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63" r:id="rId4"/>
    <p:sldId id="259" r:id="rId5"/>
    <p:sldId id="258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66"/>
    <a:srgbClr val="99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97E7-3448-4C12-A901-7BCAD0E35EE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60DC-C091-4CAC-9B6A-4B95DD4097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886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97E7-3448-4C12-A901-7BCAD0E35EE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60DC-C091-4CAC-9B6A-4B95DD4097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118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97E7-3448-4C12-A901-7BCAD0E35EE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60DC-C091-4CAC-9B6A-4B95DD4097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24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97E7-3448-4C12-A901-7BCAD0E35EE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60DC-C091-4CAC-9B6A-4B95DD4097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5748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97E7-3448-4C12-A901-7BCAD0E35EE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60DC-C091-4CAC-9B6A-4B95DD4097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6239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97E7-3448-4C12-A901-7BCAD0E35EE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60DC-C091-4CAC-9B6A-4B95DD4097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011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97E7-3448-4C12-A901-7BCAD0E35EE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60DC-C091-4CAC-9B6A-4B95DD4097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025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97E7-3448-4C12-A901-7BCAD0E35EE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60DC-C091-4CAC-9B6A-4B95DD4097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2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97E7-3448-4C12-A901-7BCAD0E35EE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60DC-C091-4CAC-9B6A-4B95DD4097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897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97E7-3448-4C12-A901-7BCAD0E35EE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60DC-C091-4CAC-9B6A-4B95DD4097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810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097E7-3448-4C12-A901-7BCAD0E35EE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260DC-C091-4CAC-9B6A-4B95DD4097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687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2097E7-3448-4C12-A901-7BCAD0E35EE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260DC-C091-4CAC-9B6A-4B95DD4097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57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4955203"/>
          </a:xfrm>
          <a:prstGeom prst="rect">
            <a:avLst/>
          </a:prstGeom>
          <a:gradFill flip="none" rotWithShape="1">
            <a:gsLst>
              <a:gs pos="0">
                <a:srgbClr val="99FF33">
                  <a:tint val="66000"/>
                  <a:satMod val="160000"/>
                </a:srgbClr>
              </a:gs>
              <a:gs pos="50000">
                <a:srgbClr val="99FF33">
                  <a:tint val="44500"/>
                  <a:satMod val="160000"/>
                </a:srgbClr>
              </a:gs>
              <a:gs pos="100000">
                <a:srgbClr val="99FF33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MATEMATIKA</a:t>
            </a:r>
          </a:p>
          <a:p>
            <a:r>
              <a:rPr lang="cs-CZ" b="1" dirty="0" smtClean="0"/>
              <a:t>ROČNÍK:			6.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TĚŽNICE TROJÚHELNÍKU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15. 10.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VY_32_INOVACE_49_SH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30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92D05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Autofit/>
          </a:bodyPr>
          <a:lstStyle/>
          <a:p>
            <a:r>
              <a:rPr lang="cs-CZ" sz="3200" b="1" dirty="0" smtClean="0"/>
              <a:t>ANOTACE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145435"/>
          </a:xfrm>
          <a:ln w="28575">
            <a:solidFill>
              <a:srgbClr val="92D050"/>
            </a:solidFill>
          </a:ln>
        </p:spPr>
        <p:txBody>
          <a:bodyPr>
            <a:normAutofit fontScale="85000" lnSpcReduction="1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</a:t>
            </a:r>
            <a:r>
              <a:rPr lang="cs-CZ" b="1" dirty="0" smtClean="0">
                <a:solidFill>
                  <a:srgbClr val="C00000"/>
                </a:solidFill>
              </a:rPr>
              <a:t> TĚŽNICE TROJÚHELNÍKU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6.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Zvládnout sestrojení těžnic a těžiště a ověřit jejich vlastnosti. 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a rýsovací potřeby, sešit,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úkol - TĚŽIŠTĚ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trojúhelník, těžnice, těžiště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pracovní úkoly </a:t>
            </a:r>
            <a:r>
              <a:rPr lang="cs-CZ" dirty="0" smtClean="0"/>
              <a:t>nebo </a:t>
            </a:r>
            <a:r>
              <a:rPr lang="cs-CZ" dirty="0"/>
              <a:t>pracovní </a:t>
            </a:r>
            <a:r>
              <a:rPr lang="cs-CZ" dirty="0" smtClean="0"/>
              <a:t>listy s řešením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Možnosti </a:t>
            </a:r>
            <a:r>
              <a:rPr lang="cs-CZ" b="1" dirty="0"/>
              <a:t>využití: </a:t>
            </a:r>
            <a:r>
              <a:rPr lang="cs-CZ" dirty="0"/>
              <a:t>k uvedení nového učiva i k opakování již probraného učiva, písemná práce, samostatné opakování, skupinová práce, domácí práce apod.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178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92D05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Autofit/>
          </a:bodyPr>
          <a:lstStyle/>
          <a:p>
            <a:r>
              <a:rPr lang="cs-CZ" sz="3200" b="1" dirty="0" smtClean="0"/>
              <a:t>PILOTÁŽ</a:t>
            </a:r>
            <a:r>
              <a:rPr lang="cs-CZ" sz="3200" dirty="0" smtClean="0"/>
              <a:t> </a:t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001419"/>
          </a:xfrm>
          <a:ln w="28575">
            <a:solidFill>
              <a:srgbClr val="92D050"/>
            </a:solidFill>
          </a:ln>
        </p:spPr>
        <p:txBody>
          <a:bodyPr>
            <a:normAutofit fontScale="77500" lnSpcReduction="20000"/>
          </a:bodyPr>
          <a:lstStyle/>
          <a:p>
            <a:pPr lvl="0">
              <a:buBlip>
                <a:blip r:embed="rId2"/>
              </a:buBlip>
            </a:pPr>
            <a:r>
              <a:rPr lang="cs-CZ" dirty="0" smtClean="0"/>
              <a:t>Materiál byl použit ve 2 třídách 6. ročníku. Žáci vypracovali úkoly a pracovní listy, a tím si procvičili prezentované učivo</a:t>
            </a:r>
            <a:r>
              <a:rPr lang="cs-CZ" dirty="0"/>
              <a:t>. </a:t>
            </a:r>
            <a:endParaRPr lang="cs-CZ" dirty="0" smtClean="0"/>
          </a:p>
          <a:p>
            <a:pPr lvl="0">
              <a:buBlip>
                <a:blip r:embed="rId2"/>
              </a:buBlip>
            </a:pPr>
            <a:r>
              <a:rPr lang="cs-CZ" dirty="0" smtClean="0"/>
              <a:t>Žákům </a:t>
            </a:r>
            <a:r>
              <a:rPr lang="cs-CZ" dirty="0"/>
              <a:t>vyhovovala přehlednost zadání a možnost variability práce – podle vlastní potřeby </a:t>
            </a:r>
            <a:r>
              <a:rPr lang="cs-CZ" dirty="0" smtClean="0"/>
              <a:t> a dohody mohli </a:t>
            </a:r>
            <a:r>
              <a:rPr lang="cs-CZ" dirty="0"/>
              <a:t>pracovat samostatně, ve skupině nebo společně s učitelem</a:t>
            </a:r>
            <a:r>
              <a:rPr lang="cs-CZ" dirty="0" smtClean="0"/>
              <a:t>.</a:t>
            </a:r>
          </a:p>
          <a:p>
            <a:pPr lvl="0">
              <a:buBlip>
                <a:blip r:embed="rId2"/>
              </a:buBlip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úkoly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nebo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listy </a:t>
            </a:r>
            <a:r>
              <a:rPr lang="cs-CZ" dirty="0" smtClean="0"/>
              <a:t>mohou </a:t>
            </a:r>
            <a:r>
              <a:rPr lang="cs-CZ" dirty="0"/>
              <a:t>být využity v hodině, jako DÚ nebo samostatná práce, lze je ohodnotit. </a:t>
            </a:r>
            <a:r>
              <a:rPr lang="cs-CZ" dirty="0" smtClean="0"/>
              <a:t>Je </a:t>
            </a:r>
            <a:r>
              <a:rPr lang="cs-CZ" dirty="0"/>
              <a:t>možné </a:t>
            </a:r>
            <a:r>
              <a:rPr lang="cs-CZ" dirty="0" smtClean="0"/>
              <a:t>je promítnout </a:t>
            </a:r>
            <a:r>
              <a:rPr lang="cs-CZ" dirty="0"/>
              <a:t>na tabuli a zpracovávat společně nebo </a:t>
            </a:r>
            <a:r>
              <a:rPr lang="cs-CZ" dirty="0" smtClean="0"/>
              <a:t>je </a:t>
            </a:r>
            <a:r>
              <a:rPr lang="cs-CZ" dirty="0"/>
              <a:t>vytisknout pro samostatnou nebo skupinovou </a:t>
            </a:r>
            <a:r>
              <a:rPr lang="cs-CZ" dirty="0" smtClean="0"/>
              <a:t>práci (u každého uvedeno).</a:t>
            </a:r>
            <a:endParaRPr lang="cs-CZ" b="1" dirty="0"/>
          </a:p>
          <a:p>
            <a:pPr>
              <a:buBlip>
                <a:blip r:embed="rId2"/>
              </a:buBlip>
            </a:pPr>
            <a:r>
              <a:rPr lang="cs-CZ" dirty="0" smtClean="0"/>
              <a:t>V prezentaci je použita </a:t>
            </a:r>
            <a:r>
              <a:rPr lang="cs-CZ" b="1" dirty="0" smtClean="0"/>
              <a:t>animace </a:t>
            </a:r>
            <a:r>
              <a:rPr lang="cs-CZ" dirty="0"/>
              <a:t>(na kliknutí nebo po předchozím) - snímek </a:t>
            </a:r>
            <a:r>
              <a:rPr lang="cs-CZ" dirty="0" smtClean="0"/>
              <a:t>5, 7.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4606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92D05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/>
          <a:lstStyle/>
          <a:p>
            <a:r>
              <a:rPr lang="cs-CZ" b="1" dirty="0"/>
              <a:t>TĚŽNICE TROJÚHELNÍKU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68761"/>
            <a:ext cx="4038600" cy="1584176"/>
          </a:xfrm>
        </p:spPr>
        <p:txBody>
          <a:bodyPr/>
          <a:lstStyle/>
          <a:p>
            <a:r>
              <a:rPr lang="cs-CZ" dirty="0" smtClean="0"/>
              <a:t>Těžnice </a:t>
            </a:r>
            <a:r>
              <a:rPr lang="cs-CZ" dirty="0" smtClean="0">
                <a:latin typeface="Cambria Math"/>
                <a:ea typeface="Cambria Math"/>
              </a:rPr>
              <a:t>△</a:t>
            </a:r>
            <a:r>
              <a:rPr lang="cs-CZ" dirty="0" smtClean="0"/>
              <a:t> je </a:t>
            </a:r>
            <a:r>
              <a:rPr lang="cs-CZ" b="1" dirty="0" smtClean="0">
                <a:solidFill>
                  <a:srgbClr val="FF0000"/>
                </a:solidFill>
              </a:rPr>
              <a:t>spojnice</a:t>
            </a:r>
            <a:r>
              <a:rPr lang="cs-CZ" dirty="0" smtClean="0"/>
              <a:t> vrcholu trojúhelníku a středu protější strany.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5348444"/>
          </a:xfrm>
        </p:spPr>
        <p:txBody>
          <a:bodyPr/>
          <a:lstStyle/>
          <a:p>
            <a:r>
              <a:rPr lang="cs-CZ" dirty="0" smtClean="0"/>
              <a:t>těžnice          ... t</a:t>
            </a:r>
            <a:r>
              <a:rPr lang="cs-CZ" baseline="-25000" dirty="0" smtClean="0"/>
              <a:t>a </a:t>
            </a:r>
          </a:p>
          <a:p>
            <a:r>
              <a:rPr lang="cs-CZ" dirty="0" smtClean="0"/>
              <a:t>těžiště      ... T 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6300192" y="1556792"/>
            <a:ext cx="540149" cy="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34228" y="3356992"/>
                <a:ext cx="3168352" cy="2913618"/>
              </a:xfrm>
              <a:prstGeom prst="rect">
                <a:avLst/>
              </a:prstGeom>
              <a:solidFill>
                <a:srgbClr val="99FF33"/>
              </a:solidFill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/>
                  <a:t>PLATÍ: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sz="2400" b="1" dirty="0" smtClean="0"/>
                  <a:t>t</a:t>
                </a:r>
                <a:r>
                  <a:rPr lang="cs-CZ" sz="2400" b="1" baseline="-25000" dirty="0" smtClean="0"/>
                  <a:t>a </a:t>
                </a:r>
                <a:r>
                  <a:rPr lang="cs-CZ" sz="2400" b="1" dirty="0" smtClean="0"/>
                  <a:t> = </a:t>
                </a:r>
                <a:r>
                  <a:rPr lang="cs-CZ" sz="2400" b="1" dirty="0" smtClean="0">
                    <a:latin typeface="Cambria Math"/>
                    <a:ea typeface="Cambria Math"/>
                  </a:rPr>
                  <a:t>|A S</a:t>
                </a:r>
                <a:r>
                  <a:rPr lang="cs-CZ" sz="2400" b="1" baseline="-25000" dirty="0" smtClean="0">
                    <a:latin typeface="Cambria Math"/>
                    <a:ea typeface="Cambria Math"/>
                  </a:rPr>
                  <a:t>a</a:t>
                </a:r>
                <a:r>
                  <a:rPr lang="cs-CZ" sz="2400" b="1" dirty="0" smtClean="0">
                    <a:latin typeface="Cambria Math"/>
                    <a:ea typeface="Cambria Math"/>
                  </a:rPr>
                  <a:t>| 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sz="2400" b="1" dirty="0" smtClean="0"/>
                  <a:t>t</a:t>
                </a:r>
                <a:r>
                  <a:rPr lang="cs-CZ" sz="2400" b="1" baseline="-25000" dirty="0" smtClean="0"/>
                  <a:t>a </a:t>
                </a:r>
                <a:r>
                  <a:rPr lang="cs-CZ" sz="2400" b="1" dirty="0">
                    <a:latin typeface="Cambria Math"/>
                    <a:ea typeface="Cambria Math"/>
                  </a:rPr>
                  <a:t>∩ </a:t>
                </a:r>
                <a:r>
                  <a:rPr lang="cs-CZ" sz="2400" b="1" dirty="0" smtClean="0"/>
                  <a:t>t</a:t>
                </a:r>
                <a:r>
                  <a:rPr lang="cs-CZ" sz="2400" b="1" baseline="-25000" dirty="0" smtClean="0"/>
                  <a:t>b </a:t>
                </a:r>
                <a:r>
                  <a:rPr lang="cs-CZ" sz="2400" b="1" dirty="0">
                    <a:latin typeface="Cambria Math"/>
                    <a:ea typeface="Cambria Math"/>
                  </a:rPr>
                  <a:t>∩ </a:t>
                </a:r>
                <a:r>
                  <a:rPr lang="cs-CZ" sz="2400" b="1" dirty="0" smtClean="0"/>
                  <a:t>t</a:t>
                </a:r>
                <a:r>
                  <a:rPr lang="cs-CZ" sz="2400" b="1" baseline="-25000" dirty="0" smtClean="0"/>
                  <a:t>c</a:t>
                </a:r>
                <a:r>
                  <a:rPr lang="cs-CZ" sz="2400" b="1" dirty="0" smtClean="0"/>
                  <a:t> </a:t>
                </a:r>
                <a:r>
                  <a:rPr lang="cs-CZ" sz="2400" b="1" dirty="0" smtClean="0">
                    <a:latin typeface="Cambria Math"/>
                    <a:ea typeface="Cambria Math"/>
                  </a:rPr>
                  <a:t>∊ </a:t>
                </a:r>
                <a:r>
                  <a:rPr lang="cs-CZ" sz="2400" b="1" dirty="0" smtClean="0">
                    <a:ea typeface="Cambria Math"/>
                  </a:rPr>
                  <a:t>T 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sz="2400" b="1" dirty="0" smtClean="0">
                    <a:ea typeface="Cambria Math"/>
                  </a:rPr>
                  <a:t>AT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𝟐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400" b="1" dirty="0">
                    <a:latin typeface="Cambria Math"/>
                    <a:ea typeface="Cambria Math"/>
                  </a:rPr>
                  <a:t> |A S</a:t>
                </a:r>
                <a:r>
                  <a:rPr lang="cs-CZ" sz="2400" b="1" baseline="-25000" dirty="0">
                    <a:latin typeface="Cambria Math"/>
                    <a:ea typeface="Cambria Math"/>
                  </a:rPr>
                  <a:t>a</a:t>
                </a:r>
                <a:r>
                  <a:rPr lang="cs-CZ" sz="2400" b="1" dirty="0">
                    <a:latin typeface="Cambria Math"/>
                    <a:ea typeface="Cambria Math"/>
                  </a:rPr>
                  <a:t>| </a:t>
                </a:r>
                <a:r>
                  <a:rPr lang="cs-CZ" sz="2400" b="1" dirty="0" smtClean="0">
                    <a:ea typeface="Cambria Math"/>
                  </a:rPr>
                  <a:t>=</a:t>
                </a:r>
                <a:r>
                  <a:rPr lang="cs-CZ" sz="2400" b="1" dirty="0" smtClean="0">
                    <a:latin typeface="Cambria Math"/>
                    <a:ea typeface="Cambria Math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latin typeface="Cambria Math"/>
                            <a:ea typeface="Cambria Math"/>
                          </a:rPr>
                          <m:t>𝟐</m:t>
                        </m:r>
                      </m:num>
                      <m:den>
                        <m:r>
                          <a:rPr lang="cs-CZ" sz="2400" b="1" i="1">
                            <a:latin typeface="Cambria Math"/>
                            <a:ea typeface="Cambria Math"/>
                          </a:rPr>
                          <m:t>𝟑</m:t>
                        </m:r>
                      </m:den>
                    </m:f>
                    <m:r>
                      <m:rPr>
                        <m:nor/>
                      </m:rPr>
                      <a:rPr lang="cs-CZ" sz="2400" b="1" dirty="0"/>
                      <m:t>t</m:t>
                    </m:r>
                    <m:r>
                      <m:rPr>
                        <m:nor/>
                      </m:rPr>
                      <a:rPr lang="cs-CZ" sz="2400" b="1" baseline="-25000" dirty="0"/>
                      <m:t>a</m:t>
                    </m:r>
                  </m:oMath>
                </a14:m>
                <a:r>
                  <a:rPr lang="cs-CZ" sz="2400" b="1" dirty="0" smtClean="0">
                    <a:latin typeface="Cambria Math"/>
                    <a:ea typeface="Cambria Math"/>
                  </a:rPr>
                  <a:t> </a:t>
                </a:r>
              </a:p>
              <a:p>
                <a:r>
                  <a:rPr lang="cs-CZ" sz="2400" b="1" dirty="0" smtClean="0">
                    <a:ea typeface="Cambria Math"/>
                  </a:rPr>
                  <a:t>      </a:t>
                </a:r>
              </a:p>
              <a:p>
                <a:r>
                  <a:rPr lang="cs-CZ" sz="2400" b="1" dirty="0">
                    <a:ea typeface="Cambria Math"/>
                  </a:rPr>
                  <a:t> </a:t>
                </a:r>
                <a:r>
                  <a:rPr lang="cs-CZ" sz="2400" b="1" dirty="0" smtClean="0">
                    <a:ea typeface="Cambria Math"/>
                  </a:rPr>
                  <a:t>    TS</a:t>
                </a:r>
                <a:r>
                  <a:rPr lang="cs-CZ" sz="2400" b="1" baseline="-25000" dirty="0" smtClean="0">
                    <a:ea typeface="Cambria Math"/>
                  </a:rPr>
                  <a:t>a  </a:t>
                </a:r>
                <a:r>
                  <a:rPr lang="cs-CZ" sz="2400" b="1" dirty="0" smtClean="0">
                    <a:ea typeface="Cambria Math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>
                            <a:latin typeface="Cambria Math"/>
                            <a:ea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400" b="1" dirty="0" smtClean="0">
                    <a:ea typeface="Cambria Math"/>
                  </a:rPr>
                  <a:t> </a:t>
                </a:r>
                <a:r>
                  <a:rPr lang="cs-CZ" sz="2400" b="1" dirty="0">
                    <a:latin typeface="Cambria Math"/>
                    <a:ea typeface="Cambria Math"/>
                  </a:rPr>
                  <a:t>|A S</a:t>
                </a:r>
                <a:r>
                  <a:rPr lang="cs-CZ" sz="2400" b="1" baseline="-25000" dirty="0">
                    <a:latin typeface="Cambria Math"/>
                    <a:ea typeface="Cambria Math"/>
                  </a:rPr>
                  <a:t>a</a:t>
                </a:r>
                <a:r>
                  <a:rPr lang="cs-CZ" sz="2400" b="1" dirty="0">
                    <a:latin typeface="Cambria Math"/>
                    <a:ea typeface="Cambria Math"/>
                  </a:rPr>
                  <a:t>| </a:t>
                </a:r>
                <a:r>
                  <a:rPr lang="cs-CZ" sz="2400" b="1" dirty="0">
                    <a:ea typeface="Cambria Math"/>
                  </a:rPr>
                  <a:t>=</a:t>
                </a:r>
                <a:r>
                  <a:rPr lang="cs-CZ" sz="2400" b="1" dirty="0">
                    <a:latin typeface="Cambria Math"/>
                    <a:ea typeface="Cambria Math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>
                            <a:latin typeface="Cambria Math"/>
                            <a:ea typeface="Cambria Math"/>
                          </a:rPr>
                          <m:t>𝟑</m:t>
                        </m:r>
                      </m:den>
                    </m:f>
                    <m:r>
                      <m:rPr>
                        <m:nor/>
                      </m:rPr>
                      <a:rPr lang="cs-CZ" sz="2400" b="1" dirty="0"/>
                      <m:t>t</m:t>
                    </m:r>
                    <m:r>
                      <m:rPr>
                        <m:nor/>
                      </m:rPr>
                      <a:rPr lang="cs-CZ" sz="2400" b="1" baseline="-25000" dirty="0"/>
                      <m:t>a</m:t>
                    </m:r>
                  </m:oMath>
                </a14:m>
                <a:r>
                  <a:rPr lang="cs-CZ" sz="2400" b="1" dirty="0" smtClean="0">
                    <a:latin typeface="Cambria Math"/>
                    <a:ea typeface="Cambria Math"/>
                  </a:rPr>
                  <a:t> </a:t>
                </a:r>
                <a:endParaRPr lang="cs-CZ" b="1" dirty="0" smtClean="0">
                  <a:ea typeface="Cambria Math"/>
                </a:endParaRPr>
              </a:p>
              <a:p>
                <a:endParaRPr lang="cs-CZ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4228" y="3356992"/>
                <a:ext cx="3168352" cy="291361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>
                <a:noFill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>
            <a:stCxn id="5" idx="1"/>
          </p:cNvCxnSpPr>
          <p:nvPr/>
        </p:nvCxnSpPr>
        <p:spPr>
          <a:xfrm flipH="1">
            <a:off x="6526017" y="2554121"/>
            <a:ext cx="2088191" cy="3024336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4" name="Skupina 53"/>
          <p:cNvGrpSpPr/>
          <p:nvPr/>
        </p:nvGrpSpPr>
        <p:grpSpPr>
          <a:xfrm>
            <a:off x="4133890" y="2182852"/>
            <a:ext cx="4664837" cy="3818387"/>
            <a:chOff x="4055644" y="2291875"/>
            <a:chExt cx="4664837" cy="3818387"/>
          </a:xfrm>
        </p:grpSpPr>
        <p:sp>
          <p:nvSpPr>
            <p:cNvPr id="42" name="TextovéPole 41"/>
            <p:cNvSpPr txBox="1"/>
            <p:nvPr/>
          </p:nvSpPr>
          <p:spPr>
            <a:xfrm>
              <a:off x="7948335" y="3996955"/>
              <a:ext cx="369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</a:t>
              </a:r>
              <a:r>
                <a:rPr lang="cs-CZ" baseline="-25000" dirty="0" smtClean="0"/>
                <a:t>a</a:t>
              </a:r>
              <a:endParaRPr lang="cs-CZ" baseline="-25000" dirty="0"/>
            </a:p>
          </p:txBody>
        </p:sp>
        <p:grpSp>
          <p:nvGrpSpPr>
            <p:cNvPr id="53" name="Skupina 52"/>
            <p:cNvGrpSpPr/>
            <p:nvPr/>
          </p:nvGrpSpPr>
          <p:grpSpPr>
            <a:xfrm>
              <a:off x="4055644" y="2291875"/>
              <a:ext cx="4664837" cy="3818387"/>
              <a:chOff x="4055644" y="2291875"/>
              <a:chExt cx="4664837" cy="3818387"/>
            </a:xfrm>
          </p:grpSpPr>
          <p:grpSp>
            <p:nvGrpSpPr>
              <p:cNvPr id="39" name="Skupina 38"/>
              <p:cNvGrpSpPr/>
              <p:nvPr/>
            </p:nvGrpSpPr>
            <p:grpSpPr>
              <a:xfrm>
                <a:off x="4055644" y="2291875"/>
                <a:ext cx="4664837" cy="3818387"/>
                <a:chOff x="5004048" y="2769699"/>
                <a:chExt cx="3640863" cy="3818387"/>
              </a:xfrm>
            </p:grpSpPr>
            <p:sp>
              <p:nvSpPr>
                <p:cNvPr id="5" name="Rovnoramenný trojúhelník 4"/>
                <p:cNvSpPr/>
                <p:nvPr/>
              </p:nvSpPr>
              <p:spPr>
                <a:xfrm>
                  <a:off x="5179787" y="3140968"/>
                  <a:ext cx="3321108" cy="3024336"/>
                </a:xfrm>
                <a:custGeom>
                  <a:avLst/>
                  <a:gdLst>
                    <a:gd name="connsiteX0" fmla="*/ 0 w 2232248"/>
                    <a:gd name="connsiteY0" fmla="*/ 3024336 h 3024336"/>
                    <a:gd name="connsiteX1" fmla="*/ 2232248 w 2232248"/>
                    <a:gd name="connsiteY1" fmla="*/ 0 h 3024336"/>
                    <a:gd name="connsiteX2" fmla="*/ 2232248 w 2232248"/>
                    <a:gd name="connsiteY2" fmla="*/ 3024336 h 3024336"/>
                    <a:gd name="connsiteX3" fmla="*/ 0 w 2232248"/>
                    <a:gd name="connsiteY3" fmla="*/ 3024336 h 3024336"/>
                    <a:gd name="connsiteX0" fmla="*/ 0 w 3105084"/>
                    <a:gd name="connsiteY0" fmla="*/ 2913500 h 2913500"/>
                    <a:gd name="connsiteX1" fmla="*/ 3105084 w 3105084"/>
                    <a:gd name="connsiteY1" fmla="*/ 0 h 2913500"/>
                    <a:gd name="connsiteX2" fmla="*/ 2232248 w 3105084"/>
                    <a:gd name="connsiteY2" fmla="*/ 2913500 h 2913500"/>
                    <a:gd name="connsiteX3" fmla="*/ 0 w 3105084"/>
                    <a:gd name="connsiteY3" fmla="*/ 2913500 h 2913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105084" h="2913500">
                      <a:moveTo>
                        <a:pt x="0" y="2913500"/>
                      </a:moveTo>
                      <a:lnTo>
                        <a:pt x="3105084" y="0"/>
                      </a:lnTo>
                      <a:lnTo>
                        <a:pt x="2232248" y="2913500"/>
                      </a:lnTo>
                      <a:lnTo>
                        <a:pt x="0" y="2913500"/>
                      </a:lnTo>
                      <a:close/>
                    </a:path>
                  </a:pathLst>
                </a:custGeom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7" name="Přímá spojnice 6"/>
                <p:cNvCxnSpPr>
                  <a:stCxn id="5" idx="0"/>
                </p:cNvCxnSpPr>
                <p:nvPr/>
              </p:nvCxnSpPr>
              <p:spPr>
                <a:xfrm flipV="1">
                  <a:off x="5179787" y="4653136"/>
                  <a:ext cx="2880320" cy="1512168"/>
                </a:xfrm>
                <a:prstGeom prst="line">
                  <a:avLst/>
                </a:prstGeom>
                <a:ln w="57150">
                  <a:solidFill>
                    <a:srgbClr val="7030A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" name="Přímá spojnice 16"/>
                <p:cNvCxnSpPr>
                  <a:stCxn id="5" idx="2"/>
                </p:cNvCxnSpPr>
                <p:nvPr/>
              </p:nvCxnSpPr>
              <p:spPr>
                <a:xfrm flipH="1" flipV="1">
                  <a:off x="6840341" y="4653136"/>
                  <a:ext cx="726994" cy="1512168"/>
                </a:xfrm>
                <a:prstGeom prst="line">
                  <a:avLst/>
                </a:prstGeom>
                <a:ln>
                  <a:solidFill>
                    <a:srgbClr val="7030A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Přímá spojnice 25"/>
                <p:cNvCxnSpPr>
                  <a:stCxn id="5" idx="1"/>
                </p:cNvCxnSpPr>
                <p:nvPr/>
              </p:nvCxnSpPr>
              <p:spPr>
                <a:xfrm flipH="1">
                  <a:off x="7092280" y="3140968"/>
                  <a:ext cx="1408615" cy="2016224"/>
                </a:xfrm>
                <a:prstGeom prst="line">
                  <a:avLst/>
                </a:prstGeom>
                <a:ln w="38100">
                  <a:solidFill>
                    <a:srgbClr val="00B050"/>
                  </a:solidFill>
                  <a:prstDash val="sysDot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Přímá spojnice 27"/>
                <p:cNvCxnSpPr/>
                <p:nvPr/>
              </p:nvCxnSpPr>
              <p:spPr>
                <a:xfrm flipH="1">
                  <a:off x="6372201" y="5157192"/>
                  <a:ext cx="720079" cy="1008112"/>
                </a:xfrm>
                <a:prstGeom prst="line">
                  <a:avLst/>
                </a:prstGeom>
                <a:ln w="38100">
                  <a:solidFill>
                    <a:srgbClr val="FF0000"/>
                  </a:solidFill>
                  <a:prstDash val="sysDot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9" name="Ovál 28"/>
                <p:cNvSpPr/>
                <p:nvPr/>
              </p:nvSpPr>
              <p:spPr>
                <a:xfrm flipH="1">
                  <a:off x="6995461" y="5060186"/>
                  <a:ext cx="157905" cy="194012"/>
                </a:xfrm>
                <a:prstGeom prst="ellipse">
                  <a:avLst/>
                </a:prstGeom>
              </p:spPr>
              <p:style>
                <a:lnRef idx="0">
                  <a:schemeClr val="accent6"/>
                </a:lnRef>
                <a:fillRef idx="3">
                  <a:schemeClr val="accent6"/>
                </a:fillRef>
                <a:effectRef idx="3">
                  <a:schemeClr val="accent6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TextovéPole 29"/>
                <p:cNvSpPr txBox="1"/>
                <p:nvPr/>
              </p:nvSpPr>
              <p:spPr>
                <a:xfrm>
                  <a:off x="7007905" y="5311718"/>
                  <a:ext cx="288032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b="1" dirty="0" smtClean="0"/>
                    <a:t>T</a:t>
                  </a:r>
                  <a:endParaRPr lang="cs-CZ" b="1" dirty="0"/>
                </a:p>
              </p:txBody>
            </p:sp>
            <p:sp>
              <p:nvSpPr>
                <p:cNvPr id="31" name="TextovéPole 30"/>
                <p:cNvSpPr txBox="1"/>
                <p:nvPr/>
              </p:nvSpPr>
              <p:spPr>
                <a:xfrm>
                  <a:off x="5004048" y="6218754"/>
                  <a:ext cx="288032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A</a:t>
                  </a:r>
                  <a:endParaRPr lang="cs-CZ" dirty="0"/>
                </a:p>
              </p:txBody>
            </p:sp>
            <p:sp>
              <p:nvSpPr>
                <p:cNvPr id="32" name="TextovéPole 31"/>
                <p:cNvSpPr txBox="1"/>
                <p:nvPr/>
              </p:nvSpPr>
              <p:spPr>
                <a:xfrm>
                  <a:off x="6315444" y="5127052"/>
                  <a:ext cx="304502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b="1" dirty="0" smtClean="0"/>
                    <a:t>t </a:t>
                  </a:r>
                  <a:r>
                    <a:rPr lang="cs-CZ" b="1" baseline="-25000" dirty="0" smtClean="0"/>
                    <a:t>a</a:t>
                  </a:r>
                  <a:endParaRPr lang="cs-CZ" b="1" baseline="-25000" dirty="0"/>
                </a:p>
              </p:txBody>
            </p:sp>
            <p:sp>
              <p:nvSpPr>
                <p:cNvPr id="33" name="TextovéPole 32"/>
                <p:cNvSpPr txBox="1"/>
                <p:nvPr/>
              </p:nvSpPr>
              <p:spPr>
                <a:xfrm>
                  <a:off x="8356879" y="2769699"/>
                  <a:ext cx="288032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C</a:t>
                  </a:r>
                  <a:endParaRPr lang="cs-CZ" dirty="0"/>
                </a:p>
              </p:txBody>
            </p:sp>
            <p:sp>
              <p:nvSpPr>
                <p:cNvPr id="34" name="TextovéPole 33"/>
                <p:cNvSpPr txBox="1"/>
                <p:nvPr/>
              </p:nvSpPr>
              <p:spPr>
                <a:xfrm>
                  <a:off x="7423319" y="6186488"/>
                  <a:ext cx="288032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B</a:t>
                  </a:r>
                  <a:endParaRPr lang="cs-CZ" dirty="0"/>
                </a:p>
              </p:txBody>
            </p:sp>
          </p:grpSp>
          <p:sp>
            <p:nvSpPr>
              <p:cNvPr id="40" name="TextovéPole 39"/>
              <p:cNvSpPr txBox="1"/>
              <p:nvPr/>
            </p:nvSpPr>
            <p:spPr>
              <a:xfrm>
                <a:off x="5647563" y="5708664"/>
                <a:ext cx="369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S</a:t>
                </a:r>
                <a:r>
                  <a:rPr lang="cs-CZ" baseline="-25000" dirty="0"/>
                  <a:t>c</a:t>
                </a:r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5044552" y="5708664"/>
                <a:ext cx="369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6100096" y="3812289"/>
                <a:ext cx="369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S</a:t>
                </a:r>
                <a:r>
                  <a:rPr lang="cs-CZ" baseline="-25000" dirty="0" smtClean="0"/>
                  <a:t>b</a:t>
                </a:r>
                <a:endParaRPr lang="cs-CZ" baseline="-25000" dirty="0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48" name="TextovéPole 47"/>
                  <p:cNvSpPr txBox="1"/>
                  <p:nvPr/>
                </p:nvSpPr>
                <p:spPr>
                  <a:xfrm>
                    <a:off x="7377456" y="3671256"/>
                    <a:ext cx="676713" cy="6127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>
                                  <a:solidFill>
                                    <a:srgbClr val="00B05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num>
                            <m:den>
                              <m:r>
                                <a:rPr lang="cs-CZ" b="1" i="1">
                                  <a:solidFill>
                                    <a:srgbClr val="00B050"/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den>
                          </m:f>
                          <m:r>
                            <m:rPr>
                              <m:nor/>
                            </m:rPr>
                            <a:rPr lang="cs-CZ" b="1" dirty="0">
                              <a:solidFill>
                                <a:srgbClr val="00B050"/>
                              </a:solidFill>
                            </a:rPr>
                            <m:t>t</m:t>
                          </m:r>
                          <m:r>
                            <m:rPr>
                              <m:nor/>
                            </m:rPr>
                            <a:rPr lang="cs-CZ" b="1" i="0" baseline="-25000" dirty="0" smtClean="0">
                              <a:solidFill>
                                <a:srgbClr val="00B050"/>
                              </a:solidFill>
                            </a:rPr>
                            <m:t>c</m:t>
                          </m:r>
                        </m:oMath>
                      </m:oMathPara>
                    </a14:m>
                    <a:endParaRPr lang="cs-CZ" b="1" baseline="-25000" dirty="0">
                      <a:solidFill>
                        <a:srgbClr val="00B05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48" name="TextovéPole 4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377456" y="3671256"/>
                    <a:ext cx="676713" cy="612732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49" name="TextovéPole 48"/>
              <p:cNvSpPr txBox="1"/>
              <p:nvPr/>
            </p:nvSpPr>
            <p:spPr>
              <a:xfrm>
                <a:off x="6713302" y="3417537"/>
                <a:ext cx="369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baseline="-25000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7542456" y="5028116"/>
                <a:ext cx="369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baseline="-25000" dirty="0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51" name="TextovéPole 50"/>
                  <p:cNvSpPr txBox="1"/>
                  <p:nvPr/>
                </p:nvSpPr>
                <p:spPr>
                  <a:xfrm>
                    <a:off x="6284616" y="5020345"/>
                    <a:ext cx="454594" cy="6127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b="1" i="1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den>
                          </m:f>
                          <m:r>
                            <m:rPr>
                              <m:nor/>
                            </m:rPr>
                            <a:rPr lang="cs-CZ" b="1" dirty="0">
                              <a:solidFill>
                                <a:srgbClr val="FF0000"/>
                              </a:solidFill>
                            </a:rPr>
                            <m:t>t</m:t>
                          </m:r>
                          <m:r>
                            <m:rPr>
                              <m:nor/>
                            </m:rPr>
                            <a:rPr lang="cs-CZ" b="1" i="0" baseline="-25000" dirty="0" smtClean="0">
                              <a:solidFill>
                                <a:srgbClr val="FF0000"/>
                              </a:solidFill>
                            </a:rPr>
                            <m:t>c</m:t>
                          </m:r>
                        </m:oMath>
                      </m:oMathPara>
                    </a14:m>
                    <a:endParaRPr lang="cs-CZ" baseline="-25000" dirty="0"/>
                  </a:p>
                </p:txBody>
              </p:sp>
            </mc:Choice>
            <mc:Fallback xmlns="">
              <p:sp>
                <p:nvSpPr>
                  <p:cNvPr id="51" name="TextovéPole 5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284616" y="5020345"/>
                    <a:ext cx="454594" cy="612732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p:sp>
        <p:nvSpPr>
          <p:cNvPr id="52" name="Ovál 51"/>
          <p:cNvSpPr/>
          <p:nvPr/>
        </p:nvSpPr>
        <p:spPr>
          <a:xfrm flipH="1">
            <a:off x="6194474" y="1988840"/>
            <a:ext cx="202315" cy="194012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31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92D05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/>
          </a:bodyPr>
          <a:lstStyle/>
          <a:p>
            <a:r>
              <a:rPr lang="cs-CZ" b="1" dirty="0" smtClean="0"/>
              <a:t>TĚŽNICE TROJÚHELNÍKU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6954" y="1268760"/>
            <a:ext cx="8229600" cy="4755619"/>
          </a:xfrm>
        </p:spPr>
        <p:txBody>
          <a:bodyPr/>
          <a:lstStyle/>
          <a:p>
            <a:r>
              <a:rPr lang="cs-CZ" dirty="0" smtClean="0"/>
              <a:t>LIBOVOLNÝ TROJÚHELNÍK</a:t>
            </a:r>
          </a:p>
          <a:p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2339752" y="2110879"/>
            <a:ext cx="6023796" cy="4110263"/>
            <a:chOff x="1740122" y="2103239"/>
            <a:chExt cx="6023796" cy="4110263"/>
          </a:xfrm>
        </p:grpSpPr>
        <p:sp>
          <p:nvSpPr>
            <p:cNvPr id="6" name="Rovnoramenný trojúhelník 5"/>
            <p:cNvSpPr/>
            <p:nvPr/>
          </p:nvSpPr>
          <p:spPr>
            <a:xfrm>
              <a:off x="2123728" y="2564904"/>
              <a:ext cx="5256584" cy="3168352"/>
            </a:xfrm>
            <a:prstGeom prst="triangle">
              <a:avLst>
                <a:gd name="adj" fmla="val 24469"/>
              </a:avLst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203848" y="2103239"/>
              <a:ext cx="38360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C</a:t>
              </a:r>
              <a:endParaRPr lang="cs-CZ" sz="24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7380312" y="5751837"/>
              <a:ext cx="38360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B</a:t>
              </a: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740122" y="5751837"/>
              <a:ext cx="38360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A</a:t>
              </a:r>
              <a:endParaRPr lang="cs-CZ" sz="24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752020" y="3230635"/>
              <a:ext cx="29579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5580112" y="5764413"/>
              <a:ext cx="29579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627784" y="3230635"/>
              <a:ext cx="29579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b</a:t>
              </a: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4009346" y="2589577"/>
            <a:ext cx="1342058" cy="3096344"/>
            <a:chOff x="4009592" y="2572544"/>
            <a:chExt cx="1342058" cy="3096344"/>
          </a:xfrm>
        </p:grpSpPr>
        <p:cxnSp>
          <p:nvCxnSpPr>
            <p:cNvPr id="16" name="Přímá spojnice 15"/>
            <p:cNvCxnSpPr>
              <a:stCxn id="6" idx="0"/>
              <a:endCxn id="19" idx="0"/>
            </p:cNvCxnSpPr>
            <p:nvPr/>
          </p:nvCxnSpPr>
          <p:spPr>
            <a:xfrm>
              <a:off x="4009592" y="2572544"/>
              <a:ext cx="1342058" cy="3096344"/>
            </a:xfrm>
            <a:prstGeom prst="line">
              <a:avLst/>
            </a:prstGeom>
            <a:ln w="381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TextovéPole 51"/>
            <p:cNvSpPr txBox="1"/>
            <p:nvPr/>
          </p:nvSpPr>
          <p:spPr>
            <a:xfrm>
              <a:off x="4572000" y="3607607"/>
              <a:ext cx="34523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</a:t>
              </a:r>
              <a:r>
                <a:rPr lang="cs-CZ" baseline="-25000" dirty="0"/>
                <a:t>c</a:t>
              </a:r>
              <a:endParaRPr lang="cs-CZ" dirty="0"/>
            </a:p>
          </p:txBody>
        </p:sp>
      </p:grpSp>
      <p:grpSp>
        <p:nvGrpSpPr>
          <p:cNvPr id="58" name="Skupina 57"/>
          <p:cNvGrpSpPr/>
          <p:nvPr/>
        </p:nvGrpSpPr>
        <p:grpSpPr>
          <a:xfrm>
            <a:off x="3366475" y="4156720"/>
            <a:ext cx="4613467" cy="1584176"/>
            <a:chOff x="3357641" y="4161480"/>
            <a:chExt cx="4613467" cy="1584176"/>
          </a:xfrm>
        </p:grpSpPr>
        <p:cxnSp>
          <p:nvCxnSpPr>
            <p:cNvPr id="14" name="Přímá spojnice 13"/>
            <p:cNvCxnSpPr>
              <a:stCxn id="6" idx="1"/>
              <a:endCxn id="6" idx="4"/>
            </p:cNvCxnSpPr>
            <p:nvPr/>
          </p:nvCxnSpPr>
          <p:spPr>
            <a:xfrm>
              <a:off x="3357641" y="4161480"/>
              <a:ext cx="4613467" cy="1584176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TextovéPole 52"/>
            <p:cNvSpPr txBox="1"/>
            <p:nvPr/>
          </p:nvSpPr>
          <p:spPr>
            <a:xfrm>
              <a:off x="5771230" y="5085184"/>
              <a:ext cx="34523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</a:t>
              </a:r>
              <a:r>
                <a:rPr lang="cs-CZ" baseline="-25000" dirty="0"/>
                <a:t>b</a:t>
              </a:r>
              <a:endParaRPr lang="cs-CZ" dirty="0"/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2751605" y="4149080"/>
            <a:ext cx="3220492" cy="1561515"/>
            <a:chOff x="2723358" y="4179381"/>
            <a:chExt cx="3220492" cy="1561515"/>
          </a:xfrm>
        </p:grpSpPr>
        <p:cxnSp>
          <p:nvCxnSpPr>
            <p:cNvPr id="32" name="Přímá spojnice 31"/>
            <p:cNvCxnSpPr>
              <a:stCxn id="6" idx="2"/>
            </p:cNvCxnSpPr>
            <p:nvPr/>
          </p:nvCxnSpPr>
          <p:spPr>
            <a:xfrm flipV="1">
              <a:off x="2723358" y="4179381"/>
              <a:ext cx="3220492" cy="1561515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TextovéPole 53"/>
            <p:cNvSpPr txBox="1"/>
            <p:nvPr/>
          </p:nvSpPr>
          <p:spPr>
            <a:xfrm>
              <a:off x="4014464" y="5085184"/>
              <a:ext cx="345239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</a:t>
              </a:r>
              <a:r>
                <a:rPr lang="cs-CZ" baseline="-25000" dirty="0" smtClean="0"/>
                <a:t>a</a:t>
              </a:r>
              <a:endParaRPr lang="cs-CZ" dirty="0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4713119" y="4589171"/>
            <a:ext cx="303903" cy="559313"/>
            <a:chOff x="4713119" y="4589171"/>
            <a:chExt cx="303903" cy="559313"/>
          </a:xfrm>
        </p:grpSpPr>
        <p:sp>
          <p:nvSpPr>
            <p:cNvPr id="55" name="TextovéPole 54"/>
            <p:cNvSpPr txBox="1"/>
            <p:nvPr/>
          </p:nvSpPr>
          <p:spPr>
            <a:xfrm>
              <a:off x="4713119" y="4779152"/>
              <a:ext cx="29382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</a:t>
              </a:r>
              <a:endParaRPr lang="cs-CZ" dirty="0"/>
            </a:p>
          </p:txBody>
        </p:sp>
        <p:sp>
          <p:nvSpPr>
            <p:cNvPr id="48" name="Ovál 47"/>
            <p:cNvSpPr/>
            <p:nvPr/>
          </p:nvSpPr>
          <p:spPr>
            <a:xfrm flipH="1">
              <a:off x="4816963" y="4589171"/>
              <a:ext cx="200059" cy="184665"/>
            </a:xfrm>
            <a:prstGeom prst="ellipse">
              <a:avLst/>
            </a:prstGeom>
            <a:solidFill>
              <a:srgbClr val="FFFF00"/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2802849" y="3755314"/>
            <a:ext cx="635634" cy="465774"/>
            <a:chOff x="2802849" y="3755314"/>
            <a:chExt cx="635634" cy="465774"/>
          </a:xfrm>
        </p:grpSpPr>
        <p:sp>
          <p:nvSpPr>
            <p:cNvPr id="50" name="TextovéPole 49"/>
            <p:cNvSpPr txBox="1"/>
            <p:nvPr/>
          </p:nvSpPr>
          <p:spPr>
            <a:xfrm>
              <a:off x="2802849" y="3755314"/>
              <a:ext cx="49161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S</a:t>
              </a:r>
              <a:r>
                <a:rPr lang="cs-CZ" sz="2400" baseline="-25000" dirty="0" smtClean="0"/>
                <a:t>b</a:t>
              </a:r>
              <a:endParaRPr lang="cs-CZ" sz="2400" dirty="0"/>
            </a:p>
          </p:txBody>
        </p:sp>
        <p:sp>
          <p:nvSpPr>
            <p:cNvPr id="18" name="Ovál 17"/>
            <p:cNvSpPr/>
            <p:nvPr/>
          </p:nvSpPr>
          <p:spPr>
            <a:xfrm>
              <a:off x="3294467" y="4077072"/>
              <a:ext cx="144016" cy="144016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5922759" y="3738320"/>
            <a:ext cx="558234" cy="482768"/>
            <a:chOff x="5922759" y="3738320"/>
            <a:chExt cx="558234" cy="482768"/>
          </a:xfrm>
        </p:grpSpPr>
        <p:sp>
          <p:nvSpPr>
            <p:cNvPr id="20" name="Ovál 19"/>
            <p:cNvSpPr/>
            <p:nvPr/>
          </p:nvSpPr>
          <p:spPr>
            <a:xfrm>
              <a:off x="5922759" y="4077072"/>
              <a:ext cx="144016" cy="144016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6016024" y="3738320"/>
              <a:ext cx="46496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S</a:t>
              </a:r>
              <a:r>
                <a:rPr lang="cs-CZ" sz="2400" baseline="-25000" dirty="0"/>
                <a:t>a</a:t>
              </a:r>
              <a:endParaRPr lang="cs-CZ" sz="2400" dirty="0"/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5096267" y="5668888"/>
            <a:ext cx="510275" cy="569944"/>
            <a:chOff x="5096267" y="5668888"/>
            <a:chExt cx="510275" cy="569944"/>
          </a:xfrm>
        </p:grpSpPr>
        <p:sp>
          <p:nvSpPr>
            <p:cNvPr id="51" name="TextovéPole 50"/>
            <p:cNvSpPr txBox="1"/>
            <p:nvPr/>
          </p:nvSpPr>
          <p:spPr>
            <a:xfrm>
              <a:off x="5096267" y="5777167"/>
              <a:ext cx="51027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S</a:t>
              </a:r>
              <a:r>
                <a:rPr lang="cs-CZ" sz="2400" baseline="-25000" dirty="0"/>
                <a:t>c</a:t>
              </a:r>
              <a:endParaRPr lang="cs-CZ" sz="2400" dirty="0"/>
            </a:p>
          </p:txBody>
        </p:sp>
        <p:sp>
          <p:nvSpPr>
            <p:cNvPr id="19" name="Ovál 18"/>
            <p:cNvSpPr/>
            <p:nvPr/>
          </p:nvSpPr>
          <p:spPr>
            <a:xfrm>
              <a:off x="5279642" y="5668888"/>
              <a:ext cx="144016" cy="144016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34" name="Picture 3" descr="C:\Users\ZS SLOVAN\AppData\Local\Microsoft\Windows\Temporary Internet Files\Content.IE5\R5GKR7TZ\MC9002955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8118" y="1331996"/>
            <a:ext cx="1403648" cy="1025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345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99FF6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Pracovní úkol:               </a:t>
            </a:r>
            <a:r>
              <a:rPr lang="cs-CZ" sz="4000" b="1" dirty="0" smtClean="0"/>
              <a:t>TĚŽIŠTĚ</a:t>
            </a:r>
            <a:r>
              <a:rPr lang="cs-CZ" sz="4000" dirty="0" smtClean="0"/>
              <a:t> </a:t>
            </a:r>
            <a:r>
              <a:rPr lang="cs-CZ" sz="1800" dirty="0" smtClean="0"/>
              <a:t>                                               IA tabule </a:t>
            </a:r>
            <a:endParaRPr lang="cs-CZ" sz="1800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427381" y="1123460"/>
            <a:ext cx="8229600" cy="4974135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Sestroj v </a:t>
            </a:r>
            <a:r>
              <a:rPr lang="cs-CZ" sz="2000" dirty="0">
                <a:ea typeface="Cambria Math"/>
              </a:rPr>
              <a:t>△ ABC </a:t>
            </a:r>
            <a:r>
              <a:rPr lang="cs-CZ" sz="2000" dirty="0" smtClean="0">
                <a:ea typeface="Cambria Math"/>
              </a:rPr>
              <a:t/>
            </a:r>
            <a:br>
              <a:rPr lang="cs-CZ" sz="2000" dirty="0" smtClean="0">
                <a:ea typeface="Cambria Math"/>
              </a:rPr>
            </a:br>
            <a:r>
              <a:rPr lang="cs-CZ" sz="2000" dirty="0" smtClean="0"/>
              <a:t>trojúhelník středních příček a </a:t>
            </a:r>
            <a:br>
              <a:rPr lang="cs-CZ" sz="2000" dirty="0" smtClean="0"/>
            </a:br>
            <a:r>
              <a:rPr lang="cs-CZ" sz="2000" dirty="0" smtClean="0"/>
              <a:t>zkoumej souvislost mezi těžištěm </a:t>
            </a:r>
            <a:r>
              <a:rPr lang="cs-CZ" sz="2000" dirty="0" smtClean="0">
                <a:ea typeface="Cambria Math"/>
              </a:rPr>
              <a:t>△ S</a:t>
            </a:r>
            <a:r>
              <a:rPr lang="cs-CZ" sz="2000" baseline="-25000" dirty="0" smtClean="0">
                <a:ea typeface="Cambria Math"/>
              </a:rPr>
              <a:t>a</a:t>
            </a:r>
            <a:r>
              <a:rPr lang="cs-CZ" sz="2000" dirty="0" smtClean="0">
                <a:ea typeface="Cambria Math"/>
              </a:rPr>
              <a:t>S</a:t>
            </a:r>
            <a:r>
              <a:rPr lang="cs-CZ" sz="2000" baseline="-25000" dirty="0" smtClean="0">
                <a:ea typeface="Cambria Math"/>
              </a:rPr>
              <a:t>b</a:t>
            </a:r>
            <a:r>
              <a:rPr lang="cs-CZ" sz="2000" dirty="0" smtClean="0">
                <a:ea typeface="Cambria Math"/>
              </a:rPr>
              <a:t>S</a:t>
            </a:r>
            <a:r>
              <a:rPr lang="cs-CZ" sz="2000" baseline="-25000" dirty="0" smtClean="0">
                <a:ea typeface="Cambria Math"/>
              </a:rPr>
              <a:t>c</a:t>
            </a:r>
            <a:r>
              <a:rPr lang="cs-CZ" sz="2000" dirty="0" smtClean="0">
                <a:ea typeface="Cambria Math"/>
              </a:rPr>
              <a:t> </a:t>
            </a:r>
            <a:br>
              <a:rPr lang="cs-CZ" sz="2000" dirty="0" smtClean="0">
                <a:ea typeface="Cambria Math"/>
              </a:rPr>
            </a:br>
            <a:r>
              <a:rPr lang="cs-CZ" sz="2000" dirty="0" smtClean="0">
                <a:ea typeface="Cambria Math"/>
              </a:rPr>
              <a:t>a </a:t>
            </a:r>
            <a:r>
              <a:rPr lang="cs-CZ" sz="2000" dirty="0" smtClean="0"/>
              <a:t>těžištěm </a:t>
            </a:r>
            <a:r>
              <a:rPr lang="cs-CZ" sz="2000" dirty="0" smtClean="0">
                <a:ea typeface="Cambria Math"/>
              </a:rPr>
              <a:t>△ ABC.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ea typeface="Cambria Math"/>
              </a:rPr>
              <a:t>Mohou se těžnice u některého △ </a:t>
            </a:r>
            <a:br>
              <a:rPr lang="cs-CZ" sz="2000" dirty="0" smtClean="0">
                <a:ea typeface="Cambria Math"/>
              </a:rPr>
            </a:br>
            <a:r>
              <a:rPr lang="cs-CZ" sz="2000" dirty="0" smtClean="0">
                <a:ea typeface="Cambria Math"/>
              </a:rPr>
              <a:t>protnout mimo něj?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  <a:uFill>
                  <a:solidFill>
                    <a:srgbClr val="99FF33"/>
                  </a:solidFill>
                </a:uFill>
              </a:rPr>
              <a:t>rovnoramenný pravoúhlý </a:t>
            </a:r>
            <a:r>
              <a:rPr lang="cs-CZ" sz="2000" b="1" dirty="0">
                <a:solidFill>
                  <a:srgbClr val="FF0000"/>
                </a:solidFill>
                <a:uFill>
                  <a:solidFill>
                    <a:srgbClr val="99FF33"/>
                  </a:solidFill>
                </a:uFill>
                <a:latin typeface="Cambria Math"/>
                <a:ea typeface="Cambria Math"/>
              </a:rPr>
              <a:t>△ </a:t>
            </a:r>
            <a:r>
              <a:rPr lang="cs-CZ" sz="2000" b="1" dirty="0" smtClean="0">
                <a:solidFill>
                  <a:srgbClr val="FF0000"/>
                </a:solidFill>
                <a:uFill>
                  <a:solidFill>
                    <a:srgbClr val="99FF33"/>
                  </a:solidFill>
                </a:uFill>
                <a:ea typeface="Cambria Math"/>
              </a:rPr>
              <a:t>ABC</a:t>
            </a:r>
          </a:p>
          <a:p>
            <a:pPr marL="0" indent="0">
              <a:buNone/>
            </a:pPr>
            <a:endParaRPr lang="cs-CZ" sz="2000" dirty="0" smtClean="0">
              <a:ea typeface="Cambria Math"/>
            </a:endParaRPr>
          </a:p>
        </p:txBody>
      </p:sp>
      <p:grpSp>
        <p:nvGrpSpPr>
          <p:cNvPr id="17" name="Skupina 16"/>
          <p:cNvGrpSpPr/>
          <p:nvPr/>
        </p:nvGrpSpPr>
        <p:grpSpPr>
          <a:xfrm rot="8080203">
            <a:off x="2668339" y="3275399"/>
            <a:ext cx="6376605" cy="3714826"/>
            <a:chOff x="1694921" y="2708621"/>
            <a:chExt cx="6376605" cy="3714826"/>
          </a:xfrm>
        </p:grpSpPr>
        <p:grpSp>
          <p:nvGrpSpPr>
            <p:cNvPr id="4" name="Skupina 3"/>
            <p:cNvGrpSpPr/>
            <p:nvPr/>
          </p:nvGrpSpPr>
          <p:grpSpPr>
            <a:xfrm>
              <a:off x="1694921" y="2708621"/>
              <a:ext cx="6376605" cy="3714826"/>
              <a:chOff x="1095291" y="2381278"/>
              <a:chExt cx="6376605" cy="3714826"/>
            </a:xfrm>
          </p:grpSpPr>
          <p:sp>
            <p:nvSpPr>
              <p:cNvPr id="5" name="Rovnoramenný trojúhelník 4"/>
              <p:cNvSpPr/>
              <p:nvPr/>
            </p:nvSpPr>
            <p:spPr>
              <a:xfrm>
                <a:off x="1236066" y="2627219"/>
                <a:ext cx="6144246" cy="3026389"/>
              </a:xfrm>
              <a:prstGeom prst="triangle">
                <a:avLst>
                  <a:gd name="adj" fmla="val 50035"/>
                </a:avLst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 rot="13519797">
                <a:off x="3818744" y="2342248"/>
                <a:ext cx="38360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C</a:t>
                </a:r>
                <a:endParaRPr lang="cs-CZ" sz="2400" dirty="0"/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 rot="13519797">
                <a:off x="7049261" y="5673468"/>
                <a:ext cx="38360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B</a:t>
                </a:r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 rot="13519797">
                <a:off x="1134321" y="5601104"/>
                <a:ext cx="38360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A</a:t>
                </a:r>
                <a:endParaRPr lang="cs-CZ" sz="2400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 rot="13519797">
                <a:off x="5251343" y="3465421"/>
                <a:ext cx="4283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 rot="13789955">
                <a:off x="5439823" y="5658377"/>
                <a:ext cx="3233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c</a:t>
                </a:r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 rot="13519797">
                <a:off x="2629150" y="3361170"/>
                <a:ext cx="64807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b=a</a:t>
                </a:r>
                <a:endParaRPr lang="cs-CZ" dirty="0"/>
              </a:p>
            </p:txBody>
          </p:sp>
        </p:grpSp>
        <p:sp>
          <p:nvSpPr>
            <p:cNvPr id="15" name="Volný tvar 14"/>
            <p:cNvSpPr/>
            <p:nvPr/>
          </p:nvSpPr>
          <p:spPr>
            <a:xfrm>
              <a:off x="4682836" y="3158836"/>
              <a:ext cx="457200" cy="92672"/>
            </a:xfrm>
            <a:custGeom>
              <a:avLst/>
              <a:gdLst>
                <a:gd name="connsiteX0" fmla="*/ 0 w 457200"/>
                <a:gd name="connsiteY0" fmla="*/ 0 h 92672"/>
                <a:gd name="connsiteX1" fmla="*/ 138546 w 457200"/>
                <a:gd name="connsiteY1" fmla="*/ 83128 h 92672"/>
                <a:gd name="connsiteX2" fmla="*/ 318655 w 457200"/>
                <a:gd name="connsiteY2" fmla="*/ 83128 h 92672"/>
                <a:gd name="connsiteX3" fmla="*/ 457200 w 457200"/>
                <a:gd name="connsiteY3" fmla="*/ 13855 h 92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7200" h="92672">
                  <a:moveTo>
                    <a:pt x="0" y="0"/>
                  </a:moveTo>
                  <a:cubicBezTo>
                    <a:pt x="42718" y="34636"/>
                    <a:pt x="85437" y="69273"/>
                    <a:pt x="138546" y="83128"/>
                  </a:cubicBezTo>
                  <a:cubicBezTo>
                    <a:pt x="191655" y="96983"/>
                    <a:pt x="265546" y="94673"/>
                    <a:pt x="318655" y="83128"/>
                  </a:cubicBezTo>
                  <a:cubicBezTo>
                    <a:pt x="371764" y="71583"/>
                    <a:pt x="414482" y="42719"/>
                    <a:pt x="457200" y="13855"/>
                  </a:cubicBezTo>
                </a:path>
              </a:pathLst>
            </a:cu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4884959" y="3135976"/>
              <a:ext cx="45719" cy="45719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9" name="Picture 2" descr="C:\Users\ZS SLOVAN\AppData\Local\Microsoft\Windows\Temporary Internet Files\Content.IE5\TYZ6L3GP\MM90033657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8720" y="1084836"/>
            <a:ext cx="1048261" cy="1649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7288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9010" y="1113548"/>
            <a:ext cx="8229600" cy="5069160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sz="2000" dirty="0"/>
              <a:t>Sestroj v </a:t>
            </a:r>
            <a:r>
              <a:rPr lang="cs-CZ" sz="2000" dirty="0">
                <a:ea typeface="Cambria Math"/>
              </a:rPr>
              <a:t>△ ABC </a:t>
            </a:r>
            <a:r>
              <a:rPr lang="cs-CZ" sz="2000" dirty="0" smtClean="0"/>
              <a:t>trojúhelník </a:t>
            </a:r>
            <a:r>
              <a:rPr lang="cs-CZ" sz="2000" dirty="0"/>
              <a:t>středních příček a </a:t>
            </a:r>
            <a:r>
              <a:rPr lang="cs-CZ" sz="2000" dirty="0" smtClean="0"/>
              <a:t>zkoumej souvislost </a:t>
            </a:r>
            <a:r>
              <a:rPr lang="cs-CZ" sz="2000" dirty="0"/>
              <a:t>mezi těžištěm </a:t>
            </a:r>
            <a:r>
              <a:rPr lang="cs-CZ" sz="2000" dirty="0">
                <a:ea typeface="Cambria Math"/>
              </a:rPr>
              <a:t>△ S</a:t>
            </a:r>
            <a:r>
              <a:rPr lang="cs-CZ" sz="2000" baseline="-25000" dirty="0">
                <a:ea typeface="Cambria Math"/>
              </a:rPr>
              <a:t>a</a:t>
            </a:r>
            <a:r>
              <a:rPr lang="cs-CZ" sz="2000" dirty="0">
                <a:ea typeface="Cambria Math"/>
              </a:rPr>
              <a:t>S</a:t>
            </a:r>
            <a:r>
              <a:rPr lang="cs-CZ" sz="2000" baseline="-25000" dirty="0">
                <a:ea typeface="Cambria Math"/>
              </a:rPr>
              <a:t>b</a:t>
            </a:r>
            <a:r>
              <a:rPr lang="cs-CZ" sz="2000" dirty="0">
                <a:ea typeface="Cambria Math"/>
              </a:rPr>
              <a:t>S</a:t>
            </a:r>
            <a:r>
              <a:rPr lang="cs-CZ" sz="2000" baseline="-25000" dirty="0">
                <a:ea typeface="Cambria Math"/>
              </a:rPr>
              <a:t>c</a:t>
            </a:r>
            <a:r>
              <a:rPr lang="cs-CZ" sz="2000" dirty="0">
                <a:ea typeface="Cambria Math"/>
              </a:rPr>
              <a:t> </a:t>
            </a:r>
            <a:r>
              <a:rPr lang="cs-CZ" sz="2000" dirty="0" smtClean="0">
                <a:ea typeface="Cambria Math"/>
              </a:rPr>
              <a:t>a </a:t>
            </a:r>
            <a:r>
              <a:rPr lang="cs-CZ" sz="2000" dirty="0"/>
              <a:t>těžištěm </a:t>
            </a:r>
            <a:r>
              <a:rPr lang="cs-CZ" sz="2000" dirty="0">
                <a:ea typeface="Cambria Math"/>
              </a:rPr>
              <a:t>△ ABC.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>
                <a:ea typeface="Cambria Math"/>
              </a:rPr>
              <a:t>Mohou se těžnice u některého △ </a:t>
            </a:r>
            <a:r>
              <a:rPr lang="cs-CZ" sz="2000" dirty="0" smtClean="0">
                <a:ea typeface="Cambria Math"/>
              </a:rPr>
              <a:t>protnout </a:t>
            </a:r>
            <a:r>
              <a:rPr lang="cs-CZ" sz="2000" dirty="0">
                <a:ea typeface="Cambria Math"/>
              </a:rPr>
              <a:t>mimo něj?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FF0000"/>
                </a:solidFill>
                <a:uFill>
                  <a:solidFill>
                    <a:srgbClr val="99FF33"/>
                  </a:solidFill>
                </a:uFill>
              </a:rPr>
              <a:t>rovnoramenný pravoúhlý </a:t>
            </a:r>
            <a:r>
              <a:rPr lang="cs-CZ" sz="2000" b="1" dirty="0">
                <a:solidFill>
                  <a:srgbClr val="FF0000"/>
                </a:solidFill>
                <a:uFill>
                  <a:solidFill>
                    <a:srgbClr val="99FF33"/>
                  </a:solidFill>
                </a:uFill>
                <a:latin typeface="Cambria Math"/>
                <a:ea typeface="Cambria Math"/>
              </a:rPr>
              <a:t>△ </a:t>
            </a:r>
            <a:r>
              <a:rPr lang="cs-CZ" sz="2000" b="1" dirty="0">
                <a:solidFill>
                  <a:srgbClr val="FF0000"/>
                </a:solidFill>
                <a:uFill>
                  <a:solidFill>
                    <a:srgbClr val="99FF33"/>
                  </a:solidFill>
                </a:uFill>
                <a:ea typeface="Cambria Math"/>
              </a:rPr>
              <a:t>ABC</a:t>
            </a:r>
          </a:p>
          <a:p>
            <a:pPr marL="0" indent="0">
              <a:buNone/>
            </a:pPr>
            <a:r>
              <a:rPr lang="cs-CZ" sz="2000" b="1" dirty="0" smtClean="0">
                <a:ea typeface="Cambria Math"/>
              </a:rPr>
              <a:t>Odpovědi a značení: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>
                <a:solidFill>
                  <a:srgbClr val="92D050"/>
                </a:solidFill>
                <a:ea typeface="Cambria Math"/>
              </a:rPr>
              <a:t>△ </a:t>
            </a:r>
            <a:r>
              <a:rPr lang="cs-CZ" sz="2000" b="1" dirty="0" smtClean="0">
                <a:solidFill>
                  <a:srgbClr val="92D050"/>
                </a:solidFill>
                <a:ea typeface="Cambria Math"/>
              </a:rPr>
              <a:t>S</a:t>
            </a:r>
            <a:r>
              <a:rPr lang="cs-CZ" sz="2000" b="1" baseline="-25000" dirty="0" smtClean="0">
                <a:solidFill>
                  <a:srgbClr val="92D050"/>
                </a:solidFill>
                <a:ea typeface="Cambria Math"/>
              </a:rPr>
              <a:t>a</a:t>
            </a:r>
            <a:r>
              <a:rPr lang="cs-CZ" sz="2000" b="1" dirty="0" smtClean="0">
                <a:solidFill>
                  <a:srgbClr val="92D050"/>
                </a:solidFill>
                <a:ea typeface="Cambria Math"/>
              </a:rPr>
              <a:t>S</a:t>
            </a:r>
            <a:r>
              <a:rPr lang="cs-CZ" sz="2000" b="1" baseline="-25000" dirty="0" smtClean="0">
                <a:solidFill>
                  <a:srgbClr val="92D050"/>
                </a:solidFill>
                <a:ea typeface="Cambria Math"/>
              </a:rPr>
              <a:t>b</a:t>
            </a:r>
            <a:r>
              <a:rPr lang="cs-CZ" sz="2000" b="1" dirty="0" smtClean="0">
                <a:solidFill>
                  <a:srgbClr val="92D050"/>
                </a:solidFill>
                <a:ea typeface="Cambria Math"/>
              </a:rPr>
              <a:t>S</a:t>
            </a:r>
            <a:r>
              <a:rPr lang="cs-CZ" sz="2000" b="1" baseline="-25000" dirty="0" smtClean="0">
                <a:solidFill>
                  <a:srgbClr val="92D050"/>
                </a:solidFill>
                <a:ea typeface="Cambria Math"/>
              </a:rPr>
              <a:t>c </a:t>
            </a:r>
            <a:r>
              <a:rPr lang="cs-CZ" sz="2000" b="1" dirty="0">
                <a:solidFill>
                  <a:srgbClr val="92D050"/>
                </a:solidFill>
                <a:ea typeface="Cambria Math"/>
              </a:rPr>
              <a:t> </a:t>
            </a:r>
            <a:r>
              <a:rPr lang="cs-CZ" sz="2000" b="1" dirty="0" smtClean="0">
                <a:solidFill>
                  <a:srgbClr val="92D050"/>
                </a:solidFill>
                <a:ea typeface="Cambria Math"/>
              </a:rPr>
              <a:t>... </a:t>
            </a:r>
            <a:r>
              <a:rPr lang="cs-CZ" sz="2000" dirty="0"/>
              <a:t>trojúhelník středních příček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>
                <a:solidFill>
                  <a:srgbClr val="92D050"/>
                </a:solidFill>
                <a:ea typeface="Cambria Math"/>
              </a:rPr>
              <a:t>        </a:t>
            </a:r>
            <a:r>
              <a:rPr lang="cs-CZ" sz="2000" b="1" dirty="0" smtClean="0">
                <a:solidFill>
                  <a:srgbClr val="0070C0"/>
                </a:solidFill>
                <a:ea typeface="Cambria Math"/>
              </a:rPr>
              <a:t>S</a:t>
            </a:r>
            <a:r>
              <a:rPr lang="cs-CZ" sz="2000" b="1" baseline="-25000" dirty="0" smtClean="0">
                <a:solidFill>
                  <a:srgbClr val="0070C0"/>
                </a:solidFill>
                <a:ea typeface="Cambria Math"/>
              </a:rPr>
              <a:t>a</a:t>
            </a:r>
            <a:r>
              <a:rPr lang="cs-CZ" sz="2000" b="1" dirty="0" smtClean="0">
                <a:solidFill>
                  <a:srgbClr val="0070C0"/>
                </a:solidFill>
                <a:ea typeface="Cambria Math"/>
              </a:rPr>
              <a:t>S</a:t>
            </a:r>
            <a:r>
              <a:rPr lang="cs-CZ" sz="2000" b="1" baseline="-25000" dirty="0">
                <a:solidFill>
                  <a:srgbClr val="0070C0"/>
                </a:solidFill>
                <a:ea typeface="Cambria Math"/>
              </a:rPr>
              <a:t>1</a:t>
            </a:r>
            <a:r>
              <a:rPr lang="cs-CZ" sz="2000" b="1" dirty="0" smtClean="0">
                <a:solidFill>
                  <a:srgbClr val="0070C0"/>
                </a:solidFill>
                <a:ea typeface="Cambria Math"/>
              </a:rPr>
              <a:t>,</a:t>
            </a:r>
            <a:r>
              <a:rPr lang="cs-CZ" sz="2000" b="1" baseline="-25000" dirty="0" smtClean="0">
                <a:solidFill>
                  <a:srgbClr val="0070C0"/>
                </a:solidFill>
                <a:ea typeface="Cambria Math"/>
              </a:rPr>
              <a:t>  </a:t>
            </a:r>
            <a:r>
              <a:rPr lang="cs-CZ" sz="2000" b="1" dirty="0" smtClean="0">
                <a:solidFill>
                  <a:srgbClr val="0070C0"/>
                </a:solidFill>
                <a:ea typeface="Cambria Math"/>
              </a:rPr>
              <a:t>S</a:t>
            </a:r>
            <a:r>
              <a:rPr lang="cs-CZ" sz="2000" b="1" baseline="-25000" dirty="0" smtClean="0">
                <a:solidFill>
                  <a:srgbClr val="0070C0"/>
                </a:solidFill>
                <a:ea typeface="Cambria Math"/>
              </a:rPr>
              <a:t>b</a:t>
            </a:r>
            <a:r>
              <a:rPr lang="cs-CZ" sz="2000" b="1" dirty="0" smtClean="0">
                <a:solidFill>
                  <a:srgbClr val="0070C0"/>
                </a:solidFill>
                <a:ea typeface="Cambria Math"/>
              </a:rPr>
              <a:t>S</a:t>
            </a:r>
            <a:r>
              <a:rPr lang="cs-CZ" sz="2000" b="1" baseline="-25000" dirty="0">
                <a:solidFill>
                  <a:srgbClr val="0070C0"/>
                </a:solidFill>
                <a:ea typeface="Cambria Math"/>
              </a:rPr>
              <a:t>2</a:t>
            </a:r>
            <a:r>
              <a:rPr lang="cs-CZ" sz="2000" b="1" dirty="0" smtClean="0">
                <a:solidFill>
                  <a:srgbClr val="0070C0"/>
                </a:solidFill>
                <a:ea typeface="Cambria Math"/>
              </a:rPr>
              <a:t>,</a:t>
            </a:r>
            <a:r>
              <a:rPr lang="cs-CZ" sz="2000" b="1" baseline="-25000" dirty="0" smtClean="0">
                <a:solidFill>
                  <a:srgbClr val="0070C0"/>
                </a:solidFill>
                <a:ea typeface="Cambria Math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ea typeface="Cambria Math"/>
              </a:rPr>
              <a:t>S</a:t>
            </a:r>
            <a:r>
              <a:rPr lang="cs-CZ" sz="2000" b="1" baseline="-25000" dirty="0" smtClean="0">
                <a:solidFill>
                  <a:srgbClr val="0070C0"/>
                </a:solidFill>
                <a:ea typeface="Cambria Math"/>
              </a:rPr>
              <a:t>c</a:t>
            </a:r>
            <a:r>
              <a:rPr lang="cs-CZ" sz="2000" b="1" dirty="0" smtClean="0">
                <a:solidFill>
                  <a:srgbClr val="0070C0"/>
                </a:solidFill>
                <a:ea typeface="Cambria Math"/>
              </a:rPr>
              <a:t>S</a:t>
            </a:r>
            <a:r>
              <a:rPr lang="cs-CZ" sz="2000" b="1" baseline="-25000" dirty="0">
                <a:solidFill>
                  <a:srgbClr val="0070C0"/>
                </a:solidFill>
                <a:ea typeface="Cambria Math"/>
              </a:rPr>
              <a:t>3</a:t>
            </a:r>
            <a:r>
              <a:rPr lang="cs-CZ" sz="2000" b="1" dirty="0" smtClean="0">
                <a:solidFill>
                  <a:srgbClr val="0070C0"/>
                </a:solidFill>
                <a:ea typeface="Cambria Math"/>
              </a:rPr>
              <a:t> </a:t>
            </a:r>
            <a:r>
              <a:rPr lang="cs-CZ" sz="2000" dirty="0" smtClean="0">
                <a:ea typeface="Cambria Math"/>
              </a:rPr>
              <a:t>... těžnice △ středních příček</a:t>
            </a:r>
            <a:endParaRPr lang="cs-CZ" sz="2000" b="1" dirty="0" smtClean="0">
              <a:solidFill>
                <a:srgbClr val="92D050"/>
              </a:solidFill>
              <a:ea typeface="Cambria Math"/>
            </a:endParaRPr>
          </a:p>
          <a:p>
            <a:pPr marL="0" indent="0">
              <a:buNone/>
            </a:pPr>
            <a:r>
              <a:rPr lang="cs-CZ" sz="2000" dirty="0" smtClean="0">
                <a:ea typeface="Cambria Math"/>
              </a:rPr>
              <a:t>        </a:t>
            </a:r>
            <a:r>
              <a:rPr lang="cs-CZ" sz="2000" b="1" dirty="0" smtClean="0">
                <a:ea typeface="Cambria Math"/>
              </a:rPr>
              <a:t>T</a:t>
            </a:r>
            <a:r>
              <a:rPr lang="cs-CZ" sz="2000" b="1" baseline="-25000" dirty="0" smtClean="0">
                <a:ea typeface="Cambria Math"/>
              </a:rPr>
              <a:t>1</a:t>
            </a:r>
            <a:r>
              <a:rPr lang="cs-CZ" sz="2000" dirty="0" smtClean="0">
                <a:ea typeface="Cambria Math"/>
              </a:rPr>
              <a:t> ... těžiště </a:t>
            </a:r>
            <a:r>
              <a:rPr lang="cs-CZ" sz="2000" dirty="0">
                <a:ea typeface="Cambria Math"/>
              </a:rPr>
              <a:t>△ S</a:t>
            </a:r>
            <a:r>
              <a:rPr lang="cs-CZ" sz="2000" baseline="-25000" dirty="0">
                <a:ea typeface="Cambria Math"/>
              </a:rPr>
              <a:t>a</a:t>
            </a:r>
            <a:r>
              <a:rPr lang="cs-CZ" sz="2000" dirty="0">
                <a:ea typeface="Cambria Math"/>
              </a:rPr>
              <a:t>S</a:t>
            </a:r>
            <a:r>
              <a:rPr lang="cs-CZ" sz="2000" baseline="-25000" dirty="0">
                <a:ea typeface="Cambria Math"/>
              </a:rPr>
              <a:t>b</a:t>
            </a:r>
            <a:r>
              <a:rPr lang="cs-CZ" sz="2000" dirty="0">
                <a:ea typeface="Cambria Math"/>
              </a:rPr>
              <a:t>S</a:t>
            </a:r>
            <a:r>
              <a:rPr lang="cs-CZ" sz="2000" baseline="-25000" dirty="0">
                <a:ea typeface="Cambria Math"/>
              </a:rPr>
              <a:t>c</a:t>
            </a:r>
            <a:r>
              <a:rPr lang="cs-CZ" sz="2000" dirty="0">
                <a:ea typeface="Cambria Math"/>
              </a:rPr>
              <a:t> </a:t>
            </a:r>
            <a:endParaRPr lang="cs-CZ" sz="2000" dirty="0" smtClean="0">
              <a:ea typeface="Cambria Math"/>
            </a:endParaRPr>
          </a:p>
          <a:p>
            <a:pPr marL="0" indent="0">
              <a:buNone/>
            </a:pPr>
            <a:r>
              <a:rPr lang="cs-CZ" sz="2000" dirty="0">
                <a:ea typeface="Cambria Math"/>
              </a:rPr>
              <a:t> </a:t>
            </a:r>
            <a:r>
              <a:rPr lang="cs-CZ" sz="2000" dirty="0" smtClean="0">
                <a:ea typeface="Cambria Math"/>
              </a:rPr>
              <a:t>       </a:t>
            </a:r>
            <a:r>
              <a:rPr lang="cs-CZ" sz="2000" b="1" dirty="0" smtClean="0">
                <a:solidFill>
                  <a:srgbClr val="FF0000"/>
                </a:solidFill>
                <a:ea typeface="Cambria Math"/>
              </a:rPr>
              <a:t>AS</a:t>
            </a:r>
            <a:r>
              <a:rPr lang="cs-CZ" sz="2000" b="1" baseline="-25000" dirty="0" smtClean="0">
                <a:solidFill>
                  <a:srgbClr val="FF0000"/>
                </a:solidFill>
                <a:ea typeface="Cambria Math"/>
              </a:rPr>
              <a:t>a</a:t>
            </a:r>
            <a:r>
              <a:rPr lang="cs-CZ" sz="2000" b="1" dirty="0">
                <a:solidFill>
                  <a:srgbClr val="FF0000"/>
                </a:solidFill>
                <a:ea typeface="Cambria Math"/>
              </a:rPr>
              <a:t>,</a:t>
            </a:r>
            <a:r>
              <a:rPr lang="cs-CZ" sz="2000" b="1" baseline="-25000" dirty="0" smtClean="0">
                <a:solidFill>
                  <a:srgbClr val="FF0000"/>
                </a:solidFill>
                <a:ea typeface="Cambria Math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ea typeface="Cambria Math"/>
              </a:rPr>
              <a:t>BS</a:t>
            </a:r>
            <a:r>
              <a:rPr lang="cs-CZ" sz="2000" b="1" baseline="-25000" dirty="0" smtClean="0">
                <a:solidFill>
                  <a:srgbClr val="FF0000"/>
                </a:solidFill>
                <a:ea typeface="Cambria Math"/>
              </a:rPr>
              <a:t>b</a:t>
            </a:r>
            <a:r>
              <a:rPr lang="cs-CZ" sz="2000" b="1" dirty="0" smtClean="0">
                <a:solidFill>
                  <a:srgbClr val="FF0000"/>
                </a:solidFill>
                <a:ea typeface="Cambria Math"/>
              </a:rPr>
              <a:t>, CS</a:t>
            </a:r>
            <a:r>
              <a:rPr lang="cs-CZ" sz="2000" b="1" baseline="-25000" dirty="0" smtClean="0">
                <a:solidFill>
                  <a:srgbClr val="FF0000"/>
                </a:solidFill>
                <a:ea typeface="Cambria Math"/>
              </a:rPr>
              <a:t>c</a:t>
            </a:r>
            <a:r>
              <a:rPr lang="cs-CZ" sz="2000" b="1" dirty="0" smtClean="0">
                <a:solidFill>
                  <a:srgbClr val="FF0000"/>
                </a:solidFill>
                <a:ea typeface="Cambria Math"/>
              </a:rPr>
              <a:t> </a:t>
            </a:r>
            <a:r>
              <a:rPr lang="cs-CZ" sz="2000" dirty="0" smtClean="0">
                <a:ea typeface="Cambria Math"/>
              </a:rPr>
              <a:t>... TĚŽNICE </a:t>
            </a:r>
            <a:r>
              <a:rPr lang="cs-CZ" sz="2000" dirty="0">
                <a:ea typeface="Cambria Math"/>
              </a:rPr>
              <a:t>△ ABC </a:t>
            </a:r>
            <a:endParaRPr lang="cs-CZ" sz="2000" dirty="0" smtClean="0">
              <a:ea typeface="Cambria Math"/>
            </a:endParaRPr>
          </a:p>
          <a:p>
            <a:pPr marL="0" indent="0">
              <a:buNone/>
            </a:pPr>
            <a:r>
              <a:rPr lang="cs-CZ" sz="2000" dirty="0">
                <a:ea typeface="Cambria Math"/>
              </a:rPr>
              <a:t> </a:t>
            </a:r>
            <a:r>
              <a:rPr lang="cs-CZ" sz="2000" dirty="0" smtClean="0">
                <a:ea typeface="Cambria Math"/>
              </a:rPr>
              <a:t>       </a:t>
            </a:r>
            <a:r>
              <a:rPr lang="cs-CZ" sz="2000" b="1" dirty="0" smtClean="0">
                <a:ea typeface="Cambria Math"/>
              </a:rPr>
              <a:t>T</a:t>
            </a:r>
            <a:r>
              <a:rPr lang="cs-CZ" sz="2000" dirty="0" smtClean="0">
                <a:ea typeface="Cambria Math"/>
              </a:rPr>
              <a:t> ... TĚŽIŠTĚ </a:t>
            </a:r>
            <a:r>
              <a:rPr lang="cs-CZ" sz="2000" dirty="0">
                <a:ea typeface="Cambria Math"/>
              </a:rPr>
              <a:t>△ ABC </a:t>
            </a:r>
            <a:endParaRPr lang="cs-CZ" sz="2000" dirty="0" smtClean="0">
              <a:ea typeface="Cambria Math"/>
            </a:endParaRPr>
          </a:p>
          <a:p>
            <a:pPr marL="0" indent="0">
              <a:buNone/>
            </a:pPr>
            <a:r>
              <a:rPr lang="cs-CZ" sz="2000" b="1" dirty="0">
                <a:ea typeface="Cambria Math"/>
              </a:rPr>
              <a:t> </a:t>
            </a:r>
            <a:r>
              <a:rPr lang="cs-CZ" sz="2000" b="1" dirty="0" smtClean="0">
                <a:ea typeface="Cambria Math"/>
              </a:rPr>
              <a:t>       T</a:t>
            </a:r>
            <a:r>
              <a:rPr lang="cs-CZ" sz="2000" b="1" baseline="-25000" dirty="0" smtClean="0">
                <a:ea typeface="Cambria Math"/>
              </a:rPr>
              <a:t>1</a:t>
            </a:r>
            <a:r>
              <a:rPr lang="cs-CZ" sz="2000" b="1" dirty="0" smtClean="0">
                <a:latin typeface="Cambria Math"/>
                <a:ea typeface="Cambria Math"/>
              </a:rPr>
              <a:t>≡</a:t>
            </a:r>
            <a:r>
              <a:rPr lang="cs-CZ" sz="2000" b="1" dirty="0" smtClean="0">
                <a:ea typeface="Cambria Math"/>
              </a:rPr>
              <a:t> T    (jsou totožné) </a:t>
            </a:r>
          </a:p>
          <a:p>
            <a:pPr marL="457200" indent="-457200">
              <a:buFont typeface="+mj-lt"/>
              <a:buAutoNum type="arabicPeriod" startAt="2"/>
            </a:pPr>
            <a:r>
              <a:rPr lang="cs-CZ" sz="2000" b="1" dirty="0" smtClean="0">
                <a:ea typeface="Cambria Math"/>
              </a:rPr>
              <a:t>Nemohou.</a:t>
            </a:r>
            <a:endParaRPr lang="cs-CZ" sz="2000" dirty="0"/>
          </a:p>
        </p:txBody>
      </p:sp>
      <p:grpSp>
        <p:nvGrpSpPr>
          <p:cNvPr id="13" name="Skupina 12"/>
          <p:cNvGrpSpPr/>
          <p:nvPr/>
        </p:nvGrpSpPr>
        <p:grpSpPr>
          <a:xfrm rot="8124155">
            <a:off x="3410373" y="3135146"/>
            <a:ext cx="6376605" cy="3714826"/>
            <a:chOff x="1694921" y="2708621"/>
            <a:chExt cx="6376605" cy="3714826"/>
          </a:xfrm>
        </p:grpSpPr>
        <p:grpSp>
          <p:nvGrpSpPr>
            <p:cNvPr id="14" name="Skupina 13"/>
            <p:cNvGrpSpPr/>
            <p:nvPr/>
          </p:nvGrpSpPr>
          <p:grpSpPr>
            <a:xfrm>
              <a:off x="1694921" y="2708621"/>
              <a:ext cx="6376605" cy="3714826"/>
              <a:chOff x="1095291" y="2381278"/>
              <a:chExt cx="6376605" cy="3714826"/>
            </a:xfrm>
          </p:grpSpPr>
          <p:sp>
            <p:nvSpPr>
              <p:cNvPr id="17" name="Rovnoramenný trojúhelník 16"/>
              <p:cNvSpPr/>
              <p:nvPr/>
            </p:nvSpPr>
            <p:spPr>
              <a:xfrm>
                <a:off x="1236066" y="2627219"/>
                <a:ext cx="6144246" cy="3026389"/>
              </a:xfrm>
              <a:prstGeom prst="triangle">
                <a:avLst>
                  <a:gd name="adj" fmla="val 50035"/>
                </a:avLst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 rot="13519797">
                <a:off x="3818744" y="2342248"/>
                <a:ext cx="38360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C</a:t>
                </a:r>
                <a:endParaRPr lang="cs-CZ" sz="2400" dirty="0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 rot="13519797">
                <a:off x="7049261" y="5673468"/>
                <a:ext cx="38360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B</a:t>
                </a:r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 rot="13519797">
                <a:off x="1134321" y="5601104"/>
                <a:ext cx="38360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A</a:t>
                </a:r>
                <a:endParaRPr lang="cs-CZ" sz="2400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 rot="13519797">
                <a:off x="5251343" y="3465421"/>
                <a:ext cx="4283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 rot="13789955">
                <a:off x="5439823" y="5658377"/>
                <a:ext cx="3233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c</a:t>
                </a:r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 rot="13519797">
                <a:off x="2629150" y="3361170"/>
                <a:ext cx="64807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b=a</a:t>
                </a:r>
                <a:endParaRPr lang="cs-CZ" dirty="0"/>
              </a:p>
            </p:txBody>
          </p:sp>
        </p:grpSp>
        <p:sp>
          <p:nvSpPr>
            <p:cNvPr id="15" name="Volný tvar 14"/>
            <p:cNvSpPr/>
            <p:nvPr/>
          </p:nvSpPr>
          <p:spPr>
            <a:xfrm>
              <a:off x="4682836" y="3158836"/>
              <a:ext cx="457200" cy="92672"/>
            </a:xfrm>
            <a:custGeom>
              <a:avLst/>
              <a:gdLst>
                <a:gd name="connsiteX0" fmla="*/ 0 w 457200"/>
                <a:gd name="connsiteY0" fmla="*/ 0 h 92672"/>
                <a:gd name="connsiteX1" fmla="*/ 138546 w 457200"/>
                <a:gd name="connsiteY1" fmla="*/ 83128 h 92672"/>
                <a:gd name="connsiteX2" fmla="*/ 318655 w 457200"/>
                <a:gd name="connsiteY2" fmla="*/ 83128 h 92672"/>
                <a:gd name="connsiteX3" fmla="*/ 457200 w 457200"/>
                <a:gd name="connsiteY3" fmla="*/ 13855 h 92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7200" h="92672">
                  <a:moveTo>
                    <a:pt x="0" y="0"/>
                  </a:moveTo>
                  <a:cubicBezTo>
                    <a:pt x="42718" y="34636"/>
                    <a:pt x="85437" y="69273"/>
                    <a:pt x="138546" y="83128"/>
                  </a:cubicBezTo>
                  <a:cubicBezTo>
                    <a:pt x="191655" y="96983"/>
                    <a:pt x="265546" y="94673"/>
                    <a:pt x="318655" y="83128"/>
                  </a:cubicBezTo>
                  <a:cubicBezTo>
                    <a:pt x="371764" y="71583"/>
                    <a:pt x="414482" y="42719"/>
                    <a:pt x="457200" y="13855"/>
                  </a:cubicBezTo>
                </a:path>
              </a:pathLst>
            </a:cu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4884959" y="3135976"/>
              <a:ext cx="45719" cy="45719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99FF6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Pracovní úkol:               </a:t>
            </a:r>
            <a:r>
              <a:rPr lang="cs-CZ" sz="4000" b="1" dirty="0" smtClean="0"/>
              <a:t>TĚŽIŠTĚ - řešení</a:t>
            </a:r>
            <a:r>
              <a:rPr lang="cs-CZ" sz="1800" dirty="0" smtClean="0"/>
              <a:t>                                   IA tabule </a:t>
            </a:r>
            <a:endParaRPr lang="cs-CZ" sz="1800" dirty="0"/>
          </a:p>
        </p:txBody>
      </p:sp>
      <p:grpSp>
        <p:nvGrpSpPr>
          <p:cNvPr id="54" name="Skupina 53"/>
          <p:cNvGrpSpPr/>
          <p:nvPr/>
        </p:nvGrpSpPr>
        <p:grpSpPr>
          <a:xfrm>
            <a:off x="5209542" y="3653600"/>
            <a:ext cx="2947757" cy="2874531"/>
            <a:chOff x="5209542" y="3653600"/>
            <a:chExt cx="2947757" cy="2874531"/>
          </a:xfrm>
        </p:grpSpPr>
        <p:cxnSp>
          <p:nvCxnSpPr>
            <p:cNvPr id="25" name="Přímá spojnice 24"/>
            <p:cNvCxnSpPr>
              <a:stCxn id="17" idx="3"/>
              <a:endCxn id="17" idx="1"/>
            </p:cNvCxnSpPr>
            <p:nvPr/>
          </p:nvCxnSpPr>
          <p:spPr>
            <a:xfrm flipV="1">
              <a:off x="5586189" y="4002061"/>
              <a:ext cx="2156974" cy="1774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>
              <a:stCxn id="17" idx="3"/>
              <a:endCxn id="17" idx="5"/>
            </p:cNvCxnSpPr>
            <p:nvPr/>
          </p:nvCxnSpPr>
          <p:spPr>
            <a:xfrm flipH="1">
              <a:off x="5555634" y="4003835"/>
              <a:ext cx="30555" cy="2155228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>
              <a:stCxn id="17" idx="1"/>
              <a:endCxn id="17" idx="5"/>
            </p:cNvCxnSpPr>
            <p:nvPr/>
          </p:nvCxnSpPr>
          <p:spPr>
            <a:xfrm flipH="1">
              <a:off x="5555634" y="4002061"/>
              <a:ext cx="2187529" cy="2157002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TextovéPole 36"/>
            <p:cNvSpPr txBox="1"/>
            <p:nvPr/>
          </p:nvSpPr>
          <p:spPr>
            <a:xfrm>
              <a:off x="7780652" y="3861048"/>
              <a:ext cx="37664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</a:t>
              </a:r>
              <a:r>
                <a:rPr lang="cs-CZ" baseline="-25000" dirty="0" smtClean="0"/>
                <a:t>b</a:t>
              </a:r>
              <a:endParaRPr lang="cs-CZ" baseline="-25000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5367310" y="6158799"/>
              <a:ext cx="37664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</a:t>
              </a:r>
              <a:r>
                <a:rPr lang="cs-CZ" baseline="-25000" dirty="0"/>
                <a:t>a</a:t>
              </a: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5209542" y="3653600"/>
              <a:ext cx="37664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</a:t>
              </a:r>
              <a:r>
                <a:rPr lang="cs-CZ" baseline="-25000" dirty="0"/>
                <a:t>c</a:t>
              </a:r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5554103" y="3632729"/>
            <a:ext cx="1204400" cy="2545431"/>
            <a:chOff x="5554103" y="3632729"/>
            <a:chExt cx="1204400" cy="2545431"/>
          </a:xfrm>
        </p:grpSpPr>
        <p:sp>
          <p:nvSpPr>
            <p:cNvPr id="43" name="TextovéPole 42"/>
            <p:cNvSpPr txBox="1"/>
            <p:nvPr/>
          </p:nvSpPr>
          <p:spPr>
            <a:xfrm>
              <a:off x="6386865" y="3632729"/>
              <a:ext cx="37163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</a:t>
              </a:r>
              <a:r>
                <a:rPr lang="cs-CZ" baseline="-25000" dirty="0" smtClean="0"/>
                <a:t>1</a:t>
              </a:r>
              <a:endParaRPr lang="cs-CZ" baseline="-25000" dirty="0"/>
            </a:p>
          </p:txBody>
        </p:sp>
        <p:cxnSp>
          <p:nvCxnSpPr>
            <p:cNvPr id="48" name="Přímá spojnice 47"/>
            <p:cNvCxnSpPr/>
            <p:nvPr/>
          </p:nvCxnSpPr>
          <p:spPr>
            <a:xfrm flipH="1">
              <a:off x="5554103" y="4022932"/>
              <a:ext cx="1094531" cy="2155228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>
            <a:off x="5586189" y="4003835"/>
            <a:ext cx="1249795" cy="1466043"/>
            <a:chOff x="5586189" y="4003835"/>
            <a:chExt cx="1249795" cy="1466043"/>
          </a:xfrm>
        </p:grpSpPr>
        <p:sp>
          <p:nvSpPr>
            <p:cNvPr id="45" name="TextovéPole 44"/>
            <p:cNvSpPr txBox="1"/>
            <p:nvPr/>
          </p:nvSpPr>
          <p:spPr>
            <a:xfrm>
              <a:off x="6464346" y="5100546"/>
              <a:ext cx="37163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</a:t>
              </a:r>
              <a:r>
                <a:rPr lang="cs-CZ" baseline="-25000" dirty="0" smtClean="0"/>
                <a:t>3</a:t>
              </a:r>
              <a:endParaRPr lang="cs-CZ" baseline="-25000" dirty="0"/>
            </a:p>
          </p:txBody>
        </p:sp>
        <p:cxnSp>
          <p:nvCxnSpPr>
            <p:cNvPr id="50" name="Přímá spojnice 49"/>
            <p:cNvCxnSpPr>
              <a:stCxn id="17" idx="3"/>
            </p:cNvCxnSpPr>
            <p:nvPr/>
          </p:nvCxnSpPr>
          <p:spPr>
            <a:xfrm>
              <a:off x="5586189" y="4003835"/>
              <a:ext cx="1032801" cy="1080452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4" name="Skupina 73"/>
          <p:cNvGrpSpPr/>
          <p:nvPr/>
        </p:nvGrpSpPr>
        <p:grpSpPr>
          <a:xfrm>
            <a:off x="5199273" y="4002061"/>
            <a:ext cx="2543890" cy="1159452"/>
            <a:chOff x="5199273" y="4002061"/>
            <a:chExt cx="2543890" cy="1159452"/>
          </a:xfrm>
        </p:grpSpPr>
        <p:sp>
          <p:nvSpPr>
            <p:cNvPr id="44" name="TextovéPole 43"/>
            <p:cNvSpPr txBox="1"/>
            <p:nvPr/>
          </p:nvSpPr>
          <p:spPr>
            <a:xfrm>
              <a:off x="5199273" y="4792181"/>
              <a:ext cx="37163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</a:t>
              </a:r>
              <a:r>
                <a:rPr lang="cs-CZ" baseline="-25000" dirty="0" smtClean="0"/>
                <a:t>2</a:t>
              </a:r>
              <a:endParaRPr lang="cs-CZ" baseline="-25000" dirty="0"/>
            </a:p>
          </p:txBody>
        </p:sp>
        <p:cxnSp>
          <p:nvCxnSpPr>
            <p:cNvPr id="52" name="Přímá spojnice 51"/>
            <p:cNvCxnSpPr>
              <a:stCxn id="17" idx="1"/>
            </p:cNvCxnSpPr>
            <p:nvPr/>
          </p:nvCxnSpPr>
          <p:spPr>
            <a:xfrm flipH="1">
              <a:off x="5586189" y="4002061"/>
              <a:ext cx="2156974" cy="1077746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6" name="Skupina 65"/>
          <p:cNvGrpSpPr/>
          <p:nvPr/>
        </p:nvGrpSpPr>
        <p:grpSpPr>
          <a:xfrm>
            <a:off x="6211170" y="4555933"/>
            <a:ext cx="547333" cy="369332"/>
            <a:chOff x="6211171" y="4604031"/>
            <a:chExt cx="547333" cy="369332"/>
          </a:xfrm>
        </p:grpSpPr>
        <p:sp>
          <p:nvSpPr>
            <p:cNvPr id="40" name="TextovéPole 39"/>
            <p:cNvSpPr txBox="1"/>
            <p:nvPr/>
          </p:nvSpPr>
          <p:spPr>
            <a:xfrm>
              <a:off x="6372675" y="4604031"/>
              <a:ext cx="38582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T</a:t>
              </a:r>
              <a:r>
                <a:rPr lang="cs-CZ" b="1" baseline="-25000" dirty="0" smtClean="0"/>
                <a:t>1</a:t>
              </a:r>
              <a:endParaRPr lang="cs-CZ" b="1" baseline="-25000" dirty="0"/>
            </a:p>
          </p:txBody>
        </p:sp>
        <p:sp>
          <p:nvSpPr>
            <p:cNvPr id="46" name="Ovál 45"/>
            <p:cNvSpPr/>
            <p:nvPr/>
          </p:nvSpPr>
          <p:spPr>
            <a:xfrm>
              <a:off x="6211171" y="4697529"/>
              <a:ext cx="150151" cy="150151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cxnSp>
        <p:nvCxnSpPr>
          <p:cNvPr id="31" name="Přímá spojnice 30"/>
          <p:cNvCxnSpPr>
            <a:stCxn id="17" idx="2"/>
            <a:endCxn id="17" idx="5"/>
          </p:cNvCxnSpPr>
          <p:nvPr/>
        </p:nvCxnSpPr>
        <p:spPr>
          <a:xfrm flipH="1">
            <a:off x="5555634" y="1845324"/>
            <a:ext cx="2219614" cy="4313739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17" idx="4"/>
            <a:endCxn id="17" idx="1"/>
          </p:cNvCxnSpPr>
          <p:nvPr/>
        </p:nvCxnSpPr>
        <p:spPr>
          <a:xfrm flipV="1">
            <a:off x="3400191" y="4002061"/>
            <a:ext cx="4342972" cy="2157267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17" idx="0"/>
            <a:endCxn id="17" idx="3"/>
          </p:cNvCxnSpPr>
          <p:nvPr/>
        </p:nvCxnSpPr>
        <p:spPr>
          <a:xfrm flipH="1" flipV="1">
            <a:off x="5586189" y="4003835"/>
            <a:ext cx="2124891" cy="215496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1" name="Skupina 80"/>
          <p:cNvGrpSpPr/>
          <p:nvPr/>
        </p:nvGrpSpPr>
        <p:grpSpPr>
          <a:xfrm>
            <a:off x="6245410" y="4551805"/>
            <a:ext cx="849102" cy="369332"/>
            <a:chOff x="6245410" y="4551805"/>
            <a:chExt cx="849102" cy="369332"/>
          </a:xfrm>
        </p:grpSpPr>
        <p:sp>
          <p:nvSpPr>
            <p:cNvPr id="53" name="Ovál 52"/>
            <p:cNvSpPr/>
            <p:nvPr/>
          </p:nvSpPr>
          <p:spPr>
            <a:xfrm>
              <a:off x="6245410" y="4688502"/>
              <a:ext cx="72008" cy="72008"/>
            </a:xfrm>
            <a:prstGeom prst="ellipse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</a:endParaRPr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6591730" y="4551805"/>
              <a:ext cx="50278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=</a:t>
              </a:r>
              <a:r>
                <a:rPr lang="cs-CZ" b="1" dirty="0" smtClean="0"/>
                <a:t>T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571223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2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2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2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2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2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75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92D05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/>
          </a:bodyPr>
          <a:lstStyle/>
          <a:p>
            <a:r>
              <a:rPr lang="cs-CZ" sz="4000" b="1" dirty="0"/>
              <a:t>ZDROJE</a:t>
            </a:r>
            <a:r>
              <a:rPr lang="cs-CZ" sz="4000" dirty="0"/>
              <a:t> </a:t>
            </a:r>
            <a:r>
              <a:rPr lang="en-US" sz="4000" dirty="0"/>
              <a:t>[on line] </a:t>
            </a:r>
            <a:r>
              <a:rPr lang="cs-CZ" sz="4000" dirty="0"/>
              <a:t>dostupné z www: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  <a:ln w="28575">
            <a:solidFill>
              <a:srgbClr val="92D050"/>
            </a:solidFill>
          </a:ln>
        </p:spPr>
        <p:txBody>
          <a:bodyPr/>
          <a:lstStyle/>
          <a:p>
            <a:r>
              <a:rPr lang="cs-CZ" dirty="0"/>
              <a:t>Vlastní tvorba</a:t>
            </a:r>
          </a:p>
          <a:p>
            <a:r>
              <a:rPr lang="cs-CZ" dirty="0"/>
              <a:t>Archiv autora </a:t>
            </a:r>
          </a:p>
          <a:p>
            <a:r>
              <a:rPr lang="cs-CZ" dirty="0"/>
              <a:t>Použité kliparty: </a:t>
            </a:r>
            <a:r>
              <a:rPr lang="cs-CZ" u="sng" dirty="0">
                <a:hlinkClick r:id="rId2"/>
              </a:rPr>
              <a:t>www.office.microsoft.com</a:t>
            </a:r>
            <a:endParaRPr lang="cs-CZ" u="sng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2044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437</TotalTime>
  <Words>431</Words>
  <Application>Microsoft Office PowerPoint</Application>
  <PresentationFormat>Předvádění na obrazovce (4:3)</PresentationFormat>
  <Paragraphs>108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PILOTÁŽ  (doporučení – upozornění – zpětná vazba)</vt:lpstr>
      <vt:lpstr>TĚŽNICE TROJÚHELNÍKU</vt:lpstr>
      <vt:lpstr>TĚŽNICE TROJÚHELNÍKU</vt:lpstr>
      <vt:lpstr>Pracovní úkol:               TĚŽIŠTĚ                                                IA tabule </vt:lpstr>
      <vt:lpstr>Pracovní úkol:               TĚŽIŠTĚ - řešení                                   IA tabule 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28</cp:revision>
  <dcterms:created xsi:type="dcterms:W3CDTF">2013-02-22T15:32:58Z</dcterms:created>
  <dcterms:modified xsi:type="dcterms:W3CDTF">2013-04-09T18:25:46Z</dcterms:modified>
</cp:coreProperties>
</file>