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7" r:id="rId4"/>
    <p:sldId id="262" r:id="rId5"/>
    <p:sldId id="263" r:id="rId6"/>
    <p:sldId id="261" r:id="rId7"/>
    <p:sldId id="258" r:id="rId8"/>
    <p:sldId id="259" r:id="rId9"/>
    <p:sldId id="260" r:id="rId10"/>
    <p:sldId id="264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62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933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965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586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54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69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53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69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4981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327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78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84AF9-40B5-499A-A166-CB817E808C89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5F9CA-F535-4B3B-8EAA-711685E957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788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495520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tint val="66000"/>
                  <a:satMod val="160000"/>
                </a:schemeClr>
              </a:gs>
              <a:gs pos="50000">
                <a:schemeClr val="accent4">
                  <a:lumMod val="75000"/>
                  <a:tint val="44500"/>
                  <a:satMod val="160000"/>
                </a:schemeClr>
              </a:gs>
              <a:gs pos="100000">
                <a:schemeClr val="accent4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KRUŽNICE OPSANÁ TROJÚHELNÍKU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20. 10.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VY_32_INOVACE_50_SH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61459"/>
          </a:xfr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KRUŽNICE OPSANÁ TROJÚHELNÍKU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Využít konstrukce osy úsečky k sestrojení opsané kružnice, zjistit její vlastnosti  u všech typů trojúhelníků.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 - STŘED KRUŽNICE OPSANÉ TROJÚHELNÍKU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pracovní úkol - OSA ÚSEČKY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osa úsečky, trojúhelník, opsaná kružnice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</a:t>
            </a:r>
            <a:r>
              <a:rPr lang="cs-CZ" dirty="0" smtClean="0"/>
              <a:t>pracovní úkol a pracovní list s 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354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36504"/>
          </a:xfr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</a:t>
            </a:r>
            <a:r>
              <a:rPr lang="cs-CZ" dirty="0" smtClean="0"/>
              <a:t>snímek 4, 5,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9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Skupina 27"/>
          <p:cNvGrpSpPr/>
          <p:nvPr/>
        </p:nvGrpSpPr>
        <p:grpSpPr>
          <a:xfrm>
            <a:off x="2581551" y="1653835"/>
            <a:ext cx="298306" cy="3032152"/>
            <a:chOff x="2581551" y="1659395"/>
            <a:chExt cx="298306" cy="303215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2617555" y="1659395"/>
              <a:ext cx="12900" cy="2993741"/>
            </a:xfrm>
            <a:prstGeom prst="line">
              <a:avLst/>
            </a:prstGeom>
            <a:ln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>
              <a:off x="2581551" y="4325202"/>
              <a:ext cx="298306" cy="366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úkol:        </a:t>
            </a:r>
            <a:r>
              <a:rPr lang="cs-CZ" sz="4000" b="1" dirty="0" smtClean="0"/>
              <a:t>OSA ÚSEČKY</a:t>
            </a:r>
            <a:r>
              <a:rPr lang="cs-CZ" sz="4000" dirty="0" smtClean="0"/>
              <a:t> </a:t>
            </a:r>
            <a:r>
              <a:rPr lang="cs-CZ" sz="2000" dirty="0" smtClean="0"/>
              <a:t>                                    IA tabule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Sestroj osu úsečky a vyznač střed úsečky. </a:t>
            </a:r>
          </a:p>
        </p:txBody>
      </p:sp>
      <p:grpSp>
        <p:nvGrpSpPr>
          <p:cNvPr id="15" name="Skupina 14"/>
          <p:cNvGrpSpPr/>
          <p:nvPr/>
        </p:nvGrpSpPr>
        <p:grpSpPr>
          <a:xfrm>
            <a:off x="1177395" y="2969318"/>
            <a:ext cx="2880320" cy="622193"/>
            <a:chOff x="1177395" y="2140407"/>
            <a:chExt cx="2880320" cy="622193"/>
          </a:xfrm>
        </p:grpSpPr>
        <p:grpSp>
          <p:nvGrpSpPr>
            <p:cNvPr id="11" name="Skupina 10"/>
            <p:cNvGrpSpPr/>
            <p:nvPr/>
          </p:nvGrpSpPr>
          <p:grpSpPr>
            <a:xfrm>
              <a:off x="1177395" y="2140407"/>
              <a:ext cx="2880320" cy="224408"/>
              <a:chOff x="1187624" y="2672916"/>
              <a:chExt cx="2880320" cy="224408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1187624" y="2780928"/>
                <a:ext cx="28803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716644" y="2672916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547664" y="2681300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ovéPole 11"/>
            <p:cNvSpPr txBox="1"/>
            <p:nvPr/>
          </p:nvSpPr>
          <p:spPr>
            <a:xfrm>
              <a:off x="1403648" y="239326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237128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289313" y="1668612"/>
            <a:ext cx="2834203" cy="2834203"/>
            <a:chOff x="2289313" y="1668612"/>
            <a:chExt cx="2834203" cy="2834203"/>
          </a:xfrm>
        </p:grpSpPr>
        <p:sp>
          <p:nvSpPr>
            <p:cNvPr id="17" name="Ovál 16"/>
            <p:cNvSpPr/>
            <p:nvPr/>
          </p:nvSpPr>
          <p:spPr>
            <a:xfrm>
              <a:off x="3670411" y="3040493"/>
              <a:ext cx="72008" cy="72008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louk 19"/>
            <p:cNvSpPr/>
            <p:nvPr/>
          </p:nvSpPr>
          <p:spPr>
            <a:xfrm>
              <a:off x="2289313" y="1668612"/>
              <a:ext cx="2834203" cy="2834203"/>
            </a:xfrm>
            <a:prstGeom prst="arc">
              <a:avLst>
                <a:gd name="adj1" fmla="val 5447463"/>
                <a:gd name="adj2" fmla="val 16256697"/>
              </a:avLst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30562" y="1659395"/>
            <a:ext cx="2834203" cy="2834203"/>
            <a:chOff x="130562" y="1659395"/>
            <a:chExt cx="2834203" cy="2834203"/>
          </a:xfrm>
        </p:grpSpPr>
        <p:sp>
          <p:nvSpPr>
            <p:cNvPr id="16" name="Ovál 15"/>
            <p:cNvSpPr/>
            <p:nvPr/>
          </p:nvSpPr>
          <p:spPr>
            <a:xfrm>
              <a:off x="1501431" y="3041326"/>
              <a:ext cx="72008" cy="72008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louk 20"/>
            <p:cNvSpPr/>
            <p:nvPr/>
          </p:nvSpPr>
          <p:spPr>
            <a:xfrm>
              <a:off x="130562" y="1659395"/>
              <a:ext cx="2834203" cy="2834203"/>
            </a:xfrm>
            <a:prstGeom prst="arc">
              <a:avLst>
                <a:gd name="adj1" fmla="val 16221884"/>
                <a:gd name="adj2" fmla="val 5286955"/>
              </a:avLst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2581551" y="2132856"/>
            <a:ext cx="84908" cy="1914872"/>
            <a:chOff x="2581551" y="2132856"/>
            <a:chExt cx="84908" cy="1914872"/>
          </a:xfrm>
        </p:grpSpPr>
        <p:sp>
          <p:nvSpPr>
            <p:cNvPr id="22" name="Ovál 21"/>
            <p:cNvSpPr/>
            <p:nvPr/>
          </p:nvSpPr>
          <p:spPr>
            <a:xfrm>
              <a:off x="2581551" y="2132856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2594451" y="3975720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123516" y="1219984"/>
            <a:ext cx="3336916" cy="1892396"/>
            <a:chOff x="5123516" y="1008727"/>
            <a:chExt cx="3336916" cy="1892396"/>
          </a:xfrm>
        </p:grpSpPr>
        <p:grpSp>
          <p:nvGrpSpPr>
            <p:cNvPr id="41" name="Skupina 40"/>
            <p:cNvGrpSpPr/>
            <p:nvPr/>
          </p:nvGrpSpPr>
          <p:grpSpPr>
            <a:xfrm rot="19515886">
              <a:off x="5123516" y="2070390"/>
              <a:ext cx="3336916" cy="227887"/>
              <a:chOff x="5123516" y="2084989"/>
              <a:chExt cx="3336916" cy="227887"/>
            </a:xfrm>
          </p:grpSpPr>
          <p:cxnSp>
            <p:nvCxnSpPr>
              <p:cNvPr id="33" name="Přímá spojnice 32"/>
              <p:cNvCxnSpPr/>
              <p:nvPr/>
            </p:nvCxnSpPr>
            <p:spPr>
              <a:xfrm>
                <a:off x="5123516" y="2204864"/>
                <a:ext cx="333691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>
                <a:off x="5380321" y="2096852"/>
                <a:ext cx="0" cy="21602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8028384" y="2084989"/>
                <a:ext cx="0" cy="21602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TextovéPole 37"/>
            <p:cNvSpPr txBox="1"/>
            <p:nvPr/>
          </p:nvSpPr>
          <p:spPr>
            <a:xfrm>
              <a:off x="5499366" y="2531791"/>
              <a:ext cx="271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668768" y="1008727"/>
              <a:ext cx="271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 rot="2566691">
            <a:off x="4696656" y="4813772"/>
            <a:ext cx="2460577" cy="251997"/>
            <a:chOff x="3005320" y="3212043"/>
            <a:chExt cx="3336916" cy="227886"/>
          </a:xfrm>
        </p:grpSpPr>
        <p:cxnSp>
          <p:nvCxnSpPr>
            <p:cNvPr id="47" name="Přímá spojnice 46"/>
            <p:cNvCxnSpPr/>
            <p:nvPr/>
          </p:nvCxnSpPr>
          <p:spPr>
            <a:xfrm>
              <a:off x="3005320" y="3331917"/>
              <a:ext cx="33369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3262124" y="3223905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5910187" y="3212043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ovéPole 44"/>
          <p:cNvSpPr txBox="1"/>
          <p:nvPr/>
        </p:nvSpPr>
        <p:spPr>
          <a:xfrm>
            <a:off x="5040349" y="4237627"/>
            <a:ext cx="27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6464679" y="5647160"/>
            <a:ext cx="27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grpSp>
        <p:nvGrpSpPr>
          <p:cNvPr id="50" name="Skupina 49"/>
          <p:cNvGrpSpPr/>
          <p:nvPr/>
        </p:nvGrpSpPr>
        <p:grpSpPr>
          <a:xfrm>
            <a:off x="2617447" y="2925980"/>
            <a:ext cx="290464" cy="552003"/>
            <a:chOff x="2617447" y="2925980"/>
            <a:chExt cx="290464" cy="552003"/>
          </a:xfrm>
        </p:grpSpPr>
        <p:sp>
          <p:nvSpPr>
            <p:cNvPr id="51" name="TextovéPole 50"/>
            <p:cNvSpPr txBox="1"/>
            <p:nvPr/>
          </p:nvSpPr>
          <p:spPr>
            <a:xfrm>
              <a:off x="2617447" y="310865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</a:t>
              </a:r>
              <a:endParaRPr lang="cs-CZ" dirty="0"/>
            </a:p>
          </p:txBody>
        </p:sp>
        <p:cxnSp>
          <p:nvCxnSpPr>
            <p:cNvPr id="52" name="Přímá spojnice 51"/>
            <p:cNvCxnSpPr/>
            <p:nvPr/>
          </p:nvCxnSpPr>
          <p:spPr>
            <a:xfrm>
              <a:off x="2622865" y="2925980"/>
              <a:ext cx="7590" cy="31946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3" name="Skupina 52"/>
          <p:cNvGrpSpPr/>
          <p:nvPr/>
        </p:nvGrpSpPr>
        <p:grpSpPr>
          <a:xfrm>
            <a:off x="2410691" y="2854036"/>
            <a:ext cx="193964" cy="221673"/>
            <a:chOff x="2410691" y="2854036"/>
            <a:chExt cx="193964" cy="221673"/>
          </a:xfrm>
        </p:grpSpPr>
        <p:sp>
          <p:nvSpPr>
            <p:cNvPr id="54" name="Volný tvar 53"/>
            <p:cNvSpPr/>
            <p:nvPr/>
          </p:nvSpPr>
          <p:spPr>
            <a:xfrm>
              <a:off x="2410691" y="2854036"/>
              <a:ext cx="193964" cy="221673"/>
            </a:xfrm>
            <a:custGeom>
              <a:avLst/>
              <a:gdLst>
                <a:gd name="connsiteX0" fmla="*/ 193964 w 193964"/>
                <a:gd name="connsiteY0" fmla="*/ 0 h 221673"/>
                <a:gd name="connsiteX1" fmla="*/ 83127 w 193964"/>
                <a:gd name="connsiteY1" fmla="*/ 27709 h 221673"/>
                <a:gd name="connsiteX2" fmla="*/ 13854 w 193964"/>
                <a:gd name="connsiteY2" fmla="*/ 138546 h 221673"/>
                <a:gd name="connsiteX3" fmla="*/ 0 w 193964"/>
                <a:gd name="connsiteY3" fmla="*/ 221673 h 22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964" h="221673">
                  <a:moveTo>
                    <a:pt x="193964" y="0"/>
                  </a:moveTo>
                  <a:cubicBezTo>
                    <a:pt x="153554" y="2309"/>
                    <a:pt x="113145" y="4618"/>
                    <a:pt x="83127" y="27709"/>
                  </a:cubicBezTo>
                  <a:cubicBezTo>
                    <a:pt x="53109" y="50800"/>
                    <a:pt x="27708" y="106219"/>
                    <a:pt x="13854" y="138546"/>
                  </a:cubicBezTo>
                  <a:cubicBezTo>
                    <a:pt x="0" y="170873"/>
                    <a:pt x="0" y="196273"/>
                    <a:pt x="0" y="22167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2507673" y="2970344"/>
              <a:ext cx="45719" cy="45719"/>
            </a:xfrm>
            <a:prstGeom prst="ellipse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6179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Skupina 27"/>
          <p:cNvGrpSpPr/>
          <p:nvPr/>
        </p:nvGrpSpPr>
        <p:grpSpPr>
          <a:xfrm>
            <a:off x="2581551" y="1653835"/>
            <a:ext cx="298306" cy="3032152"/>
            <a:chOff x="2581551" y="1659395"/>
            <a:chExt cx="298306" cy="303215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2617555" y="1659395"/>
              <a:ext cx="12900" cy="2993741"/>
            </a:xfrm>
            <a:prstGeom prst="line">
              <a:avLst/>
            </a:prstGeom>
            <a:ln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>
              <a:off x="2581551" y="4325202"/>
              <a:ext cx="298306" cy="366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Pracovní úkol:        </a:t>
            </a:r>
            <a:r>
              <a:rPr lang="cs-CZ" sz="4000" b="1" dirty="0" smtClean="0"/>
              <a:t>OSA ÚSEČKY - řešení</a:t>
            </a:r>
            <a:r>
              <a:rPr lang="cs-CZ" sz="2000" dirty="0" smtClean="0"/>
              <a:t>                        IA tabule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Sestroj osu úsečky a vyznač střed úsečky. </a:t>
            </a:r>
          </a:p>
          <a:p>
            <a:pPr marL="0" indent="0">
              <a:buNone/>
            </a:pPr>
            <a:endParaRPr lang="cs-CZ" sz="2400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1177395" y="2969318"/>
            <a:ext cx="2880320" cy="622193"/>
            <a:chOff x="1177395" y="2140407"/>
            <a:chExt cx="2880320" cy="622193"/>
          </a:xfrm>
        </p:grpSpPr>
        <p:grpSp>
          <p:nvGrpSpPr>
            <p:cNvPr id="11" name="Skupina 10"/>
            <p:cNvGrpSpPr/>
            <p:nvPr/>
          </p:nvGrpSpPr>
          <p:grpSpPr>
            <a:xfrm>
              <a:off x="1177395" y="2140407"/>
              <a:ext cx="2880320" cy="224408"/>
              <a:chOff x="1187624" y="2672916"/>
              <a:chExt cx="2880320" cy="224408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1187624" y="2780928"/>
                <a:ext cx="28803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716644" y="2672916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547664" y="2681300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ovéPole 11"/>
            <p:cNvSpPr txBox="1"/>
            <p:nvPr/>
          </p:nvSpPr>
          <p:spPr>
            <a:xfrm>
              <a:off x="1403648" y="239326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237128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289313" y="1668612"/>
            <a:ext cx="2834203" cy="2834203"/>
            <a:chOff x="2289313" y="1668612"/>
            <a:chExt cx="2834203" cy="2834203"/>
          </a:xfrm>
        </p:grpSpPr>
        <p:sp>
          <p:nvSpPr>
            <p:cNvPr id="17" name="Ovál 16"/>
            <p:cNvSpPr/>
            <p:nvPr/>
          </p:nvSpPr>
          <p:spPr>
            <a:xfrm>
              <a:off x="3670411" y="3040493"/>
              <a:ext cx="72008" cy="72008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louk 19"/>
            <p:cNvSpPr/>
            <p:nvPr/>
          </p:nvSpPr>
          <p:spPr>
            <a:xfrm>
              <a:off x="2289313" y="1668612"/>
              <a:ext cx="2834203" cy="2834203"/>
            </a:xfrm>
            <a:prstGeom prst="arc">
              <a:avLst>
                <a:gd name="adj1" fmla="val 5447463"/>
                <a:gd name="adj2" fmla="val 16256697"/>
              </a:avLst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30562" y="1659395"/>
            <a:ext cx="2834203" cy="2834203"/>
            <a:chOff x="130562" y="1659395"/>
            <a:chExt cx="2834203" cy="2834203"/>
          </a:xfrm>
        </p:grpSpPr>
        <p:sp>
          <p:nvSpPr>
            <p:cNvPr id="16" name="Ovál 15"/>
            <p:cNvSpPr/>
            <p:nvPr/>
          </p:nvSpPr>
          <p:spPr>
            <a:xfrm>
              <a:off x="1501431" y="3041326"/>
              <a:ext cx="72008" cy="72008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louk 20"/>
            <p:cNvSpPr/>
            <p:nvPr/>
          </p:nvSpPr>
          <p:spPr>
            <a:xfrm>
              <a:off x="130562" y="1659395"/>
              <a:ext cx="2834203" cy="2834203"/>
            </a:xfrm>
            <a:prstGeom prst="arc">
              <a:avLst>
                <a:gd name="adj1" fmla="val 16221884"/>
                <a:gd name="adj2" fmla="val 5286955"/>
              </a:avLst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2581551" y="2132856"/>
            <a:ext cx="84908" cy="1914872"/>
            <a:chOff x="2581551" y="2132856"/>
            <a:chExt cx="84908" cy="1914872"/>
          </a:xfrm>
        </p:grpSpPr>
        <p:sp>
          <p:nvSpPr>
            <p:cNvPr id="22" name="Ovál 21"/>
            <p:cNvSpPr/>
            <p:nvPr/>
          </p:nvSpPr>
          <p:spPr>
            <a:xfrm>
              <a:off x="2581551" y="2132856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2594451" y="3975720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2" name="TextovéPole 51"/>
          <p:cNvSpPr txBox="1"/>
          <p:nvPr/>
        </p:nvSpPr>
        <p:spPr>
          <a:xfrm>
            <a:off x="7541330" y="3497070"/>
            <a:ext cx="298306" cy="366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</a:p>
        </p:txBody>
      </p:sp>
      <p:grpSp>
        <p:nvGrpSpPr>
          <p:cNvPr id="66" name="Skupina 65"/>
          <p:cNvGrpSpPr/>
          <p:nvPr/>
        </p:nvGrpSpPr>
        <p:grpSpPr>
          <a:xfrm>
            <a:off x="2604438" y="2936298"/>
            <a:ext cx="290464" cy="552003"/>
            <a:chOff x="2617447" y="2925980"/>
            <a:chExt cx="290464" cy="552003"/>
          </a:xfrm>
        </p:grpSpPr>
        <p:sp>
          <p:nvSpPr>
            <p:cNvPr id="59" name="TextovéPole 58"/>
            <p:cNvSpPr txBox="1"/>
            <p:nvPr/>
          </p:nvSpPr>
          <p:spPr>
            <a:xfrm>
              <a:off x="2617447" y="310865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</a:t>
              </a:r>
              <a:endParaRPr lang="cs-CZ" dirty="0"/>
            </a:p>
          </p:txBody>
        </p:sp>
        <p:cxnSp>
          <p:nvCxnSpPr>
            <p:cNvPr id="61" name="Přímá spojnice 60"/>
            <p:cNvCxnSpPr/>
            <p:nvPr/>
          </p:nvCxnSpPr>
          <p:spPr>
            <a:xfrm>
              <a:off x="2622865" y="2925980"/>
              <a:ext cx="7590" cy="31946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Skupina 73"/>
          <p:cNvGrpSpPr/>
          <p:nvPr/>
        </p:nvGrpSpPr>
        <p:grpSpPr>
          <a:xfrm>
            <a:off x="3951026" y="3424678"/>
            <a:ext cx="4251840" cy="4138392"/>
            <a:chOff x="2710511" y="3367072"/>
            <a:chExt cx="4251840" cy="4138392"/>
          </a:xfrm>
        </p:grpSpPr>
        <p:grpSp>
          <p:nvGrpSpPr>
            <p:cNvPr id="58" name="Skupina 57"/>
            <p:cNvGrpSpPr/>
            <p:nvPr/>
          </p:nvGrpSpPr>
          <p:grpSpPr>
            <a:xfrm>
              <a:off x="2710511" y="3367072"/>
              <a:ext cx="4251840" cy="4138392"/>
              <a:chOff x="3438643" y="2971027"/>
              <a:chExt cx="4251840" cy="4138392"/>
            </a:xfrm>
          </p:grpSpPr>
          <p:grpSp>
            <p:nvGrpSpPr>
              <p:cNvPr id="24" name="Skupina 23"/>
              <p:cNvGrpSpPr/>
              <p:nvPr/>
            </p:nvGrpSpPr>
            <p:grpSpPr>
              <a:xfrm>
                <a:off x="4381699" y="4134976"/>
                <a:ext cx="2460577" cy="1742077"/>
                <a:chOff x="4381699" y="4134976"/>
                <a:chExt cx="2460577" cy="1742077"/>
              </a:xfrm>
            </p:grpSpPr>
            <p:grpSp>
              <p:nvGrpSpPr>
                <p:cNvPr id="44" name="Skupina 43"/>
                <p:cNvGrpSpPr/>
                <p:nvPr/>
              </p:nvGrpSpPr>
              <p:grpSpPr>
                <a:xfrm rot="2566691">
                  <a:off x="4381699" y="4952008"/>
                  <a:ext cx="2460577" cy="251997"/>
                  <a:chOff x="3005320" y="3212043"/>
                  <a:chExt cx="3336916" cy="227886"/>
                </a:xfrm>
              </p:grpSpPr>
              <p:cxnSp>
                <p:nvCxnSpPr>
                  <p:cNvPr id="47" name="Přímá spojnice 46"/>
                  <p:cNvCxnSpPr/>
                  <p:nvPr/>
                </p:nvCxnSpPr>
                <p:spPr>
                  <a:xfrm>
                    <a:off x="3005320" y="3331917"/>
                    <a:ext cx="3336916" cy="0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Přímá spojnice 47"/>
                  <p:cNvCxnSpPr/>
                  <p:nvPr/>
                </p:nvCxnSpPr>
                <p:spPr>
                  <a:xfrm>
                    <a:off x="3262124" y="3223905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Přímá spojnice 48"/>
                  <p:cNvCxnSpPr/>
                  <p:nvPr/>
                </p:nvCxnSpPr>
                <p:spPr>
                  <a:xfrm>
                    <a:off x="5910187" y="3212043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5" name="TextovéPole 44"/>
                <p:cNvSpPr txBox="1"/>
                <p:nvPr/>
              </p:nvSpPr>
              <p:spPr>
                <a:xfrm>
                  <a:off x="4904449" y="4134976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T</a:t>
                  </a:r>
                </a:p>
              </p:txBody>
            </p:sp>
            <p:sp>
              <p:nvSpPr>
                <p:cNvPr id="46" name="TextovéPole 45"/>
                <p:cNvSpPr txBox="1"/>
                <p:nvPr/>
              </p:nvSpPr>
              <p:spPr>
                <a:xfrm>
                  <a:off x="6344847" y="5507721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U</a:t>
                  </a:r>
                  <a:endParaRPr lang="cs-CZ" dirty="0"/>
                </a:p>
              </p:txBody>
            </p:sp>
          </p:grpSp>
          <p:sp>
            <p:nvSpPr>
              <p:cNvPr id="32" name="Oblouk 31"/>
              <p:cNvSpPr/>
              <p:nvPr/>
            </p:nvSpPr>
            <p:spPr>
              <a:xfrm>
                <a:off x="3438643" y="2971027"/>
                <a:ext cx="2809723" cy="2809723"/>
              </a:xfrm>
              <a:prstGeom prst="arc">
                <a:avLst>
                  <a:gd name="adj1" fmla="val 20113006"/>
                  <a:gd name="adj2" fmla="val 6615289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0" name="Oblouk 49"/>
              <p:cNvSpPr/>
              <p:nvPr/>
            </p:nvSpPr>
            <p:spPr>
              <a:xfrm>
                <a:off x="4880760" y="4299696"/>
                <a:ext cx="2809723" cy="2809723"/>
              </a:xfrm>
              <a:prstGeom prst="arc">
                <a:avLst>
                  <a:gd name="adj1" fmla="val 10167259"/>
                  <a:gd name="adj2" fmla="val 17605918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6" name="Přímá spojnice 35"/>
              <p:cNvCxnSpPr/>
              <p:nvPr/>
            </p:nvCxnSpPr>
            <p:spPr>
              <a:xfrm flipH="1">
                <a:off x="4442061" y="3961926"/>
                <a:ext cx="2116654" cy="2297596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7" name="TextovéPole 56"/>
              <p:cNvSpPr txBox="1"/>
              <p:nvPr/>
            </p:nvSpPr>
            <p:spPr>
              <a:xfrm>
                <a:off x="6409562" y="3980375"/>
                <a:ext cx="298306" cy="2386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chemeClr val="accent2"/>
                    </a:solidFill>
                  </a:rPr>
                  <a:t>o</a:t>
                </a:r>
              </a:p>
            </p:txBody>
          </p:sp>
        </p:grpSp>
        <p:grpSp>
          <p:nvGrpSpPr>
            <p:cNvPr id="67" name="Skupina 66"/>
            <p:cNvGrpSpPr/>
            <p:nvPr/>
          </p:nvGrpSpPr>
          <p:grpSpPr>
            <a:xfrm>
              <a:off x="4826262" y="5274230"/>
              <a:ext cx="294259" cy="389301"/>
              <a:chOff x="2622865" y="2925980"/>
              <a:chExt cx="294259" cy="389301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2626660" y="2945949"/>
                <a:ext cx="290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S</a:t>
                </a:r>
                <a:endParaRPr lang="cs-CZ" dirty="0"/>
              </a:p>
            </p:txBody>
          </p:sp>
          <p:cxnSp>
            <p:nvCxnSpPr>
              <p:cNvPr id="69" name="Přímá spojnice 68"/>
              <p:cNvCxnSpPr/>
              <p:nvPr/>
            </p:nvCxnSpPr>
            <p:spPr>
              <a:xfrm>
                <a:off x="2622865" y="2925980"/>
                <a:ext cx="7590" cy="319465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3" name="Skupina 72"/>
          <p:cNvGrpSpPr/>
          <p:nvPr/>
        </p:nvGrpSpPr>
        <p:grpSpPr>
          <a:xfrm>
            <a:off x="4555362" y="490280"/>
            <a:ext cx="5260613" cy="4785717"/>
            <a:chOff x="4122420" y="720475"/>
            <a:chExt cx="5260613" cy="4785717"/>
          </a:xfrm>
        </p:grpSpPr>
        <p:grpSp>
          <p:nvGrpSpPr>
            <p:cNvPr id="19" name="Skupina 18"/>
            <p:cNvGrpSpPr/>
            <p:nvPr/>
          </p:nvGrpSpPr>
          <p:grpSpPr>
            <a:xfrm>
              <a:off x="4122420" y="720475"/>
              <a:ext cx="5260613" cy="4785717"/>
              <a:chOff x="4094774" y="83444"/>
              <a:chExt cx="5260613" cy="4724144"/>
            </a:xfrm>
          </p:grpSpPr>
          <p:grpSp>
            <p:nvGrpSpPr>
              <p:cNvPr id="42" name="Skupina 41"/>
              <p:cNvGrpSpPr/>
              <p:nvPr/>
            </p:nvGrpSpPr>
            <p:grpSpPr>
              <a:xfrm>
                <a:off x="5123516" y="1670635"/>
                <a:ext cx="3336916" cy="1810838"/>
                <a:chOff x="5123516" y="1459378"/>
                <a:chExt cx="3336916" cy="1810838"/>
              </a:xfrm>
            </p:grpSpPr>
            <p:grpSp>
              <p:nvGrpSpPr>
                <p:cNvPr id="41" name="Skupina 40"/>
                <p:cNvGrpSpPr/>
                <p:nvPr/>
              </p:nvGrpSpPr>
              <p:grpSpPr>
                <a:xfrm rot="19515886">
                  <a:off x="5123516" y="2070390"/>
                  <a:ext cx="3336916" cy="227887"/>
                  <a:chOff x="5123516" y="2084989"/>
                  <a:chExt cx="3336916" cy="227887"/>
                </a:xfrm>
              </p:grpSpPr>
              <p:cxnSp>
                <p:nvCxnSpPr>
                  <p:cNvPr id="33" name="Přímá spojnice 32"/>
                  <p:cNvCxnSpPr/>
                  <p:nvPr/>
                </p:nvCxnSpPr>
                <p:spPr>
                  <a:xfrm>
                    <a:off x="5123516" y="2204864"/>
                    <a:ext cx="3336916" cy="0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Přímá spojnice 34"/>
                  <p:cNvCxnSpPr/>
                  <p:nvPr/>
                </p:nvCxnSpPr>
                <p:spPr>
                  <a:xfrm>
                    <a:off x="5380321" y="2096852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Přímá spojnice 36"/>
                  <p:cNvCxnSpPr/>
                  <p:nvPr/>
                </p:nvCxnSpPr>
                <p:spPr>
                  <a:xfrm>
                    <a:off x="8028384" y="2084989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8" name="TextovéPole 37"/>
                <p:cNvSpPr txBox="1"/>
                <p:nvPr/>
              </p:nvSpPr>
              <p:spPr>
                <a:xfrm>
                  <a:off x="5635310" y="2900884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X</a:t>
                  </a:r>
                  <a:endParaRPr lang="cs-CZ" dirty="0"/>
                </a:p>
              </p:txBody>
            </p:sp>
            <p:sp>
              <p:nvSpPr>
                <p:cNvPr id="39" name="TextovéPole 38"/>
                <p:cNvSpPr txBox="1"/>
                <p:nvPr/>
              </p:nvSpPr>
              <p:spPr>
                <a:xfrm>
                  <a:off x="7803953" y="1459378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Y</a:t>
                  </a:r>
                  <a:endParaRPr lang="cs-CZ" dirty="0"/>
                </a:p>
              </p:txBody>
            </p:sp>
          </p:grpSp>
          <p:sp>
            <p:nvSpPr>
              <p:cNvPr id="4" name="Oblouk 3"/>
              <p:cNvSpPr/>
              <p:nvPr/>
            </p:nvSpPr>
            <p:spPr>
              <a:xfrm>
                <a:off x="4094774" y="1602020"/>
                <a:ext cx="3101440" cy="3205568"/>
              </a:xfrm>
              <a:prstGeom prst="arc">
                <a:avLst>
                  <a:gd name="adj1" fmla="val 15361833"/>
                  <a:gd name="adj2" fmla="val 1400918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Oblouk 39"/>
              <p:cNvSpPr/>
              <p:nvPr/>
            </p:nvSpPr>
            <p:spPr>
              <a:xfrm>
                <a:off x="6253947" y="83444"/>
                <a:ext cx="3101440" cy="3205568"/>
              </a:xfrm>
              <a:prstGeom prst="arc">
                <a:avLst>
                  <a:gd name="adj1" fmla="val 4989193"/>
                  <a:gd name="adj2" fmla="val 11969396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4" name="Přímá spojnice 13"/>
              <p:cNvCxnSpPr/>
              <p:nvPr/>
            </p:nvCxnSpPr>
            <p:spPr>
              <a:xfrm>
                <a:off x="5922490" y="1219984"/>
                <a:ext cx="1746278" cy="2641064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70" name="Skupina 69"/>
            <p:cNvGrpSpPr/>
            <p:nvPr/>
          </p:nvGrpSpPr>
          <p:grpSpPr>
            <a:xfrm>
              <a:off x="6736037" y="2933569"/>
              <a:ext cx="305423" cy="430530"/>
              <a:chOff x="2622865" y="2925980"/>
              <a:chExt cx="305423" cy="430530"/>
            </a:xfrm>
          </p:grpSpPr>
          <p:sp>
            <p:nvSpPr>
              <p:cNvPr id="71" name="TextovéPole 70"/>
              <p:cNvSpPr txBox="1"/>
              <p:nvPr/>
            </p:nvSpPr>
            <p:spPr>
              <a:xfrm>
                <a:off x="2637824" y="2987178"/>
                <a:ext cx="290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S</a:t>
                </a:r>
                <a:endParaRPr lang="cs-CZ" dirty="0"/>
              </a:p>
            </p:txBody>
          </p:sp>
          <p:cxnSp>
            <p:nvCxnSpPr>
              <p:cNvPr id="72" name="Přímá spojnice 71"/>
              <p:cNvCxnSpPr/>
              <p:nvPr/>
            </p:nvCxnSpPr>
            <p:spPr>
              <a:xfrm>
                <a:off x="2622865" y="2925980"/>
                <a:ext cx="7590" cy="319465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76" name="TextovéPole 75"/>
          <p:cNvSpPr txBox="1"/>
          <p:nvPr/>
        </p:nvSpPr>
        <p:spPr>
          <a:xfrm>
            <a:off x="865077" y="4936307"/>
            <a:ext cx="2698811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PLATÍ: 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o </a:t>
            </a:r>
            <a:r>
              <a:rPr lang="cs-CZ" sz="2400" b="1" dirty="0" smtClean="0">
                <a:latin typeface="Cambria Math"/>
                <a:ea typeface="Cambria Math"/>
              </a:rPr>
              <a:t>⟘ AB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latin typeface="Cambria Math"/>
                <a:ea typeface="Cambria Math"/>
              </a:rPr>
              <a:t>o ∩ AB ∊ S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latin typeface="Cambria Math"/>
                <a:ea typeface="Cambria Math"/>
              </a:rPr>
              <a:t>⎸AS⎹</a:t>
            </a:r>
            <a:r>
              <a:rPr lang="cs-CZ" sz="2400" b="1" dirty="0" smtClean="0"/>
              <a:t> </a:t>
            </a:r>
            <a:r>
              <a:rPr lang="cs-CZ" sz="2400" b="1" dirty="0" smtClean="0">
                <a:latin typeface="Cambria Math"/>
                <a:ea typeface="Cambria Math"/>
              </a:rPr>
              <a:t>= ⎸BS</a:t>
            </a:r>
            <a:r>
              <a:rPr lang="cs-CZ" sz="2400" b="1" dirty="0">
                <a:latin typeface="Cambria Math"/>
                <a:ea typeface="Cambria Math"/>
              </a:rPr>
              <a:t>⎹</a:t>
            </a:r>
            <a:r>
              <a:rPr lang="cs-CZ" sz="2400" b="1" dirty="0"/>
              <a:t> </a:t>
            </a:r>
          </a:p>
        </p:txBody>
      </p:sp>
      <p:grpSp>
        <p:nvGrpSpPr>
          <p:cNvPr id="80" name="Skupina 79"/>
          <p:cNvGrpSpPr/>
          <p:nvPr/>
        </p:nvGrpSpPr>
        <p:grpSpPr>
          <a:xfrm>
            <a:off x="2410691" y="2854036"/>
            <a:ext cx="193964" cy="221673"/>
            <a:chOff x="2410691" y="2854036"/>
            <a:chExt cx="193964" cy="221673"/>
          </a:xfrm>
        </p:grpSpPr>
        <p:sp>
          <p:nvSpPr>
            <p:cNvPr id="78" name="Volný tvar 77"/>
            <p:cNvSpPr/>
            <p:nvPr/>
          </p:nvSpPr>
          <p:spPr>
            <a:xfrm>
              <a:off x="2410691" y="2854036"/>
              <a:ext cx="193964" cy="221673"/>
            </a:xfrm>
            <a:custGeom>
              <a:avLst/>
              <a:gdLst>
                <a:gd name="connsiteX0" fmla="*/ 193964 w 193964"/>
                <a:gd name="connsiteY0" fmla="*/ 0 h 221673"/>
                <a:gd name="connsiteX1" fmla="*/ 83127 w 193964"/>
                <a:gd name="connsiteY1" fmla="*/ 27709 h 221673"/>
                <a:gd name="connsiteX2" fmla="*/ 13854 w 193964"/>
                <a:gd name="connsiteY2" fmla="*/ 138546 h 221673"/>
                <a:gd name="connsiteX3" fmla="*/ 0 w 193964"/>
                <a:gd name="connsiteY3" fmla="*/ 221673 h 22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964" h="221673">
                  <a:moveTo>
                    <a:pt x="193964" y="0"/>
                  </a:moveTo>
                  <a:cubicBezTo>
                    <a:pt x="153554" y="2309"/>
                    <a:pt x="113145" y="4618"/>
                    <a:pt x="83127" y="27709"/>
                  </a:cubicBezTo>
                  <a:cubicBezTo>
                    <a:pt x="53109" y="50800"/>
                    <a:pt x="27708" y="106219"/>
                    <a:pt x="13854" y="138546"/>
                  </a:cubicBezTo>
                  <a:cubicBezTo>
                    <a:pt x="0" y="170873"/>
                    <a:pt x="0" y="196273"/>
                    <a:pt x="0" y="22167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vál 78"/>
            <p:cNvSpPr/>
            <p:nvPr/>
          </p:nvSpPr>
          <p:spPr>
            <a:xfrm>
              <a:off x="2507673" y="2970344"/>
              <a:ext cx="45719" cy="45719"/>
            </a:xfrm>
            <a:prstGeom prst="ellipse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7" name="Volný tvar 86"/>
          <p:cNvSpPr/>
          <p:nvPr/>
        </p:nvSpPr>
        <p:spPr>
          <a:xfrm>
            <a:off x="6990227" y="2687782"/>
            <a:ext cx="75591" cy="318654"/>
          </a:xfrm>
          <a:custGeom>
            <a:avLst/>
            <a:gdLst>
              <a:gd name="connsiteX0" fmla="*/ 75591 w 75591"/>
              <a:gd name="connsiteY0" fmla="*/ 0 h 318654"/>
              <a:gd name="connsiteX1" fmla="*/ 6318 w 75591"/>
              <a:gd name="connsiteY1" fmla="*/ 124691 h 318654"/>
              <a:gd name="connsiteX2" fmla="*/ 6318 w 75591"/>
              <a:gd name="connsiteY2" fmla="*/ 221673 h 318654"/>
              <a:gd name="connsiteX3" fmla="*/ 34028 w 75591"/>
              <a:gd name="connsiteY3" fmla="*/ 318654 h 318654"/>
              <a:gd name="connsiteX4" fmla="*/ 34028 w 75591"/>
              <a:gd name="connsiteY4" fmla="*/ 318654 h 318654"/>
              <a:gd name="connsiteX5" fmla="*/ 20173 w 75591"/>
              <a:gd name="connsiteY5" fmla="*/ 304800 h 318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591" h="318654">
                <a:moveTo>
                  <a:pt x="75591" y="0"/>
                </a:moveTo>
                <a:cubicBezTo>
                  <a:pt x="46727" y="43873"/>
                  <a:pt x="17863" y="87746"/>
                  <a:pt x="6318" y="124691"/>
                </a:cubicBezTo>
                <a:cubicBezTo>
                  <a:pt x="-5228" y="161637"/>
                  <a:pt x="1700" y="189346"/>
                  <a:pt x="6318" y="221673"/>
                </a:cubicBezTo>
                <a:cubicBezTo>
                  <a:pt x="10936" y="254000"/>
                  <a:pt x="34028" y="318654"/>
                  <a:pt x="34028" y="318654"/>
                </a:cubicBezTo>
                <a:lnTo>
                  <a:pt x="34028" y="318654"/>
                </a:lnTo>
                <a:lnTo>
                  <a:pt x="20173" y="304800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5930433" y="5477302"/>
            <a:ext cx="45719" cy="45719"/>
          </a:xfrm>
          <a:prstGeom prst="ellipse">
            <a:avLst/>
          </a:prstGeom>
          <a:ln w="6350"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7048238" y="2854036"/>
            <a:ext cx="45719" cy="45719"/>
          </a:xfrm>
          <a:prstGeom prst="ellips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Volný tvar 89"/>
          <p:cNvSpPr/>
          <p:nvPr/>
        </p:nvSpPr>
        <p:spPr>
          <a:xfrm>
            <a:off x="5871548" y="5389418"/>
            <a:ext cx="72052" cy="277091"/>
          </a:xfrm>
          <a:custGeom>
            <a:avLst/>
            <a:gdLst>
              <a:gd name="connsiteX0" fmla="*/ 72052 w 72052"/>
              <a:gd name="connsiteY0" fmla="*/ 0 h 277091"/>
              <a:gd name="connsiteX1" fmla="*/ 2779 w 72052"/>
              <a:gd name="connsiteY1" fmla="*/ 110837 h 277091"/>
              <a:gd name="connsiteX2" fmla="*/ 16634 w 72052"/>
              <a:gd name="connsiteY2" fmla="*/ 221673 h 277091"/>
              <a:gd name="connsiteX3" fmla="*/ 44343 w 72052"/>
              <a:gd name="connsiteY3" fmla="*/ 277091 h 277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52" h="277091">
                <a:moveTo>
                  <a:pt x="72052" y="0"/>
                </a:moveTo>
                <a:cubicBezTo>
                  <a:pt x="42033" y="36946"/>
                  <a:pt x="12015" y="73892"/>
                  <a:pt x="2779" y="110837"/>
                </a:cubicBezTo>
                <a:cubicBezTo>
                  <a:pt x="-6457" y="147782"/>
                  <a:pt x="9707" y="193964"/>
                  <a:pt x="16634" y="221673"/>
                </a:cubicBezTo>
                <a:cubicBezTo>
                  <a:pt x="23561" y="249382"/>
                  <a:pt x="33952" y="263236"/>
                  <a:pt x="44343" y="277091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31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</a:bodyPr>
          <a:lstStyle/>
          <a:p>
            <a:r>
              <a:rPr lang="cs-CZ" b="1" dirty="0"/>
              <a:t>KRUŽNICE OPSANÁ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3"/>
            <a:ext cx="4038600" cy="2520280"/>
          </a:xfrm>
        </p:spPr>
        <p:txBody>
          <a:bodyPr>
            <a:normAutofit/>
          </a:bodyPr>
          <a:lstStyle/>
          <a:p>
            <a:r>
              <a:rPr lang="cs-CZ" b="1" dirty="0" smtClean="0"/>
              <a:t>Kružnice</a:t>
            </a:r>
            <a:r>
              <a:rPr lang="cs-CZ" dirty="0" smtClean="0"/>
              <a:t> trojúhelníku </a:t>
            </a:r>
            <a:r>
              <a:rPr lang="cs-CZ" b="1" dirty="0" smtClean="0"/>
              <a:t>opsaná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prochází</a:t>
            </a:r>
            <a:r>
              <a:rPr lang="cs-CZ" dirty="0" smtClean="0"/>
              <a:t> všemi </a:t>
            </a:r>
            <a:r>
              <a:rPr lang="cs-CZ" b="1" dirty="0" smtClean="0">
                <a:solidFill>
                  <a:srgbClr val="FF0000"/>
                </a:solidFill>
              </a:rPr>
              <a:t>vrcholy</a:t>
            </a:r>
            <a:r>
              <a:rPr lang="cs-CZ" dirty="0" smtClean="0"/>
              <a:t> </a:t>
            </a:r>
            <a:r>
              <a:rPr lang="cs-CZ" dirty="0" smtClean="0">
                <a:latin typeface="Cambria Math"/>
                <a:ea typeface="Cambria Math"/>
              </a:rPr>
              <a:t>△.</a:t>
            </a:r>
          </a:p>
          <a:p>
            <a:r>
              <a:rPr lang="cs-CZ" b="1" dirty="0" smtClean="0">
                <a:ea typeface="Cambria Math"/>
              </a:rPr>
              <a:t>Střed</a:t>
            </a:r>
            <a:r>
              <a:rPr lang="cs-CZ" dirty="0" smtClean="0">
                <a:ea typeface="Cambria Math"/>
              </a:rPr>
              <a:t> kružnice leží </a:t>
            </a:r>
            <a:br>
              <a:rPr lang="cs-CZ" dirty="0" smtClean="0">
                <a:ea typeface="Cambria Math"/>
              </a:rPr>
            </a:br>
            <a:r>
              <a:rPr lang="cs-CZ" dirty="0" smtClean="0">
                <a:ea typeface="Cambria Math"/>
              </a:rPr>
              <a:t>v průsečíku </a:t>
            </a:r>
            <a:r>
              <a:rPr lang="cs-CZ" b="1" dirty="0" smtClean="0">
                <a:solidFill>
                  <a:srgbClr val="FF0000"/>
                </a:solidFill>
                <a:ea typeface="Cambria Math"/>
              </a:rPr>
              <a:t>os stran </a:t>
            </a:r>
            <a:r>
              <a:rPr lang="cs-CZ" dirty="0">
                <a:latin typeface="Cambria Math"/>
                <a:ea typeface="Cambria Math"/>
              </a:rPr>
              <a:t>△</a:t>
            </a:r>
            <a:r>
              <a:rPr lang="cs-CZ" dirty="0" smtClean="0">
                <a:ea typeface="Cambria Math"/>
              </a:rPr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96753"/>
            <a:ext cx="4038600" cy="2448272"/>
          </a:xfrm>
        </p:spPr>
        <p:txBody>
          <a:bodyPr>
            <a:normAutofit/>
          </a:bodyPr>
          <a:lstStyle/>
          <a:p>
            <a:r>
              <a:rPr lang="cs-CZ" dirty="0" smtClean="0"/>
              <a:t>kružnice opsaná ... </a:t>
            </a:r>
            <a:br>
              <a:rPr lang="cs-CZ" dirty="0" smtClean="0"/>
            </a:br>
            <a:r>
              <a:rPr lang="cs-CZ" b="1" dirty="0" smtClean="0">
                <a:latin typeface="Cambria Math"/>
                <a:ea typeface="Cambria Math"/>
              </a:rPr>
              <a:t>𝓀</a:t>
            </a:r>
            <a:r>
              <a:rPr lang="cs-CZ" b="1" baseline="-25000" dirty="0" smtClean="0">
                <a:latin typeface="Cambria Math"/>
                <a:ea typeface="Cambria Math"/>
              </a:rPr>
              <a:t>𝓸</a:t>
            </a:r>
            <a:r>
              <a:rPr lang="cs-CZ" b="1" dirty="0" smtClean="0">
                <a:latin typeface="Cambria Math"/>
                <a:ea typeface="Cambria Math"/>
              </a:rPr>
              <a:t> (O;r=|AO|)</a:t>
            </a:r>
          </a:p>
          <a:p>
            <a:r>
              <a:rPr lang="cs-CZ" dirty="0" smtClean="0"/>
              <a:t>střed kružnice ... O</a:t>
            </a:r>
          </a:p>
          <a:p>
            <a:r>
              <a:rPr lang="cs-CZ" dirty="0" smtClean="0"/>
              <a:t>poloměr ... </a:t>
            </a:r>
            <a:r>
              <a:rPr lang="cs-CZ" dirty="0" smtClean="0">
                <a:latin typeface="Cambria Math"/>
                <a:ea typeface="Cambria Math"/>
              </a:rPr>
              <a:t>𝑟</a:t>
            </a:r>
            <a:endParaRPr lang="cs-CZ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4005064"/>
                <a:ext cx="4032448" cy="1191801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PLATÍ:</a:t>
                </a:r>
              </a:p>
              <a:p>
                <a:pPr marL="342900" indent="-342900">
                  <a:buFont typeface="+mj-lt"/>
                  <a:buAutoNum type="arabicPeriod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𝐎</m:t>
                        </m:r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∈</m:t>
                        </m:r>
                        <m:r>
                          <a:rPr lang="cs-CZ" sz="2400" b="1" i="0">
                            <a:latin typeface="Cambria Math"/>
                          </a:rPr>
                          <m:t>𝐨</m:t>
                        </m:r>
                      </m:e>
                      <m:sub>
                        <m:r>
                          <a:rPr lang="cs-CZ" sz="2400" b="1" i="0">
                            <a:latin typeface="Cambria Math"/>
                          </a:rPr>
                          <m:t>𝐚</m:t>
                        </m:r>
                      </m:sub>
                    </m:sSub>
                    <m:r>
                      <a:rPr lang="cs-CZ" sz="2400" b="1" i="0">
                        <a:latin typeface="Cambria Math"/>
                        <a:ea typeface="Cambria Math"/>
                      </a:rPr>
                      <m:t>∩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𝐨</m:t>
                        </m:r>
                      </m:e>
                      <m:sub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𝐛</m:t>
                        </m:r>
                      </m:sub>
                    </m:sSub>
                    <m:r>
                      <a:rPr lang="cs-CZ" sz="2400" b="1" i="0">
                        <a:latin typeface="Cambria Math"/>
                        <a:ea typeface="Cambria Math"/>
                      </a:rPr>
                      <m:t>∩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𝐨</m:t>
                        </m:r>
                      </m:e>
                      <m:sub>
                        <m:r>
                          <a:rPr lang="cs-CZ" sz="2400" b="1" i="0">
                            <a:latin typeface="Cambria Math"/>
                            <a:ea typeface="Cambria Math"/>
                          </a:rPr>
                          <m:t>𝐜</m:t>
                        </m:r>
                      </m:sub>
                    </m:sSub>
                  </m:oMath>
                </a14:m>
                <a:endParaRPr lang="cs-CZ" sz="2400" b="1" dirty="0" smtClean="0">
                  <a:latin typeface="Cambria Math"/>
                  <a:ea typeface="Cambria Math"/>
                </a:endParaRPr>
              </a:p>
              <a:p>
                <a:pPr marL="342900" indent="-3429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sz="2400" b="1" i="0" smtClean="0">
                        <a:latin typeface="Cambria Math"/>
                      </a:rPr>
                      <m:t>𝐀</m:t>
                    </m:r>
                    <m:r>
                      <a:rPr lang="cs-CZ" sz="2400" b="1" i="0" smtClean="0">
                        <a:latin typeface="Cambria Math"/>
                      </a:rPr>
                      <m:t>,</m:t>
                    </m:r>
                    <m:r>
                      <a:rPr lang="cs-CZ" sz="2400" b="1" i="0" smtClean="0">
                        <a:latin typeface="Cambria Math"/>
                      </a:rPr>
                      <m:t>𝐁</m:t>
                    </m:r>
                    <m:r>
                      <a:rPr lang="cs-CZ" sz="2400" b="1" i="0" smtClean="0">
                        <a:latin typeface="Cambria Math"/>
                      </a:rPr>
                      <m:t>,</m:t>
                    </m:r>
                    <m:r>
                      <a:rPr lang="cs-CZ" sz="2400" b="1" i="0" smtClean="0">
                        <a:latin typeface="Cambria Math"/>
                      </a:rPr>
                      <m:t>𝐂</m:t>
                    </m:r>
                    <m:r>
                      <a:rPr lang="cs-CZ" sz="2400" b="1" i="0" smtClean="0">
                        <a:latin typeface="Cambria Math"/>
                      </a:rPr>
                      <m:t> ∈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𝐤</m:t>
                        </m:r>
                      </m:e>
                      <m:sub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𝐨</m:t>
                        </m:r>
                      </m:sub>
                    </m:sSub>
                    <m:d>
                      <m:dPr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𝐎</m:t>
                        </m:r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𝐫</m:t>
                        </m:r>
                        <m:r>
                          <a:rPr lang="cs-CZ" sz="2400" b="1" i="0" smtClean="0">
                            <a:latin typeface="Cambria Math"/>
                            <a:ea typeface="Cambria Math"/>
                          </a:rPr>
                          <m:t>=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sz="2400" b="1" i="0" smtClean="0">
                                <a:latin typeface="Cambria Math"/>
                                <a:ea typeface="Cambria Math"/>
                              </a:rPr>
                              <m:t>𝐀𝐎</m:t>
                            </m:r>
                          </m:e>
                        </m:d>
                      </m:e>
                    </m:d>
                  </m:oMath>
                </a14:m>
                <a:r>
                  <a:rPr lang="cs-CZ" dirty="0" smtClean="0"/>
                  <a:t> 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005064"/>
                <a:ext cx="4032448" cy="119180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kupina 9"/>
          <p:cNvGrpSpPr/>
          <p:nvPr/>
        </p:nvGrpSpPr>
        <p:grpSpPr>
          <a:xfrm>
            <a:off x="5282011" y="3211684"/>
            <a:ext cx="2656338" cy="2974374"/>
            <a:chOff x="5282011" y="3211684"/>
            <a:chExt cx="2656338" cy="2974374"/>
          </a:xfrm>
        </p:grpSpPr>
        <p:grpSp>
          <p:nvGrpSpPr>
            <p:cNvPr id="38" name="Skupina 37"/>
            <p:cNvGrpSpPr/>
            <p:nvPr/>
          </p:nvGrpSpPr>
          <p:grpSpPr>
            <a:xfrm>
              <a:off x="5282011" y="3211684"/>
              <a:ext cx="2656338" cy="2974374"/>
              <a:chOff x="5304784" y="3061291"/>
              <a:chExt cx="2656338" cy="2974374"/>
            </a:xfrm>
          </p:grpSpPr>
          <p:grpSp>
            <p:nvGrpSpPr>
              <p:cNvPr id="34" name="Skupina 33"/>
              <p:cNvGrpSpPr/>
              <p:nvPr/>
            </p:nvGrpSpPr>
            <p:grpSpPr>
              <a:xfrm>
                <a:off x="5304784" y="3416768"/>
                <a:ext cx="2656338" cy="2618897"/>
                <a:chOff x="5580112" y="3978455"/>
                <a:chExt cx="2656338" cy="2618897"/>
              </a:xfrm>
            </p:grpSpPr>
            <p:sp>
              <p:nvSpPr>
                <p:cNvPr id="6" name="Rovnoramenný trojúhelník 5"/>
                <p:cNvSpPr/>
                <p:nvPr/>
              </p:nvSpPr>
              <p:spPr>
                <a:xfrm>
                  <a:off x="5940152" y="4005064"/>
                  <a:ext cx="1944216" cy="1872208"/>
                </a:xfrm>
                <a:prstGeom prst="triangl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" name="Ovál 6"/>
                <p:cNvSpPr/>
                <p:nvPr/>
              </p:nvSpPr>
              <p:spPr>
                <a:xfrm>
                  <a:off x="5697125" y="3978455"/>
                  <a:ext cx="2430270" cy="2430270"/>
                </a:xfrm>
                <a:prstGeom prst="ellipse">
                  <a:avLst/>
                </a:prstGeom>
                <a:noFill/>
                <a:ln w="57150"/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9" name="Přímá spojnice 8"/>
                <p:cNvCxnSpPr/>
                <p:nvPr/>
              </p:nvCxnSpPr>
              <p:spPr>
                <a:xfrm>
                  <a:off x="6912260" y="4600964"/>
                  <a:ext cx="0" cy="1996388"/>
                </a:xfrm>
                <a:prstGeom prst="line">
                  <a:avLst/>
                </a:prstGeom>
                <a:ln>
                  <a:prstDash val="lgDash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Přímá spojnice 15"/>
                <p:cNvCxnSpPr/>
                <p:nvPr/>
              </p:nvCxnSpPr>
              <p:spPr>
                <a:xfrm flipH="1">
                  <a:off x="6444208" y="4600964"/>
                  <a:ext cx="1683187" cy="844260"/>
                </a:xfrm>
                <a:prstGeom prst="line">
                  <a:avLst/>
                </a:prstGeom>
                <a:ln>
                  <a:prstDash val="lgDash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Přímá spojnice 20"/>
                <p:cNvCxnSpPr/>
                <p:nvPr/>
              </p:nvCxnSpPr>
              <p:spPr>
                <a:xfrm>
                  <a:off x="5580112" y="4509120"/>
                  <a:ext cx="1800200" cy="936104"/>
                </a:xfrm>
                <a:prstGeom prst="line">
                  <a:avLst/>
                </a:prstGeom>
                <a:ln>
                  <a:prstDash val="lgDash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" name="TextovéPole 22"/>
                <p:cNvSpPr txBox="1"/>
                <p:nvPr/>
              </p:nvSpPr>
              <p:spPr>
                <a:xfrm>
                  <a:off x="7660386" y="3992310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>
                      <a:solidFill>
                        <a:schemeClr val="accent2"/>
                      </a:solidFill>
                      <a:latin typeface="Cambria Math"/>
                      <a:ea typeface="Cambria Math"/>
                    </a:rPr>
                    <a:t>𝓀</a:t>
                  </a:r>
                  <a:r>
                    <a:rPr lang="cs-CZ" b="1" baseline="-25000" dirty="0">
                      <a:solidFill>
                        <a:schemeClr val="accent2"/>
                      </a:solidFill>
                      <a:latin typeface="Cambria Math"/>
                      <a:ea typeface="Cambria Math"/>
                    </a:rPr>
                    <a:t>𝓸</a:t>
                  </a:r>
                  <a:endParaRPr lang="cs-CZ" b="1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24" name="TextovéPole 23"/>
                <p:cNvSpPr txBox="1"/>
                <p:nvPr/>
              </p:nvSpPr>
              <p:spPr>
                <a:xfrm>
                  <a:off x="6912071" y="5260558"/>
                  <a:ext cx="46805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/>
                    <a:t>O</a:t>
                  </a:r>
                  <a:endParaRPr lang="cs-CZ" b="1" dirty="0"/>
                </a:p>
              </p:txBody>
            </p:sp>
            <p:cxnSp>
              <p:nvCxnSpPr>
                <p:cNvPr id="27" name="Přímá spojnice 26"/>
                <p:cNvCxnSpPr>
                  <a:stCxn id="25" idx="3"/>
                  <a:endCxn id="6" idx="2"/>
                </p:cNvCxnSpPr>
                <p:nvPr/>
              </p:nvCxnSpPr>
              <p:spPr>
                <a:xfrm flipH="1">
                  <a:off x="5940152" y="5230135"/>
                  <a:ext cx="935374" cy="647137"/>
                </a:xfrm>
                <a:prstGeom prst="line">
                  <a:avLst/>
                </a:prstGeom>
                <a:ln w="38100">
                  <a:solidFill>
                    <a:srgbClr val="00B05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" name="Ovál 24"/>
                <p:cNvSpPr/>
                <p:nvPr/>
              </p:nvSpPr>
              <p:spPr>
                <a:xfrm>
                  <a:off x="6860388" y="5141907"/>
                  <a:ext cx="103366" cy="103366"/>
                </a:xfrm>
                <a:prstGeom prst="ellipse">
                  <a:avLst/>
                </a:prstGeom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6444208" y="5431757"/>
                  <a:ext cx="38017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50"/>
                      </a:solidFill>
                      <a:latin typeface="Cambria Math"/>
                      <a:ea typeface="Cambria Math"/>
                    </a:rPr>
                    <a:t>𝑟</a:t>
                  </a:r>
                  <a:endParaRPr lang="cs-CZ" b="1" dirty="0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35" name="TextovéPole 34"/>
              <p:cNvSpPr txBox="1"/>
              <p:nvPr/>
            </p:nvSpPr>
            <p:spPr>
              <a:xfrm>
                <a:off x="5421797" y="5445224"/>
                <a:ext cx="3743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36" name="TextovéPole 35"/>
              <p:cNvSpPr txBox="1"/>
              <p:nvPr/>
            </p:nvSpPr>
            <p:spPr>
              <a:xfrm>
                <a:off x="6496430" y="3061291"/>
                <a:ext cx="3743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7564010" y="5315585"/>
                <a:ext cx="3743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B</a:t>
                </a:r>
                <a:endParaRPr lang="cs-CZ" dirty="0"/>
              </a:p>
            </p:txBody>
          </p:sp>
        </p:grpSp>
        <p:sp>
          <p:nvSpPr>
            <p:cNvPr id="8" name="TextovéPole 7"/>
            <p:cNvSpPr txBox="1"/>
            <p:nvPr/>
          </p:nvSpPr>
          <p:spPr>
            <a:xfrm>
              <a:off x="7261397" y="4345208"/>
              <a:ext cx="4670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0070C0"/>
                  </a:solidFill>
                </a:rPr>
                <a:t>o</a:t>
              </a:r>
              <a:r>
                <a:rPr lang="cs-CZ" baseline="-25000" dirty="0" smtClean="0">
                  <a:solidFill>
                    <a:srgbClr val="0070C0"/>
                  </a:solidFill>
                </a:rPr>
                <a:t>a</a:t>
              </a:r>
              <a:endParaRPr lang="cs-CZ" baseline="-25000" dirty="0">
                <a:solidFill>
                  <a:srgbClr val="0070C0"/>
                </a:solidFill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6537707" y="5595617"/>
              <a:ext cx="4670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0070C0"/>
                  </a:solidFill>
                </a:rPr>
                <a:t>o</a:t>
              </a:r>
              <a:r>
                <a:rPr lang="cs-CZ" baseline="-25000" dirty="0">
                  <a:solidFill>
                    <a:srgbClr val="0070C0"/>
                  </a:solidFill>
                </a:rPr>
                <a:t>c</a:t>
              </a: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642051" y="4005064"/>
              <a:ext cx="4670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0070C0"/>
                  </a:solidFill>
                </a:rPr>
                <a:t>o</a:t>
              </a:r>
              <a:r>
                <a:rPr lang="cs-CZ" baseline="-25000" dirty="0">
                  <a:solidFill>
                    <a:srgbClr val="0070C0"/>
                  </a:solidFill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576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Skupina 40"/>
          <p:cNvGrpSpPr/>
          <p:nvPr/>
        </p:nvGrpSpPr>
        <p:grpSpPr>
          <a:xfrm>
            <a:off x="2219628" y="1194365"/>
            <a:ext cx="5448387" cy="5448387"/>
            <a:chOff x="2219628" y="1211693"/>
            <a:chExt cx="5448387" cy="5448387"/>
          </a:xfrm>
        </p:grpSpPr>
        <p:sp>
          <p:nvSpPr>
            <p:cNvPr id="37" name="Ovál 36"/>
            <p:cNvSpPr/>
            <p:nvPr/>
          </p:nvSpPr>
          <p:spPr>
            <a:xfrm>
              <a:off x="2219628" y="1211693"/>
              <a:ext cx="5448387" cy="5448387"/>
            </a:xfrm>
            <a:prstGeom prst="ellipse">
              <a:avLst/>
            </a:prstGeom>
            <a:ln w="571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7192055" y="5318069"/>
              <a:ext cx="4759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k</a:t>
              </a:r>
              <a:r>
                <a:rPr lang="cs-CZ" sz="2400" b="1" baseline="-25000" dirty="0"/>
                <a:t>o</a:t>
              </a:r>
              <a:endParaRPr lang="cs-CZ" sz="2400" b="1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b="1" dirty="0" smtClean="0"/>
              <a:t>KRUŽNICE OPSANÁ TROJÚHELNÍKU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sz="2000" dirty="0" smtClean="0"/>
              <a:t>OSY STRAN</a:t>
            </a:r>
          </a:p>
          <a:p>
            <a:r>
              <a:rPr lang="cs-CZ" sz="2000" dirty="0" smtClean="0">
                <a:latin typeface="Cambria Math"/>
                <a:ea typeface="Cambria Math"/>
              </a:rPr>
              <a:t>△ </a:t>
            </a:r>
            <a:r>
              <a:rPr lang="cs-CZ" sz="2000" dirty="0" smtClean="0">
                <a:ea typeface="Cambria Math"/>
              </a:rPr>
              <a:t>obecný</a:t>
            </a:r>
          </a:p>
          <a:p>
            <a:pPr marL="0" indent="0">
              <a:buNone/>
            </a:pPr>
            <a:r>
              <a:rPr lang="cs-CZ" sz="2000" dirty="0" smtClean="0">
                <a:ea typeface="Cambria Math"/>
              </a:rPr>
              <a:t>ostroúhlý</a:t>
            </a:r>
            <a:endParaRPr lang="cs-CZ" sz="2000" dirty="0"/>
          </a:p>
        </p:txBody>
      </p:sp>
      <p:sp>
        <p:nvSpPr>
          <p:cNvPr id="20" name="Ovál 19"/>
          <p:cNvSpPr/>
          <p:nvPr/>
        </p:nvSpPr>
        <p:spPr>
          <a:xfrm>
            <a:off x="6524615" y="4103225"/>
            <a:ext cx="91709" cy="917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vál 20"/>
          <p:cNvSpPr/>
          <p:nvPr/>
        </p:nvSpPr>
        <p:spPr>
          <a:xfrm>
            <a:off x="3878073" y="4103949"/>
            <a:ext cx="91709" cy="917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931925" y="982281"/>
            <a:ext cx="6023796" cy="4075753"/>
            <a:chOff x="1740122" y="2137749"/>
            <a:chExt cx="6023796" cy="4075753"/>
          </a:xfrm>
        </p:grpSpPr>
        <p:sp>
          <p:nvSpPr>
            <p:cNvPr id="5" name="Rovnoramenný trojúhelník 4"/>
            <p:cNvSpPr/>
            <p:nvPr/>
          </p:nvSpPr>
          <p:spPr>
            <a:xfrm>
              <a:off x="2123728" y="2564904"/>
              <a:ext cx="5256584" cy="3168352"/>
            </a:xfrm>
            <a:prstGeom prst="triangle">
              <a:avLst>
                <a:gd name="adj" fmla="val 69539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583314" y="2137749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C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380312" y="5751837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740122" y="5751837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320533" y="3377394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805740" y="5764413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422691" y="3196564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2315531" y="3918559"/>
            <a:ext cx="2556282" cy="659229"/>
            <a:chOff x="2315531" y="3918559"/>
            <a:chExt cx="2556282" cy="659229"/>
          </a:xfrm>
        </p:grpSpPr>
        <p:cxnSp>
          <p:nvCxnSpPr>
            <p:cNvPr id="15" name="Přímá spojnice 14"/>
            <p:cNvCxnSpPr>
              <a:stCxn id="5" idx="2"/>
              <a:endCxn id="22" idx="2"/>
            </p:cNvCxnSpPr>
            <p:nvPr/>
          </p:nvCxnSpPr>
          <p:spPr>
            <a:xfrm flipV="1">
              <a:off x="2315531" y="3935886"/>
              <a:ext cx="2556282" cy="641902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3634834" y="3918559"/>
              <a:ext cx="289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endParaRPr lang="cs-CZ" dirty="0"/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4966630" y="1409436"/>
            <a:ext cx="2605485" cy="3168352"/>
            <a:chOff x="4966630" y="1409436"/>
            <a:chExt cx="2605485" cy="3168352"/>
          </a:xfrm>
        </p:grpSpPr>
        <p:cxnSp>
          <p:nvCxnSpPr>
            <p:cNvPr id="28" name="Přímá spojnice 27"/>
            <p:cNvCxnSpPr>
              <a:endCxn id="5" idx="0"/>
            </p:cNvCxnSpPr>
            <p:nvPr/>
          </p:nvCxnSpPr>
          <p:spPr>
            <a:xfrm flipV="1">
              <a:off x="4966630" y="1409436"/>
              <a:ext cx="1004277" cy="2454442"/>
            </a:xfrm>
            <a:prstGeom prst="line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>
              <a:stCxn id="22" idx="6"/>
              <a:endCxn id="5" idx="4"/>
            </p:cNvCxnSpPr>
            <p:nvPr/>
          </p:nvCxnSpPr>
          <p:spPr>
            <a:xfrm>
              <a:off x="5015829" y="3935886"/>
              <a:ext cx="2556286" cy="641902"/>
            </a:xfrm>
            <a:prstGeom prst="line">
              <a:avLst/>
            </a:prstGeom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33" name="TextovéPole 32"/>
            <p:cNvSpPr txBox="1"/>
            <p:nvPr/>
          </p:nvSpPr>
          <p:spPr>
            <a:xfrm>
              <a:off x="5405461" y="2593010"/>
              <a:ext cx="289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endParaRPr lang="cs-CZ" dirty="0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6158723" y="3964413"/>
              <a:ext cx="289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endParaRPr lang="cs-CZ" dirty="0"/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3363446" y="2360352"/>
            <a:ext cx="4816937" cy="2420609"/>
            <a:chOff x="3363446" y="2346750"/>
            <a:chExt cx="4816937" cy="2420609"/>
          </a:xfrm>
        </p:grpSpPr>
        <p:grpSp>
          <p:nvGrpSpPr>
            <p:cNvPr id="38" name="Skupina 37"/>
            <p:cNvGrpSpPr/>
            <p:nvPr/>
          </p:nvGrpSpPr>
          <p:grpSpPr>
            <a:xfrm>
              <a:off x="3363446" y="2346750"/>
              <a:ext cx="4816937" cy="2420609"/>
              <a:chOff x="3192083" y="2406592"/>
              <a:chExt cx="4816937" cy="2420609"/>
            </a:xfrm>
          </p:grpSpPr>
          <p:cxnSp>
            <p:nvCxnSpPr>
              <p:cNvPr id="25" name="Přímá spojnice 24"/>
              <p:cNvCxnSpPr/>
              <p:nvPr/>
            </p:nvCxnSpPr>
            <p:spPr>
              <a:xfrm flipH="1">
                <a:off x="3192083" y="2406592"/>
                <a:ext cx="4715851" cy="2420609"/>
              </a:xfrm>
              <a:prstGeom prst="line">
                <a:avLst/>
              </a:prstGeom>
              <a:ln w="28575"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ovéPole 11"/>
              <p:cNvSpPr txBox="1"/>
              <p:nvPr/>
            </p:nvSpPr>
            <p:spPr>
              <a:xfrm>
                <a:off x="7600538" y="2424741"/>
                <a:ext cx="4084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</a:t>
                </a:r>
                <a:r>
                  <a:rPr lang="cs-CZ" baseline="-25000" dirty="0" smtClean="0"/>
                  <a:t>1</a:t>
                </a:r>
                <a:endParaRPr lang="cs-CZ" dirty="0"/>
              </a:p>
            </p:txBody>
          </p:sp>
        </p:grpSp>
        <p:sp>
          <p:nvSpPr>
            <p:cNvPr id="45" name="Ovál 44"/>
            <p:cNvSpPr/>
            <p:nvPr/>
          </p:nvSpPr>
          <p:spPr>
            <a:xfrm flipH="1">
              <a:off x="6735091" y="3103418"/>
              <a:ext cx="45719" cy="45719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6" name="Volný tvar 45"/>
            <p:cNvSpPr/>
            <p:nvPr/>
          </p:nvSpPr>
          <p:spPr>
            <a:xfrm>
              <a:off x="6608618" y="3103418"/>
              <a:ext cx="249382" cy="111129"/>
            </a:xfrm>
            <a:custGeom>
              <a:avLst/>
              <a:gdLst>
                <a:gd name="connsiteX0" fmla="*/ 0 w 249382"/>
                <a:gd name="connsiteY0" fmla="*/ 0 h 111129"/>
                <a:gd name="connsiteX1" fmla="*/ 41564 w 249382"/>
                <a:gd name="connsiteY1" fmla="*/ 83127 h 111129"/>
                <a:gd name="connsiteX2" fmla="*/ 152400 w 249382"/>
                <a:gd name="connsiteY2" fmla="*/ 110837 h 111129"/>
                <a:gd name="connsiteX3" fmla="*/ 249382 w 249382"/>
                <a:gd name="connsiteY3" fmla="*/ 69273 h 11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9382" h="111129">
                  <a:moveTo>
                    <a:pt x="0" y="0"/>
                  </a:moveTo>
                  <a:cubicBezTo>
                    <a:pt x="8082" y="32327"/>
                    <a:pt x="16164" y="64654"/>
                    <a:pt x="41564" y="83127"/>
                  </a:cubicBezTo>
                  <a:cubicBezTo>
                    <a:pt x="66964" y="101600"/>
                    <a:pt x="117764" y="113146"/>
                    <a:pt x="152400" y="110837"/>
                  </a:cubicBezTo>
                  <a:cubicBezTo>
                    <a:pt x="187036" y="108528"/>
                    <a:pt x="218209" y="88900"/>
                    <a:pt x="249382" y="6927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9" name="Ovál 58"/>
            <p:cNvSpPr/>
            <p:nvPr/>
          </p:nvSpPr>
          <p:spPr>
            <a:xfrm>
              <a:off x="6735091" y="2947756"/>
              <a:ext cx="91709" cy="91709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6826800" y="2941611"/>
              <a:ext cx="4480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S</a:t>
              </a:r>
              <a:r>
                <a:rPr lang="cs-CZ" baseline="-25000" dirty="0" smtClean="0"/>
                <a:t>a</a:t>
              </a:r>
              <a:endParaRPr lang="cs-CZ" dirty="0"/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2664650" y="1648136"/>
            <a:ext cx="3257608" cy="3352817"/>
            <a:chOff x="2662202" y="1625460"/>
            <a:chExt cx="3257608" cy="3352817"/>
          </a:xfrm>
        </p:grpSpPr>
        <p:grpSp>
          <p:nvGrpSpPr>
            <p:cNvPr id="39" name="Skupina 38"/>
            <p:cNvGrpSpPr/>
            <p:nvPr/>
          </p:nvGrpSpPr>
          <p:grpSpPr>
            <a:xfrm>
              <a:off x="2662202" y="1625460"/>
              <a:ext cx="3257608" cy="3352817"/>
              <a:chOff x="2805718" y="1502953"/>
              <a:chExt cx="3257608" cy="3352817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3009959" y="1502953"/>
                <a:ext cx="3053367" cy="3352817"/>
              </a:xfrm>
              <a:prstGeom prst="line">
                <a:avLst/>
              </a:prstGeom>
              <a:ln w="28575"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TextovéPole 23"/>
              <p:cNvSpPr txBox="1"/>
              <p:nvPr/>
            </p:nvSpPr>
            <p:spPr>
              <a:xfrm>
                <a:off x="2805718" y="1512172"/>
                <a:ext cx="4084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</a:t>
                </a:r>
                <a:r>
                  <a:rPr lang="cs-CZ" baseline="-25000" dirty="0" smtClean="0"/>
                  <a:t>2</a:t>
                </a:r>
                <a:endParaRPr lang="cs-CZ" dirty="0"/>
              </a:p>
            </p:txBody>
          </p:sp>
        </p:grpSp>
        <p:sp>
          <p:nvSpPr>
            <p:cNvPr id="47" name="Ovál 46"/>
            <p:cNvSpPr/>
            <p:nvPr/>
          </p:nvSpPr>
          <p:spPr>
            <a:xfrm flipH="1">
              <a:off x="4105794" y="3098661"/>
              <a:ext cx="45719" cy="45719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9" name="Volný tvar 48"/>
            <p:cNvSpPr/>
            <p:nvPr/>
          </p:nvSpPr>
          <p:spPr>
            <a:xfrm>
              <a:off x="3990109" y="3117273"/>
              <a:ext cx="277091" cy="84858"/>
            </a:xfrm>
            <a:custGeom>
              <a:avLst/>
              <a:gdLst>
                <a:gd name="connsiteX0" fmla="*/ 0 w 277091"/>
                <a:gd name="connsiteY0" fmla="*/ 0 h 84858"/>
                <a:gd name="connsiteX1" fmla="*/ 69273 w 277091"/>
                <a:gd name="connsiteY1" fmla="*/ 69272 h 84858"/>
                <a:gd name="connsiteX2" fmla="*/ 193964 w 277091"/>
                <a:gd name="connsiteY2" fmla="*/ 83127 h 84858"/>
                <a:gd name="connsiteX3" fmla="*/ 277091 w 277091"/>
                <a:gd name="connsiteY3" fmla="*/ 41563 h 8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091" h="84858">
                  <a:moveTo>
                    <a:pt x="0" y="0"/>
                  </a:moveTo>
                  <a:cubicBezTo>
                    <a:pt x="18473" y="27709"/>
                    <a:pt x="36946" y="55418"/>
                    <a:pt x="69273" y="69272"/>
                  </a:cubicBezTo>
                  <a:cubicBezTo>
                    <a:pt x="101600" y="83126"/>
                    <a:pt x="159328" y="87745"/>
                    <a:pt x="193964" y="83127"/>
                  </a:cubicBezTo>
                  <a:cubicBezTo>
                    <a:pt x="228600" y="78509"/>
                    <a:pt x="252845" y="60036"/>
                    <a:pt x="277091" y="4156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8" name="Ovál 57"/>
            <p:cNvSpPr/>
            <p:nvPr/>
          </p:nvSpPr>
          <p:spPr>
            <a:xfrm>
              <a:off x="4082799" y="2947757"/>
              <a:ext cx="91709" cy="91709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3654056" y="2808944"/>
              <a:ext cx="4480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S</a:t>
              </a:r>
              <a:r>
                <a:rPr lang="cs-CZ" baseline="-25000" dirty="0"/>
                <a:t>b</a:t>
              </a:r>
              <a:endParaRPr lang="cs-CZ" dirty="0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4931677" y="1784303"/>
            <a:ext cx="519429" cy="4392488"/>
            <a:chOff x="4925289" y="1784303"/>
            <a:chExt cx="519429" cy="4392488"/>
          </a:xfrm>
        </p:grpSpPr>
        <p:grpSp>
          <p:nvGrpSpPr>
            <p:cNvPr id="66" name="Skupina 65"/>
            <p:cNvGrpSpPr/>
            <p:nvPr/>
          </p:nvGrpSpPr>
          <p:grpSpPr>
            <a:xfrm>
              <a:off x="4925289" y="1784303"/>
              <a:ext cx="519429" cy="4392488"/>
              <a:chOff x="4910285" y="1811650"/>
              <a:chExt cx="519429" cy="4392488"/>
            </a:xfrm>
          </p:grpSpPr>
          <p:grpSp>
            <p:nvGrpSpPr>
              <p:cNvPr id="40" name="Skupina 39"/>
              <p:cNvGrpSpPr/>
              <p:nvPr/>
            </p:nvGrpSpPr>
            <p:grpSpPr>
              <a:xfrm>
                <a:off x="4910285" y="1811650"/>
                <a:ext cx="408482" cy="4392488"/>
                <a:chOff x="4910285" y="1811650"/>
                <a:chExt cx="408482" cy="4392488"/>
              </a:xfrm>
            </p:grpSpPr>
            <p:cxnSp>
              <p:nvCxnSpPr>
                <p:cNvPr id="13" name="Přímá spojnice 12"/>
                <p:cNvCxnSpPr/>
                <p:nvPr/>
              </p:nvCxnSpPr>
              <p:spPr>
                <a:xfrm>
                  <a:off x="4943823" y="1811650"/>
                  <a:ext cx="0" cy="4392488"/>
                </a:xfrm>
                <a:prstGeom prst="line">
                  <a:avLst/>
                </a:prstGeom>
                <a:ln w="28575">
                  <a:prstDash val="lgDash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" name="TextovéPole 22"/>
                <p:cNvSpPr txBox="1"/>
                <p:nvPr/>
              </p:nvSpPr>
              <p:spPr>
                <a:xfrm>
                  <a:off x="4910285" y="5705742"/>
                  <a:ext cx="4084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o</a:t>
                  </a:r>
                  <a:r>
                    <a:rPr lang="cs-CZ" baseline="-25000" dirty="0" smtClean="0"/>
                    <a:t>3</a:t>
                  </a:r>
                  <a:endParaRPr lang="cs-CZ" dirty="0"/>
                </a:p>
              </p:txBody>
            </p:sp>
          </p:grpSp>
          <p:sp>
            <p:nvSpPr>
              <p:cNvPr id="48" name="Ovál 47"/>
              <p:cNvSpPr/>
              <p:nvPr/>
            </p:nvSpPr>
            <p:spPr>
              <a:xfrm flipH="1">
                <a:off x="5027121" y="4432605"/>
                <a:ext cx="45719" cy="45719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50" name="Volný tvar 49"/>
              <p:cNvSpPr/>
              <p:nvPr/>
            </p:nvSpPr>
            <p:spPr>
              <a:xfrm>
                <a:off x="4932218" y="4364182"/>
                <a:ext cx="235527" cy="207818"/>
              </a:xfrm>
              <a:custGeom>
                <a:avLst/>
                <a:gdLst>
                  <a:gd name="connsiteX0" fmla="*/ 0 w 235527"/>
                  <a:gd name="connsiteY0" fmla="*/ 0 h 207818"/>
                  <a:gd name="connsiteX1" fmla="*/ 166255 w 235527"/>
                  <a:gd name="connsiteY1" fmla="*/ 27709 h 207818"/>
                  <a:gd name="connsiteX2" fmla="*/ 221673 w 235527"/>
                  <a:gd name="connsiteY2" fmla="*/ 124691 h 207818"/>
                  <a:gd name="connsiteX3" fmla="*/ 235527 w 235527"/>
                  <a:gd name="connsiteY3" fmla="*/ 207818 h 207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5527" h="207818">
                    <a:moveTo>
                      <a:pt x="0" y="0"/>
                    </a:moveTo>
                    <a:cubicBezTo>
                      <a:pt x="64655" y="3463"/>
                      <a:pt x="129310" y="6927"/>
                      <a:pt x="166255" y="27709"/>
                    </a:cubicBezTo>
                    <a:cubicBezTo>
                      <a:pt x="203200" y="48491"/>
                      <a:pt x="210128" y="94673"/>
                      <a:pt x="221673" y="124691"/>
                    </a:cubicBezTo>
                    <a:cubicBezTo>
                      <a:pt x="233218" y="154709"/>
                      <a:pt x="234372" y="181263"/>
                      <a:pt x="235527" y="207818"/>
                    </a:cubicBezTo>
                  </a:path>
                </a:pathLst>
              </a:cu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62" name="TextovéPole 61"/>
              <p:cNvSpPr txBox="1"/>
              <p:nvPr/>
            </p:nvSpPr>
            <p:spPr>
              <a:xfrm>
                <a:off x="4981681" y="4623642"/>
                <a:ext cx="4480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</a:t>
                </a:r>
                <a:r>
                  <a:rPr lang="cs-CZ" baseline="-25000" dirty="0"/>
                  <a:t>c</a:t>
                </a:r>
                <a:endParaRPr lang="cs-CZ" dirty="0"/>
              </a:p>
            </p:txBody>
          </p:sp>
        </p:grpSp>
        <p:sp>
          <p:nvSpPr>
            <p:cNvPr id="19" name="Ovál 18"/>
            <p:cNvSpPr/>
            <p:nvPr/>
          </p:nvSpPr>
          <p:spPr>
            <a:xfrm>
              <a:off x="4928776" y="4531933"/>
              <a:ext cx="91709" cy="91709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4547778" y="3863878"/>
            <a:ext cx="468051" cy="578334"/>
            <a:chOff x="4547778" y="3863878"/>
            <a:chExt cx="468051" cy="578334"/>
          </a:xfrm>
        </p:grpSpPr>
        <p:sp>
          <p:nvSpPr>
            <p:cNvPr id="26" name="TextovéPole 25"/>
            <p:cNvSpPr txBox="1"/>
            <p:nvPr/>
          </p:nvSpPr>
          <p:spPr>
            <a:xfrm>
              <a:off x="4547778" y="3980547"/>
              <a:ext cx="4084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O</a:t>
              </a:r>
              <a:endParaRPr lang="cs-CZ" sz="2400" b="1" dirty="0"/>
            </a:p>
          </p:txBody>
        </p:sp>
        <p:sp>
          <p:nvSpPr>
            <p:cNvPr id="22" name="Ovál 21"/>
            <p:cNvSpPr/>
            <p:nvPr/>
          </p:nvSpPr>
          <p:spPr>
            <a:xfrm>
              <a:off x="4871813" y="3863878"/>
              <a:ext cx="144016" cy="144016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48307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b="1" dirty="0"/>
              <a:t>KRUŽNICE OPSANÁ TROJÚHELNÍKU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44430" y="1268760"/>
            <a:ext cx="4038600" cy="48811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latin typeface="Cambria Math"/>
                <a:ea typeface="Cambria Math"/>
              </a:rPr>
              <a:t>△ rovnoramenný ostroúhlý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23922" y="1268760"/>
            <a:ext cx="4038600" cy="4877879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>
                <a:latin typeface="Cambria Math"/>
                <a:ea typeface="Cambria Math"/>
              </a:rPr>
              <a:t>△ rovnoramenný tupoúhlý</a:t>
            </a:r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5292080" y="2649469"/>
            <a:ext cx="2626308" cy="2950515"/>
            <a:chOff x="5724128" y="2635693"/>
            <a:chExt cx="2626308" cy="2950515"/>
          </a:xfrm>
        </p:grpSpPr>
        <p:grpSp>
          <p:nvGrpSpPr>
            <p:cNvPr id="41" name="Skupina 40"/>
            <p:cNvGrpSpPr/>
            <p:nvPr/>
          </p:nvGrpSpPr>
          <p:grpSpPr>
            <a:xfrm>
              <a:off x="5724128" y="2635693"/>
              <a:ext cx="2626308" cy="2950515"/>
              <a:chOff x="4932040" y="2566717"/>
              <a:chExt cx="2626308" cy="2950515"/>
            </a:xfrm>
          </p:grpSpPr>
          <p:sp>
            <p:nvSpPr>
              <p:cNvPr id="31" name="Ovál 30"/>
              <p:cNvSpPr/>
              <p:nvPr/>
            </p:nvSpPr>
            <p:spPr>
              <a:xfrm>
                <a:off x="4932040" y="2890924"/>
                <a:ext cx="2626308" cy="2626308"/>
              </a:xfrm>
              <a:prstGeom prst="ellipse">
                <a:avLst/>
              </a:prstGeom>
              <a:ln w="38100"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21" name="Rovnoramenný trojúhelník 20"/>
              <p:cNvSpPr/>
              <p:nvPr/>
            </p:nvSpPr>
            <p:spPr>
              <a:xfrm rot="8376868">
                <a:off x="5373583" y="2866049"/>
                <a:ext cx="1800200" cy="1656184"/>
              </a:xfrm>
              <a:custGeom>
                <a:avLst/>
                <a:gdLst>
                  <a:gd name="connsiteX0" fmla="*/ 0 w 1800200"/>
                  <a:gd name="connsiteY0" fmla="*/ 1656184 h 1656184"/>
                  <a:gd name="connsiteX1" fmla="*/ 0 w 1800200"/>
                  <a:gd name="connsiteY1" fmla="*/ 0 h 1656184"/>
                  <a:gd name="connsiteX2" fmla="*/ 1800200 w 1800200"/>
                  <a:gd name="connsiteY2" fmla="*/ 1656184 h 1656184"/>
                  <a:gd name="connsiteX3" fmla="*/ 0 w 1800200"/>
                  <a:gd name="connsiteY3" fmla="*/ 1656184 h 1656184"/>
                  <a:gd name="connsiteX0" fmla="*/ 277091 w 1800200"/>
                  <a:gd name="connsiteY0" fmla="*/ 1323675 h 1656184"/>
                  <a:gd name="connsiteX1" fmla="*/ 0 w 1800200"/>
                  <a:gd name="connsiteY1" fmla="*/ 0 h 1656184"/>
                  <a:gd name="connsiteX2" fmla="*/ 1800200 w 1800200"/>
                  <a:gd name="connsiteY2" fmla="*/ 1656184 h 1656184"/>
                  <a:gd name="connsiteX3" fmla="*/ 277091 w 1800200"/>
                  <a:gd name="connsiteY3" fmla="*/ 1323675 h 1656184"/>
                  <a:gd name="connsiteX0" fmla="*/ 0 w 2002244"/>
                  <a:gd name="connsiteY0" fmla="*/ 988864 h 1656184"/>
                  <a:gd name="connsiteX1" fmla="*/ 202044 w 2002244"/>
                  <a:gd name="connsiteY1" fmla="*/ 0 h 1656184"/>
                  <a:gd name="connsiteX2" fmla="*/ 2002244 w 2002244"/>
                  <a:gd name="connsiteY2" fmla="*/ 1656184 h 1656184"/>
                  <a:gd name="connsiteX3" fmla="*/ 0 w 2002244"/>
                  <a:gd name="connsiteY3" fmla="*/ 988864 h 1656184"/>
                  <a:gd name="connsiteX0" fmla="*/ 184784 w 1800200"/>
                  <a:gd name="connsiteY0" fmla="*/ 1154212 h 1656184"/>
                  <a:gd name="connsiteX1" fmla="*/ 0 w 1800200"/>
                  <a:gd name="connsiteY1" fmla="*/ 0 h 1656184"/>
                  <a:gd name="connsiteX2" fmla="*/ 1800200 w 1800200"/>
                  <a:gd name="connsiteY2" fmla="*/ 1656184 h 1656184"/>
                  <a:gd name="connsiteX3" fmla="*/ 184784 w 1800200"/>
                  <a:gd name="connsiteY3" fmla="*/ 1154212 h 1656184"/>
                  <a:gd name="connsiteX0" fmla="*/ 405302 w 1800200"/>
                  <a:gd name="connsiteY0" fmla="*/ 1450926 h 1656184"/>
                  <a:gd name="connsiteX1" fmla="*/ 0 w 1800200"/>
                  <a:gd name="connsiteY1" fmla="*/ 0 h 1656184"/>
                  <a:gd name="connsiteX2" fmla="*/ 1800200 w 1800200"/>
                  <a:gd name="connsiteY2" fmla="*/ 1656184 h 1656184"/>
                  <a:gd name="connsiteX3" fmla="*/ 405302 w 1800200"/>
                  <a:gd name="connsiteY3" fmla="*/ 1450926 h 1656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00200" h="1656184">
                    <a:moveTo>
                      <a:pt x="405302" y="1450926"/>
                    </a:moveTo>
                    <a:lnTo>
                      <a:pt x="0" y="0"/>
                    </a:lnTo>
                    <a:lnTo>
                      <a:pt x="1800200" y="1656184"/>
                    </a:lnTo>
                    <a:lnTo>
                      <a:pt x="405302" y="1450926"/>
                    </a:lnTo>
                    <a:close/>
                  </a:path>
                </a:pathLst>
              </a:cu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cxnSp>
            <p:nvCxnSpPr>
              <p:cNvPr id="23" name="Přímá spojnice 22"/>
              <p:cNvCxnSpPr/>
              <p:nvPr/>
            </p:nvCxnSpPr>
            <p:spPr>
              <a:xfrm flipH="1">
                <a:off x="6012160" y="2566717"/>
                <a:ext cx="1286647" cy="1870395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/>
              <p:nvPr/>
            </p:nvCxnSpPr>
            <p:spPr>
              <a:xfrm>
                <a:off x="5354591" y="2719068"/>
                <a:ext cx="1089617" cy="1718044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 flipH="1">
                <a:off x="6245194" y="2566717"/>
                <a:ext cx="18994" cy="2590475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0" name="TextovéPole 39"/>
              <p:cNvSpPr txBox="1"/>
              <p:nvPr/>
            </p:nvSpPr>
            <p:spPr>
              <a:xfrm>
                <a:off x="6273685" y="4052358"/>
                <a:ext cx="341046" cy="3770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</a:t>
                </a:r>
                <a:endParaRPr lang="cs-CZ" dirty="0"/>
              </a:p>
            </p:txBody>
          </p:sp>
        </p:grpSp>
        <p:sp>
          <p:nvSpPr>
            <p:cNvPr id="24" name="Ovál 23"/>
            <p:cNvSpPr/>
            <p:nvPr/>
          </p:nvSpPr>
          <p:spPr>
            <a:xfrm>
              <a:off x="7010421" y="4156806"/>
              <a:ext cx="91709" cy="91709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1203590" y="2491028"/>
            <a:ext cx="2448272" cy="3384376"/>
            <a:chOff x="1187624" y="2136077"/>
            <a:chExt cx="2448272" cy="3384376"/>
          </a:xfrm>
        </p:grpSpPr>
        <p:grpSp>
          <p:nvGrpSpPr>
            <p:cNvPr id="17" name="Skupina 16"/>
            <p:cNvGrpSpPr/>
            <p:nvPr/>
          </p:nvGrpSpPr>
          <p:grpSpPr>
            <a:xfrm>
              <a:off x="1187624" y="2136077"/>
              <a:ext cx="2448272" cy="3384376"/>
              <a:chOff x="703606" y="2132856"/>
              <a:chExt cx="2448272" cy="3384376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03606" y="2542634"/>
                <a:ext cx="2448272" cy="2448272"/>
              </a:xfrm>
              <a:prstGeom prst="ellipse">
                <a:avLst/>
              </a:prstGeom>
              <a:ln w="38100"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5" name="Rovnoramenný trojúhelník 4"/>
              <p:cNvSpPr/>
              <p:nvPr/>
            </p:nvSpPr>
            <p:spPr>
              <a:xfrm>
                <a:off x="1331640" y="2566717"/>
                <a:ext cx="1224136" cy="2230435"/>
              </a:xfrm>
              <a:prstGeom prst="triangl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cxnSp>
            <p:nvCxnSpPr>
              <p:cNvPr id="7" name="Přímá spojnice 6"/>
              <p:cNvCxnSpPr/>
              <p:nvPr/>
            </p:nvCxnSpPr>
            <p:spPr>
              <a:xfrm flipV="1">
                <a:off x="1943708" y="2132856"/>
                <a:ext cx="0" cy="3384376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 flipH="1">
                <a:off x="1043608" y="3501008"/>
                <a:ext cx="1872208" cy="504056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>
                <a:off x="1043608" y="3501008"/>
                <a:ext cx="1872208" cy="504056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ovéPole 15"/>
              <p:cNvSpPr txBox="1"/>
              <p:nvPr/>
            </p:nvSpPr>
            <p:spPr>
              <a:xfrm>
                <a:off x="1691680" y="3777168"/>
                <a:ext cx="2360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</a:t>
                </a:r>
                <a:endParaRPr lang="cs-CZ" dirty="0"/>
              </a:p>
            </p:txBody>
          </p:sp>
        </p:grpSp>
        <p:sp>
          <p:nvSpPr>
            <p:cNvPr id="22" name="Ovál 21"/>
            <p:cNvSpPr/>
            <p:nvPr/>
          </p:nvSpPr>
          <p:spPr>
            <a:xfrm>
              <a:off x="2381871" y="3710146"/>
              <a:ext cx="91709" cy="91709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90703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b="1" dirty="0"/>
              <a:t>KRUŽNICE OPSANÁ TROJÚHELNÍKU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latin typeface="Cambria Math"/>
                <a:ea typeface="Cambria Math"/>
              </a:rPr>
              <a:t>△ pravoúhlý obecný</a:t>
            </a:r>
            <a:endParaRPr lang="cs-CZ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809150" y="2422872"/>
            <a:ext cx="3027339" cy="2988332"/>
            <a:chOff x="827584" y="2816932"/>
            <a:chExt cx="3027339" cy="2988332"/>
          </a:xfrm>
        </p:grpSpPr>
        <p:sp>
          <p:nvSpPr>
            <p:cNvPr id="15" name="Ovál 14"/>
            <p:cNvSpPr/>
            <p:nvPr/>
          </p:nvSpPr>
          <p:spPr>
            <a:xfrm>
              <a:off x="974603" y="2816932"/>
              <a:ext cx="2880320" cy="2880320"/>
            </a:xfrm>
            <a:prstGeom prst="ellipse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" name="Pravoúhlý trojúhelník 4"/>
            <p:cNvSpPr/>
            <p:nvPr/>
          </p:nvSpPr>
          <p:spPr>
            <a:xfrm>
              <a:off x="1115616" y="3645024"/>
              <a:ext cx="2592288" cy="1224136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cxnSp>
          <p:nvCxnSpPr>
            <p:cNvPr id="7" name="Přímá spojnice 6"/>
            <p:cNvCxnSpPr/>
            <p:nvPr/>
          </p:nvCxnSpPr>
          <p:spPr>
            <a:xfrm flipV="1">
              <a:off x="2411760" y="2996952"/>
              <a:ext cx="0" cy="2808312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V="1">
              <a:off x="827584" y="4257092"/>
              <a:ext cx="2880320" cy="1100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1763688" y="3356992"/>
              <a:ext cx="1152128" cy="2088232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ovéPole 15"/>
            <p:cNvSpPr txBox="1"/>
            <p:nvPr/>
          </p:nvSpPr>
          <p:spPr>
            <a:xfrm>
              <a:off x="2339752" y="4258192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</a:t>
              </a:r>
              <a:endParaRPr lang="cs-CZ" dirty="0"/>
            </a:p>
          </p:txBody>
        </p:sp>
      </p:grpSp>
      <p:sp>
        <p:nvSpPr>
          <p:cNvPr id="31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85775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latin typeface="Cambria Math"/>
                <a:ea typeface="Cambria Math"/>
              </a:rPr>
              <a:t>△ obecný tupoúhlý</a:t>
            </a:r>
            <a:endParaRPr lang="cs-CZ" dirty="0"/>
          </a:p>
        </p:txBody>
      </p:sp>
      <p:grpSp>
        <p:nvGrpSpPr>
          <p:cNvPr id="32" name="Skupina 31"/>
          <p:cNvGrpSpPr/>
          <p:nvPr/>
        </p:nvGrpSpPr>
        <p:grpSpPr>
          <a:xfrm>
            <a:off x="5330068" y="2285532"/>
            <a:ext cx="2626308" cy="2974598"/>
            <a:chOff x="4932040" y="2542634"/>
            <a:chExt cx="2626308" cy="2974598"/>
          </a:xfrm>
        </p:grpSpPr>
        <p:sp>
          <p:nvSpPr>
            <p:cNvPr id="33" name="Ovál 32"/>
            <p:cNvSpPr/>
            <p:nvPr/>
          </p:nvSpPr>
          <p:spPr>
            <a:xfrm>
              <a:off x="4932040" y="2890924"/>
              <a:ext cx="2626308" cy="2626308"/>
            </a:xfrm>
            <a:prstGeom prst="ellipse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4" name="Rovnoramenný trojúhelník 20"/>
            <p:cNvSpPr/>
            <p:nvPr/>
          </p:nvSpPr>
          <p:spPr>
            <a:xfrm rot="8376868">
              <a:off x="5373583" y="2866049"/>
              <a:ext cx="1800200" cy="1656184"/>
            </a:xfrm>
            <a:custGeom>
              <a:avLst/>
              <a:gdLst>
                <a:gd name="connsiteX0" fmla="*/ 0 w 1800200"/>
                <a:gd name="connsiteY0" fmla="*/ 1656184 h 1656184"/>
                <a:gd name="connsiteX1" fmla="*/ 0 w 1800200"/>
                <a:gd name="connsiteY1" fmla="*/ 0 h 1656184"/>
                <a:gd name="connsiteX2" fmla="*/ 1800200 w 1800200"/>
                <a:gd name="connsiteY2" fmla="*/ 1656184 h 1656184"/>
                <a:gd name="connsiteX3" fmla="*/ 0 w 1800200"/>
                <a:gd name="connsiteY3" fmla="*/ 1656184 h 1656184"/>
                <a:gd name="connsiteX0" fmla="*/ 277091 w 1800200"/>
                <a:gd name="connsiteY0" fmla="*/ 1323675 h 1656184"/>
                <a:gd name="connsiteX1" fmla="*/ 0 w 1800200"/>
                <a:gd name="connsiteY1" fmla="*/ 0 h 1656184"/>
                <a:gd name="connsiteX2" fmla="*/ 1800200 w 1800200"/>
                <a:gd name="connsiteY2" fmla="*/ 1656184 h 1656184"/>
                <a:gd name="connsiteX3" fmla="*/ 277091 w 1800200"/>
                <a:gd name="connsiteY3" fmla="*/ 1323675 h 1656184"/>
                <a:gd name="connsiteX0" fmla="*/ 0 w 2002244"/>
                <a:gd name="connsiteY0" fmla="*/ 988864 h 1656184"/>
                <a:gd name="connsiteX1" fmla="*/ 202044 w 2002244"/>
                <a:gd name="connsiteY1" fmla="*/ 0 h 1656184"/>
                <a:gd name="connsiteX2" fmla="*/ 2002244 w 2002244"/>
                <a:gd name="connsiteY2" fmla="*/ 1656184 h 1656184"/>
                <a:gd name="connsiteX3" fmla="*/ 0 w 2002244"/>
                <a:gd name="connsiteY3" fmla="*/ 988864 h 1656184"/>
                <a:gd name="connsiteX0" fmla="*/ 184784 w 1800200"/>
                <a:gd name="connsiteY0" fmla="*/ 1154212 h 1656184"/>
                <a:gd name="connsiteX1" fmla="*/ 0 w 1800200"/>
                <a:gd name="connsiteY1" fmla="*/ 0 h 1656184"/>
                <a:gd name="connsiteX2" fmla="*/ 1800200 w 1800200"/>
                <a:gd name="connsiteY2" fmla="*/ 1656184 h 1656184"/>
                <a:gd name="connsiteX3" fmla="*/ 184784 w 1800200"/>
                <a:gd name="connsiteY3" fmla="*/ 1154212 h 1656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0200" h="1656184">
                  <a:moveTo>
                    <a:pt x="184784" y="1154212"/>
                  </a:moveTo>
                  <a:lnTo>
                    <a:pt x="0" y="0"/>
                  </a:lnTo>
                  <a:lnTo>
                    <a:pt x="1800200" y="1656184"/>
                  </a:lnTo>
                  <a:lnTo>
                    <a:pt x="184784" y="1154212"/>
                  </a:lnTo>
                  <a:close/>
                </a:path>
              </a:pathLst>
            </a:cu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cxnSp>
          <p:nvCxnSpPr>
            <p:cNvPr id="35" name="Přímá spojnice 34"/>
            <p:cNvCxnSpPr/>
            <p:nvPr/>
          </p:nvCxnSpPr>
          <p:spPr>
            <a:xfrm flipH="1">
              <a:off x="6012160" y="2796303"/>
              <a:ext cx="1546188" cy="1640809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5508104" y="2542634"/>
              <a:ext cx="936104" cy="2038494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 flipH="1">
              <a:off x="6245194" y="2566717"/>
              <a:ext cx="18994" cy="2590475"/>
            </a:xfrm>
            <a:prstGeom prst="line">
              <a:avLst/>
            </a:prstGeom>
            <a:ln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ovéPole 37"/>
            <p:cNvSpPr txBox="1"/>
            <p:nvPr/>
          </p:nvSpPr>
          <p:spPr>
            <a:xfrm>
              <a:off x="6273685" y="4052358"/>
              <a:ext cx="341046" cy="377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</a:t>
              </a:r>
              <a:endParaRPr lang="cs-CZ" dirty="0"/>
            </a:p>
          </p:txBody>
        </p:sp>
      </p:grpSp>
      <p:sp>
        <p:nvSpPr>
          <p:cNvPr id="39" name="Ovál 38"/>
          <p:cNvSpPr/>
          <p:nvPr/>
        </p:nvSpPr>
        <p:spPr>
          <a:xfrm>
            <a:off x="2350474" y="3818277"/>
            <a:ext cx="91709" cy="91709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vál 39"/>
          <p:cNvSpPr/>
          <p:nvPr/>
        </p:nvSpPr>
        <p:spPr>
          <a:xfrm>
            <a:off x="6606864" y="3892072"/>
            <a:ext cx="91709" cy="91709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762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2"/>
            <a:ext cx="3682752" cy="3489250"/>
          </a:xfrm>
          <a:solidFill>
            <a:schemeClr val="accent6">
              <a:lumMod val="40000"/>
              <a:lumOff val="60000"/>
            </a:schemeClr>
          </a:solidFill>
          <a:effectLst>
            <a:softEdge rad="317500"/>
          </a:effectLst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pravoúhlém obecném</a:t>
            </a:r>
            <a:r>
              <a:rPr lang="cs-CZ" dirty="0" smtClean="0">
                <a:latin typeface="Cambria Math"/>
                <a:ea typeface="Cambria Math"/>
              </a:rPr>
              <a:t>△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rovnostranném </a:t>
            </a:r>
            <a:r>
              <a:rPr lang="cs-CZ" dirty="0" smtClean="0">
                <a:latin typeface="Cambria Math"/>
                <a:ea typeface="Cambria Math"/>
              </a:rPr>
              <a:t>△</a:t>
            </a:r>
            <a:r>
              <a:rPr lang="cs-CZ" dirty="0" smtClean="0">
                <a:ea typeface="Cambria Math"/>
              </a:rPr>
              <a:t> 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rovnoramenném tupoúhlém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obecném ostroúhlém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20072" y="2636911"/>
            <a:ext cx="3466728" cy="3489249"/>
          </a:xfrm>
          <a:solidFill>
            <a:schemeClr val="accent3">
              <a:lumMod val="40000"/>
              <a:lumOff val="60000"/>
            </a:schemeClr>
          </a:solidFill>
          <a:effectLst>
            <a:softEdge rad="317500"/>
          </a:effectLst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/>
              <a:t>v průsečíku výšek</a:t>
            </a:r>
            <a:r>
              <a:rPr lang="cs-CZ" dirty="0" smtClean="0"/>
              <a:t> 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/>
              <a:t>uvnitř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/>
          </a:p>
          <a:p>
            <a:pPr marL="514350" indent="-514350">
              <a:buFont typeface="+mj-lt"/>
              <a:buAutoNum type="alphaUcPeriod"/>
            </a:pPr>
            <a:r>
              <a:rPr lang="cs-CZ" dirty="0"/>
              <a:t>na ose základny mimo </a:t>
            </a:r>
            <a:r>
              <a:rPr lang="cs-CZ" dirty="0">
                <a:latin typeface="Cambria Math"/>
                <a:ea typeface="Cambria Math"/>
              </a:rPr>
              <a:t>△</a:t>
            </a: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ve </a:t>
            </a:r>
            <a:r>
              <a:rPr lang="cs-CZ" dirty="0"/>
              <a:t>středu </a:t>
            </a:r>
            <a:r>
              <a:rPr lang="cs-CZ" dirty="0" smtClean="0"/>
              <a:t>přepony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2800" b="1" dirty="0" smtClean="0"/>
              <a:t>STŘED KRUŽNICE OPSANÉ TROJÚHELNÍKU</a:t>
            </a:r>
            <a:br>
              <a:rPr lang="cs-CZ" sz="2800" b="1" dirty="0" smtClean="0"/>
            </a:b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                                                                </a:t>
            </a:r>
            <a:r>
              <a:rPr lang="cs-CZ" sz="1800" dirty="0" smtClean="0"/>
              <a:t>tisk pro žáka, IA tabule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8967" y="1196752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Přiřaď k sobě správné </a:t>
            </a:r>
            <a:r>
              <a:rPr lang="cs-CZ" sz="2400" dirty="0" smtClean="0"/>
              <a:t>pojmy: </a:t>
            </a:r>
          </a:p>
          <a:p>
            <a:endParaRPr lang="cs-CZ" sz="2400" dirty="0" smtClean="0"/>
          </a:p>
          <a:p>
            <a:pPr algn="ctr"/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STŘED KRUŽNICE OPSANÉ LEŽÍ ...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" name="Picture 2" descr="C:\Users\ZS SLOVAN\AppData\Local\Microsoft\Windows\Temporary Internet Files\Content.IE5\D0CLMJ02\MC9002919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591" y="5445224"/>
            <a:ext cx="1819656" cy="131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2"/>
            <a:ext cx="3682752" cy="3489250"/>
          </a:xfrm>
          <a:solidFill>
            <a:schemeClr val="accent6">
              <a:lumMod val="40000"/>
              <a:lumOff val="60000"/>
            </a:schemeClr>
          </a:solidFill>
          <a:effectLst>
            <a:softEdge rad="317500"/>
          </a:effectLst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pravoúhlém obecném</a:t>
            </a:r>
            <a:r>
              <a:rPr lang="cs-CZ" dirty="0" smtClean="0">
                <a:latin typeface="Cambria Math"/>
                <a:ea typeface="Cambria Math"/>
              </a:rPr>
              <a:t>△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rovnostranném </a:t>
            </a:r>
            <a:r>
              <a:rPr lang="cs-CZ" dirty="0" smtClean="0">
                <a:latin typeface="Cambria Math"/>
                <a:ea typeface="Cambria Math"/>
              </a:rPr>
              <a:t>△</a:t>
            </a:r>
            <a:r>
              <a:rPr lang="cs-CZ" dirty="0" smtClean="0">
                <a:ea typeface="Cambria Math"/>
              </a:rPr>
              <a:t> 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rovnoramenném tupoúhlém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ea typeface="Cambria Math"/>
              </a:rPr>
              <a:t>v obecném ostroúhlém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a typeface="Cambria Math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64088" y="2636911"/>
            <a:ext cx="3322712" cy="3489249"/>
          </a:xfrm>
          <a:solidFill>
            <a:schemeClr val="accent3">
              <a:lumMod val="40000"/>
              <a:lumOff val="60000"/>
            </a:schemeClr>
          </a:solidFill>
          <a:effectLst>
            <a:softEdge rad="317500"/>
          </a:effectLst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 startAt="4"/>
            </a:pPr>
            <a:r>
              <a:rPr lang="cs-CZ" dirty="0" smtClean="0"/>
              <a:t>ve středu přepony </a:t>
            </a:r>
          </a:p>
          <a:p>
            <a:pPr marL="514350" indent="-514350">
              <a:buFont typeface="+mj-lt"/>
              <a:buAutoNum type="alphaUcPeriod" startAt="4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 průsečíku výšek </a:t>
            </a:r>
          </a:p>
          <a:p>
            <a:pPr marL="514350" indent="-514350">
              <a:buFont typeface="+mj-lt"/>
              <a:buAutoNum type="alphaUcPeriod" startAt="3"/>
            </a:pPr>
            <a:r>
              <a:rPr lang="cs-CZ" dirty="0" smtClean="0"/>
              <a:t>na ose základny mimo </a:t>
            </a:r>
            <a:r>
              <a:rPr lang="cs-CZ" dirty="0">
                <a:latin typeface="Cambria Math"/>
                <a:ea typeface="Cambria Math"/>
              </a:rPr>
              <a:t>△</a:t>
            </a:r>
            <a:r>
              <a:rPr lang="cs-CZ" dirty="0" smtClean="0"/>
              <a:t> </a:t>
            </a:r>
          </a:p>
          <a:p>
            <a:pPr marL="514350" indent="-514350">
              <a:buFont typeface="+mj-lt"/>
              <a:buAutoNum type="alphaUcPeriod" startAt="2"/>
            </a:pPr>
            <a:r>
              <a:rPr lang="cs-CZ" dirty="0" smtClean="0"/>
              <a:t>uvnitř </a:t>
            </a:r>
            <a:r>
              <a:rPr lang="cs-CZ" dirty="0">
                <a:latin typeface="Cambria Math"/>
                <a:ea typeface="Cambria Math"/>
              </a:rPr>
              <a:t>△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list: </a:t>
            </a:r>
            <a:r>
              <a:rPr lang="cs-CZ" sz="2800" b="1" dirty="0" smtClean="0"/>
              <a:t>STŘED KRUŽNICE OPSANÉ TROJÚHELNÍKU</a:t>
            </a:r>
            <a:br>
              <a:rPr lang="cs-CZ" sz="2800" b="1" dirty="0" smtClean="0"/>
            </a:b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                                                                </a:t>
            </a:r>
            <a:r>
              <a:rPr lang="cs-CZ" sz="1800" dirty="0" smtClean="0"/>
              <a:t>tisk pro žáka, IA tabule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8967" y="1196752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Přiřaď k sobě správné </a:t>
            </a:r>
            <a:r>
              <a:rPr lang="cs-CZ" sz="2400" dirty="0" smtClean="0"/>
              <a:t>pojmy: </a:t>
            </a:r>
          </a:p>
          <a:p>
            <a:endParaRPr lang="cs-CZ" sz="2400" dirty="0" smtClean="0"/>
          </a:p>
          <a:p>
            <a:pPr algn="ctr"/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STŘED KRUŽNICE OPSANÉ LEŽÍ ...</a:t>
            </a:r>
            <a:endParaRPr lang="cs-CZ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ZS SLOVAN\AppData\Local\Microsoft\Windows\Temporary Internet Files\Content.IE5\WS1L0K5F\MC90044128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168" y="5153697"/>
            <a:ext cx="1740501" cy="174050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19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/>
          </a:bodyPr>
          <a:lstStyle/>
          <a:p>
            <a:r>
              <a:rPr lang="cs-CZ" sz="4000" b="1" dirty="0"/>
              <a:t>ZDROJE</a:t>
            </a:r>
            <a:r>
              <a:rPr lang="cs-CZ" sz="4000" dirty="0"/>
              <a:t>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autora </a:t>
            </a:r>
          </a:p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94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484</Words>
  <Application>Microsoft Office PowerPoint</Application>
  <PresentationFormat>Předvádění na obrazovce (4:3)</PresentationFormat>
  <Paragraphs>146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PILOTÁŽ  (doporučení – upozornění – zpětná vazba)</vt:lpstr>
      <vt:lpstr>Pracovní úkol:        OSA ÚSEČKY                                     IA tabule</vt:lpstr>
      <vt:lpstr>Pracovní úkol:        OSA ÚSEČKY - řešení                        IA tabule</vt:lpstr>
      <vt:lpstr>KRUŽNICE OPSANÁ TROJÚHELNÍKU</vt:lpstr>
      <vt:lpstr>KRUŽNICE OPSANÁ TROJÚHELNÍKU</vt:lpstr>
      <vt:lpstr>KRUŽNICE OPSANÁ TROJÚHELNÍKU</vt:lpstr>
      <vt:lpstr>KRUŽNICE OPSANÁ TROJÚHELNÍKU</vt:lpstr>
      <vt:lpstr>Pracovní list: STŘED KRUŽNICE OPSANÉ TROJÚHELNÍKU                                                                                                             tisk pro žáka, IA tabule</vt:lpstr>
      <vt:lpstr>Pracovní list: STŘED KRUŽNICE OPSANÉ TROJÚHELNÍKU                                                                                                             tisk pro žáka, IA tabule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22</cp:revision>
  <dcterms:created xsi:type="dcterms:W3CDTF">2013-02-22T15:32:52Z</dcterms:created>
  <dcterms:modified xsi:type="dcterms:W3CDTF">2013-04-09T18:26:15Z</dcterms:modified>
</cp:coreProperties>
</file>