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65" r:id="rId4"/>
    <p:sldId id="260" r:id="rId5"/>
    <p:sldId id="261" r:id="rId6"/>
    <p:sldId id="258" r:id="rId7"/>
    <p:sldId id="259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00FF00"/>
    <a:srgbClr val="99CC00"/>
    <a:srgbClr val="CCCC00"/>
    <a:srgbClr val="50AA61"/>
    <a:srgbClr val="00FA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0300-7398-4F7D-8BF2-E6B18871316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F5717-4209-4DCE-AB02-87F5E97B9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412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0300-7398-4F7D-8BF2-E6B18871316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F5717-4209-4DCE-AB02-87F5E97B9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179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0300-7398-4F7D-8BF2-E6B18871316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F5717-4209-4DCE-AB02-87F5E97B9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090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0300-7398-4F7D-8BF2-E6B18871316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F5717-4209-4DCE-AB02-87F5E97B9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114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0300-7398-4F7D-8BF2-E6B18871316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F5717-4209-4DCE-AB02-87F5E97B9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758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0300-7398-4F7D-8BF2-E6B18871316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F5717-4209-4DCE-AB02-87F5E97B9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654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0300-7398-4F7D-8BF2-E6B18871316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F5717-4209-4DCE-AB02-87F5E97B9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648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0300-7398-4F7D-8BF2-E6B18871316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F5717-4209-4DCE-AB02-87F5E97B9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731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0300-7398-4F7D-8BF2-E6B18871316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F5717-4209-4DCE-AB02-87F5E97B9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13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0300-7398-4F7D-8BF2-E6B18871316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F5717-4209-4DCE-AB02-87F5E97B9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32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50300-7398-4F7D-8BF2-E6B18871316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F5717-4209-4DCE-AB02-87F5E97B9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095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350300-7398-4F7D-8BF2-E6B188713161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F5717-4209-4DCE-AB02-87F5E97B9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954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  <a:gradFill flip="none" rotWithShape="1">
            <a:gsLst>
              <a:gs pos="0">
                <a:srgbClr val="FF6699">
                  <a:tint val="66000"/>
                  <a:satMod val="160000"/>
                </a:srgbClr>
              </a:gs>
              <a:gs pos="50000">
                <a:srgbClr val="FF6699">
                  <a:tint val="44500"/>
                  <a:satMod val="160000"/>
                </a:srgbClr>
              </a:gs>
              <a:gs pos="100000">
                <a:srgbClr val="FF6699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KRUŽNICE VEPSANÁ TROJÚHELNÍKU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24. 10.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VY_32_INOVACE_51_SH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chemeClr val="accent2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361459"/>
          </a:xfrm>
          <a:ln w="28575">
            <a:solidFill>
              <a:schemeClr val="accent2"/>
            </a:solidFill>
          </a:ln>
        </p:spPr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KRUŽNICE VEPSANÁ TROJÚHELNÍKU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Využít konstrukce osy úhlu k sestrojení vepsané kružnice, zjistit její vlastnosti  u všech typů trojúhelníků. 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úkol - OSA ÚHLU, SPECIALITA ROVNOSTRANNÉHO TROJÚHELNÍKU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osa úhlu, trojúhelník</a:t>
            </a:r>
            <a:r>
              <a:rPr lang="cs-CZ" b="1" dirty="0"/>
              <a:t>, </a:t>
            </a:r>
            <a:r>
              <a:rPr lang="cs-CZ" b="1" dirty="0" smtClean="0"/>
              <a:t>vepsaná kružnice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 dirty="0" smtClean="0"/>
              <a:t> pracovní úkoly s </a:t>
            </a:r>
            <a:r>
              <a:rPr lang="cs-CZ" dirty="0"/>
              <a:t>řešením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711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2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001419"/>
          </a:xfrm>
          <a:ln w="28575">
            <a:solidFill>
              <a:schemeClr val="accent2"/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/>
              <a:t>(na kliknutí nebo po předchozím) - </a:t>
            </a:r>
            <a:r>
              <a:rPr lang="cs-CZ" dirty="0" smtClean="0"/>
              <a:t>snímek 4, 5, 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1503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Sestroj osu úhlu.</a:t>
            </a: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Pracovní úkol:        </a:t>
            </a:r>
            <a:r>
              <a:rPr lang="cs-CZ" sz="4000" b="1" dirty="0" smtClean="0"/>
              <a:t>OSA ÚHLU</a:t>
            </a:r>
            <a:r>
              <a:rPr lang="cs-CZ" sz="4000" dirty="0" smtClean="0"/>
              <a:t> </a:t>
            </a:r>
            <a:r>
              <a:rPr lang="cs-CZ" sz="2000" dirty="0" smtClean="0"/>
              <a:t>                                    IA tabule</a:t>
            </a:r>
            <a:endParaRPr lang="cs-CZ" sz="2000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043608" y="1844824"/>
            <a:ext cx="2664296" cy="230425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054607" y="4149080"/>
            <a:ext cx="331236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1405073" y="3698303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000" dirty="0" smtClean="0">
                <a:latin typeface="Cambria Math"/>
                <a:ea typeface="Cambria Math"/>
              </a:rPr>
              <a:t>ε</a:t>
            </a:r>
            <a:endParaRPr lang="cs-CZ" sz="2000" dirty="0"/>
          </a:p>
        </p:txBody>
      </p:sp>
      <p:grpSp>
        <p:nvGrpSpPr>
          <p:cNvPr id="87" name="Skupina 86"/>
          <p:cNvGrpSpPr/>
          <p:nvPr/>
        </p:nvGrpSpPr>
        <p:grpSpPr>
          <a:xfrm>
            <a:off x="1043608" y="2981284"/>
            <a:ext cx="3312368" cy="1167796"/>
            <a:chOff x="1043608" y="2981284"/>
            <a:chExt cx="3312368" cy="1167796"/>
          </a:xfrm>
        </p:grpSpPr>
        <p:cxnSp>
          <p:nvCxnSpPr>
            <p:cNvPr id="73" name="Přímá spojnice 72"/>
            <p:cNvCxnSpPr/>
            <p:nvPr/>
          </p:nvCxnSpPr>
          <p:spPr>
            <a:xfrm flipV="1">
              <a:off x="1043608" y="2996952"/>
              <a:ext cx="3096344" cy="1152128"/>
            </a:xfrm>
            <a:prstGeom prst="line">
              <a:avLst/>
            </a:prstGeom>
            <a:ln>
              <a:solidFill>
                <a:srgbClr val="00B050"/>
              </a:solidFill>
              <a:prstDash val="lgDashDot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86" name="TextovéPole 85"/>
            <p:cNvSpPr txBox="1"/>
            <p:nvPr/>
          </p:nvSpPr>
          <p:spPr>
            <a:xfrm>
              <a:off x="3923928" y="2981284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</a:t>
              </a:r>
              <a:r>
                <a:rPr lang="el-GR" baseline="-25000" dirty="0" smtClean="0">
                  <a:latin typeface="Cambria Math"/>
                  <a:ea typeface="Cambria Math"/>
                </a:rPr>
                <a:t>ε</a:t>
              </a:r>
              <a:endParaRPr lang="cs-CZ" baseline="-25000" dirty="0"/>
            </a:p>
          </p:txBody>
        </p:sp>
      </p:grpSp>
      <p:cxnSp>
        <p:nvCxnSpPr>
          <p:cNvPr id="95" name="Přímá spojnice 94"/>
          <p:cNvCxnSpPr/>
          <p:nvPr/>
        </p:nvCxnSpPr>
        <p:spPr>
          <a:xfrm>
            <a:off x="5652120" y="1700808"/>
            <a:ext cx="2592288" cy="169192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H="1">
            <a:off x="5652120" y="3374540"/>
            <a:ext cx="2592288" cy="11130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3142037" y="4869160"/>
            <a:ext cx="2222051" cy="16561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V="1">
            <a:off x="5364088" y="6237312"/>
            <a:ext cx="2880320" cy="2880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2" name="TextovéPole 101"/>
          <p:cNvSpPr txBox="1"/>
          <p:nvPr/>
        </p:nvSpPr>
        <p:spPr>
          <a:xfrm>
            <a:off x="7534022" y="313325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mbria Math"/>
                <a:ea typeface="Cambria Math"/>
              </a:rPr>
              <a:t>ω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338758" y="60212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mbria Math"/>
                <a:ea typeface="Cambria Math"/>
              </a:rPr>
              <a:t>φ</a:t>
            </a:r>
            <a:endParaRPr lang="cs-CZ" dirty="0"/>
          </a:p>
        </p:txBody>
      </p:sp>
      <p:grpSp>
        <p:nvGrpSpPr>
          <p:cNvPr id="105" name="Skupina 104"/>
          <p:cNvGrpSpPr/>
          <p:nvPr/>
        </p:nvGrpSpPr>
        <p:grpSpPr>
          <a:xfrm>
            <a:off x="-324544" y="2695270"/>
            <a:ext cx="2736304" cy="2888746"/>
            <a:chOff x="-324544" y="2704707"/>
            <a:chExt cx="2736304" cy="2888746"/>
          </a:xfrm>
        </p:grpSpPr>
        <p:sp>
          <p:nvSpPr>
            <p:cNvPr id="18" name="Oblouk 17"/>
            <p:cNvSpPr/>
            <p:nvPr/>
          </p:nvSpPr>
          <p:spPr>
            <a:xfrm>
              <a:off x="-324544" y="2704707"/>
              <a:ext cx="2736304" cy="2888746"/>
            </a:xfrm>
            <a:prstGeom prst="arc">
              <a:avLst>
                <a:gd name="adj1" fmla="val 17878502"/>
                <a:gd name="adj2" fmla="val 1169136"/>
              </a:avLst>
            </a:prstGeom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Ovál 103"/>
            <p:cNvSpPr/>
            <p:nvPr/>
          </p:nvSpPr>
          <p:spPr>
            <a:xfrm>
              <a:off x="971600" y="4067635"/>
              <a:ext cx="144016" cy="144016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1951830" y="2835931"/>
            <a:ext cx="289751" cy="413049"/>
            <a:chOff x="1951830" y="2835931"/>
            <a:chExt cx="289751" cy="413049"/>
          </a:xfrm>
        </p:grpSpPr>
        <p:sp>
          <p:nvSpPr>
            <p:cNvPr id="78" name="TextovéPole 77"/>
            <p:cNvSpPr txBox="1"/>
            <p:nvPr/>
          </p:nvSpPr>
          <p:spPr>
            <a:xfrm flipH="1">
              <a:off x="1951830" y="2835931"/>
              <a:ext cx="28975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/>
                <a:t>2</a:t>
              </a:r>
              <a:endParaRPr lang="cs-CZ" sz="1600" dirty="0"/>
            </a:p>
          </p:txBody>
        </p:sp>
        <p:sp>
          <p:nvSpPr>
            <p:cNvPr id="80" name="Ovál 79"/>
            <p:cNvSpPr/>
            <p:nvPr/>
          </p:nvSpPr>
          <p:spPr>
            <a:xfrm>
              <a:off x="2053439" y="3176972"/>
              <a:ext cx="72008" cy="7200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1" name="Skupina 90"/>
          <p:cNvGrpSpPr/>
          <p:nvPr/>
        </p:nvGrpSpPr>
        <p:grpSpPr>
          <a:xfrm>
            <a:off x="1153339" y="2304057"/>
            <a:ext cx="1872208" cy="1872208"/>
            <a:chOff x="1153339" y="2304057"/>
            <a:chExt cx="1872208" cy="1872208"/>
          </a:xfrm>
        </p:grpSpPr>
        <p:sp>
          <p:nvSpPr>
            <p:cNvPr id="41" name="Oblouk 40"/>
            <p:cNvSpPr/>
            <p:nvPr/>
          </p:nvSpPr>
          <p:spPr>
            <a:xfrm rot="2925951">
              <a:off x="1153339" y="2304057"/>
              <a:ext cx="1872208" cy="1872208"/>
            </a:xfrm>
            <a:prstGeom prst="arc">
              <a:avLst>
                <a:gd name="adj1" fmla="val 17165752"/>
                <a:gd name="adj2" fmla="val 0"/>
              </a:avLst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2024697" y="3133255"/>
              <a:ext cx="144016" cy="144016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2360338" y="4111084"/>
            <a:ext cx="324036" cy="374558"/>
            <a:chOff x="2375756" y="4113076"/>
            <a:chExt cx="324036" cy="374558"/>
          </a:xfrm>
        </p:grpSpPr>
        <p:sp>
          <p:nvSpPr>
            <p:cNvPr id="77" name="TextovéPole 76"/>
            <p:cNvSpPr txBox="1"/>
            <p:nvPr/>
          </p:nvSpPr>
          <p:spPr>
            <a:xfrm>
              <a:off x="2411760" y="4149080"/>
              <a:ext cx="28803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/>
                <a:t>1</a:t>
              </a:r>
              <a:endParaRPr lang="cs-CZ" sz="1600" dirty="0"/>
            </a:p>
          </p:txBody>
        </p:sp>
        <p:sp>
          <p:nvSpPr>
            <p:cNvPr id="81" name="Ovál 80"/>
            <p:cNvSpPr/>
            <p:nvPr/>
          </p:nvSpPr>
          <p:spPr>
            <a:xfrm>
              <a:off x="2375756" y="4113076"/>
              <a:ext cx="72008" cy="7200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0" name="Skupina 89"/>
          <p:cNvGrpSpPr/>
          <p:nvPr/>
        </p:nvGrpSpPr>
        <p:grpSpPr>
          <a:xfrm>
            <a:off x="1496242" y="3203539"/>
            <a:ext cx="1872208" cy="1872208"/>
            <a:chOff x="1475656" y="3212976"/>
            <a:chExt cx="1872208" cy="1872208"/>
          </a:xfrm>
        </p:grpSpPr>
        <p:sp>
          <p:nvSpPr>
            <p:cNvPr id="50" name="Oblouk 49"/>
            <p:cNvSpPr/>
            <p:nvPr/>
          </p:nvSpPr>
          <p:spPr>
            <a:xfrm>
              <a:off x="1475656" y="3212976"/>
              <a:ext cx="1872208" cy="1872208"/>
            </a:xfrm>
            <a:prstGeom prst="arc">
              <a:avLst>
                <a:gd name="adj1" fmla="val 16200000"/>
                <a:gd name="adj2" fmla="val 20199470"/>
              </a:avLst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Ovál 87"/>
            <p:cNvSpPr/>
            <p:nvPr/>
          </p:nvSpPr>
          <p:spPr>
            <a:xfrm>
              <a:off x="2319166" y="4086509"/>
              <a:ext cx="144016" cy="144016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3" name="Skupina 92"/>
          <p:cNvGrpSpPr/>
          <p:nvPr/>
        </p:nvGrpSpPr>
        <p:grpSpPr>
          <a:xfrm>
            <a:off x="2960171" y="3025784"/>
            <a:ext cx="375650" cy="428753"/>
            <a:chOff x="2936210" y="3035986"/>
            <a:chExt cx="375650" cy="428753"/>
          </a:xfrm>
        </p:grpSpPr>
        <p:grpSp>
          <p:nvGrpSpPr>
            <p:cNvPr id="85" name="Skupina 84"/>
            <p:cNvGrpSpPr/>
            <p:nvPr/>
          </p:nvGrpSpPr>
          <p:grpSpPr>
            <a:xfrm>
              <a:off x="2972214" y="3035986"/>
              <a:ext cx="339646" cy="428753"/>
              <a:chOff x="2972214" y="3035986"/>
              <a:chExt cx="339646" cy="428753"/>
            </a:xfrm>
          </p:grpSpPr>
          <p:sp>
            <p:nvSpPr>
              <p:cNvPr id="79" name="TextovéPole 78"/>
              <p:cNvSpPr txBox="1"/>
              <p:nvPr/>
            </p:nvSpPr>
            <p:spPr>
              <a:xfrm>
                <a:off x="2972214" y="3035986"/>
                <a:ext cx="339646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600" dirty="0" smtClean="0"/>
                  <a:t>3</a:t>
                </a:r>
                <a:endParaRPr lang="cs-CZ" sz="1600" dirty="0"/>
              </a:p>
            </p:txBody>
          </p:sp>
          <p:sp>
            <p:nvSpPr>
              <p:cNvPr id="82" name="Ovál 81"/>
              <p:cNvSpPr/>
              <p:nvPr/>
            </p:nvSpPr>
            <p:spPr>
              <a:xfrm>
                <a:off x="2972214" y="3392731"/>
                <a:ext cx="72008" cy="72008"/>
              </a:xfrm>
              <a:prstGeom prst="ellipse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2" name="Ovál 91"/>
            <p:cNvSpPr/>
            <p:nvPr/>
          </p:nvSpPr>
          <p:spPr>
            <a:xfrm>
              <a:off x="2936210" y="3362747"/>
              <a:ext cx="101992" cy="10199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11897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3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Pracovní úkol:        </a:t>
            </a:r>
            <a:r>
              <a:rPr lang="cs-CZ" sz="4000" b="1" dirty="0" smtClean="0"/>
              <a:t>OSA ÚHLU - řešení</a:t>
            </a:r>
            <a:r>
              <a:rPr lang="cs-CZ" sz="2000" dirty="0" smtClean="0"/>
              <a:t>                             IA tabule</a:t>
            </a:r>
            <a:endParaRPr lang="cs-CZ" sz="20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Sestroj osu úhlu.</a:t>
            </a:r>
            <a:endParaRPr lang="cs-CZ" sz="2400" dirty="0"/>
          </a:p>
        </p:txBody>
      </p:sp>
      <p:cxnSp>
        <p:nvCxnSpPr>
          <p:cNvPr id="91" name="Přímá spojnice 90"/>
          <p:cNvCxnSpPr/>
          <p:nvPr/>
        </p:nvCxnSpPr>
        <p:spPr>
          <a:xfrm flipV="1">
            <a:off x="1043608" y="1844824"/>
            <a:ext cx="2664296" cy="230425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1054607" y="4149080"/>
            <a:ext cx="331236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3" name="TextovéPole 92"/>
          <p:cNvSpPr txBox="1"/>
          <p:nvPr/>
        </p:nvSpPr>
        <p:spPr>
          <a:xfrm>
            <a:off x="1405073" y="3698303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000" dirty="0" smtClean="0">
                <a:latin typeface="Cambria Math"/>
                <a:ea typeface="Cambria Math"/>
              </a:rPr>
              <a:t>ε</a:t>
            </a:r>
            <a:endParaRPr lang="cs-CZ" sz="2000" dirty="0"/>
          </a:p>
        </p:txBody>
      </p:sp>
      <p:grpSp>
        <p:nvGrpSpPr>
          <p:cNvPr id="94" name="Skupina 93"/>
          <p:cNvGrpSpPr/>
          <p:nvPr/>
        </p:nvGrpSpPr>
        <p:grpSpPr>
          <a:xfrm>
            <a:off x="1043608" y="2981284"/>
            <a:ext cx="3312368" cy="1167796"/>
            <a:chOff x="1043608" y="2981284"/>
            <a:chExt cx="3312368" cy="1167796"/>
          </a:xfrm>
        </p:grpSpPr>
        <p:cxnSp>
          <p:nvCxnSpPr>
            <p:cNvPr id="95" name="Přímá spojnice 94"/>
            <p:cNvCxnSpPr/>
            <p:nvPr/>
          </p:nvCxnSpPr>
          <p:spPr>
            <a:xfrm flipV="1">
              <a:off x="1043608" y="2996952"/>
              <a:ext cx="3096344" cy="1152128"/>
            </a:xfrm>
            <a:prstGeom prst="line">
              <a:avLst/>
            </a:prstGeom>
            <a:ln>
              <a:solidFill>
                <a:srgbClr val="00B050"/>
              </a:solidFill>
              <a:prstDash val="lgDashDot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96" name="TextovéPole 95"/>
            <p:cNvSpPr txBox="1"/>
            <p:nvPr/>
          </p:nvSpPr>
          <p:spPr>
            <a:xfrm>
              <a:off x="3923928" y="2981284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</a:t>
              </a:r>
              <a:r>
                <a:rPr lang="el-GR" baseline="-25000" dirty="0" smtClean="0">
                  <a:latin typeface="Cambria Math"/>
                  <a:ea typeface="Cambria Math"/>
                </a:rPr>
                <a:t>ε</a:t>
              </a:r>
              <a:endParaRPr lang="cs-CZ" baseline="-25000" dirty="0"/>
            </a:p>
          </p:txBody>
        </p:sp>
      </p:grpSp>
      <p:grpSp>
        <p:nvGrpSpPr>
          <p:cNvPr id="97" name="Skupina 96"/>
          <p:cNvGrpSpPr/>
          <p:nvPr/>
        </p:nvGrpSpPr>
        <p:grpSpPr>
          <a:xfrm>
            <a:off x="-324544" y="2695270"/>
            <a:ext cx="2736304" cy="2888746"/>
            <a:chOff x="-324544" y="2704707"/>
            <a:chExt cx="2736304" cy="2888746"/>
          </a:xfrm>
        </p:grpSpPr>
        <p:sp>
          <p:nvSpPr>
            <p:cNvPr id="98" name="Oblouk 97"/>
            <p:cNvSpPr/>
            <p:nvPr/>
          </p:nvSpPr>
          <p:spPr>
            <a:xfrm>
              <a:off x="-324544" y="2704707"/>
              <a:ext cx="2736304" cy="2888746"/>
            </a:xfrm>
            <a:prstGeom prst="arc">
              <a:avLst>
                <a:gd name="adj1" fmla="val 17878502"/>
                <a:gd name="adj2" fmla="val 1169136"/>
              </a:avLst>
            </a:prstGeom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Ovál 98"/>
            <p:cNvSpPr/>
            <p:nvPr/>
          </p:nvSpPr>
          <p:spPr>
            <a:xfrm>
              <a:off x="971600" y="4067635"/>
              <a:ext cx="144016" cy="144016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0" name="Skupina 99"/>
          <p:cNvGrpSpPr/>
          <p:nvPr/>
        </p:nvGrpSpPr>
        <p:grpSpPr>
          <a:xfrm>
            <a:off x="1951830" y="2835931"/>
            <a:ext cx="289751" cy="413049"/>
            <a:chOff x="1951830" y="2835931"/>
            <a:chExt cx="289751" cy="413049"/>
          </a:xfrm>
        </p:grpSpPr>
        <p:sp>
          <p:nvSpPr>
            <p:cNvPr id="101" name="TextovéPole 100"/>
            <p:cNvSpPr txBox="1"/>
            <p:nvPr/>
          </p:nvSpPr>
          <p:spPr>
            <a:xfrm flipH="1">
              <a:off x="1951830" y="2835931"/>
              <a:ext cx="28975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/>
                <a:t>2</a:t>
              </a:r>
              <a:endParaRPr lang="cs-CZ" sz="1600" dirty="0"/>
            </a:p>
          </p:txBody>
        </p:sp>
        <p:sp>
          <p:nvSpPr>
            <p:cNvPr id="102" name="Ovál 101"/>
            <p:cNvSpPr/>
            <p:nvPr/>
          </p:nvSpPr>
          <p:spPr>
            <a:xfrm>
              <a:off x="2053439" y="3176972"/>
              <a:ext cx="72008" cy="7200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3" name="Skupina 102"/>
          <p:cNvGrpSpPr/>
          <p:nvPr/>
        </p:nvGrpSpPr>
        <p:grpSpPr>
          <a:xfrm>
            <a:off x="1153339" y="2304057"/>
            <a:ext cx="1872208" cy="1872208"/>
            <a:chOff x="1153339" y="2304057"/>
            <a:chExt cx="1872208" cy="1872208"/>
          </a:xfrm>
        </p:grpSpPr>
        <p:sp>
          <p:nvSpPr>
            <p:cNvPr id="104" name="Oblouk 103"/>
            <p:cNvSpPr/>
            <p:nvPr/>
          </p:nvSpPr>
          <p:spPr>
            <a:xfrm rot="2925951">
              <a:off x="1153339" y="2304057"/>
              <a:ext cx="1872208" cy="1872208"/>
            </a:xfrm>
            <a:prstGeom prst="arc">
              <a:avLst>
                <a:gd name="adj1" fmla="val 17165752"/>
                <a:gd name="adj2" fmla="val 0"/>
              </a:avLst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Ovál 104"/>
            <p:cNvSpPr/>
            <p:nvPr/>
          </p:nvSpPr>
          <p:spPr>
            <a:xfrm>
              <a:off x="2024697" y="3133255"/>
              <a:ext cx="144016" cy="144016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2360338" y="4111084"/>
            <a:ext cx="324036" cy="374558"/>
            <a:chOff x="2375756" y="4113076"/>
            <a:chExt cx="324036" cy="374558"/>
          </a:xfrm>
        </p:grpSpPr>
        <p:sp>
          <p:nvSpPr>
            <p:cNvPr id="107" name="TextovéPole 106"/>
            <p:cNvSpPr txBox="1"/>
            <p:nvPr/>
          </p:nvSpPr>
          <p:spPr>
            <a:xfrm>
              <a:off x="2411760" y="4149080"/>
              <a:ext cx="28803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/>
                <a:t>1</a:t>
              </a:r>
              <a:endParaRPr lang="cs-CZ" sz="1600" dirty="0"/>
            </a:p>
          </p:txBody>
        </p:sp>
        <p:sp>
          <p:nvSpPr>
            <p:cNvPr id="108" name="Ovál 107"/>
            <p:cNvSpPr/>
            <p:nvPr/>
          </p:nvSpPr>
          <p:spPr>
            <a:xfrm>
              <a:off x="2375756" y="4113076"/>
              <a:ext cx="72008" cy="72008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9" name="Skupina 108"/>
          <p:cNvGrpSpPr/>
          <p:nvPr/>
        </p:nvGrpSpPr>
        <p:grpSpPr>
          <a:xfrm>
            <a:off x="1496242" y="3203539"/>
            <a:ext cx="1872208" cy="1872208"/>
            <a:chOff x="1475656" y="3212976"/>
            <a:chExt cx="1872208" cy="1872208"/>
          </a:xfrm>
        </p:grpSpPr>
        <p:sp>
          <p:nvSpPr>
            <p:cNvPr id="110" name="Oblouk 109"/>
            <p:cNvSpPr/>
            <p:nvPr/>
          </p:nvSpPr>
          <p:spPr>
            <a:xfrm>
              <a:off x="1475656" y="3212976"/>
              <a:ext cx="1872208" cy="1872208"/>
            </a:xfrm>
            <a:prstGeom prst="arc">
              <a:avLst>
                <a:gd name="adj1" fmla="val 16200000"/>
                <a:gd name="adj2" fmla="val 20199470"/>
              </a:avLst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Ovál 110"/>
            <p:cNvSpPr/>
            <p:nvPr/>
          </p:nvSpPr>
          <p:spPr>
            <a:xfrm>
              <a:off x="2319166" y="4086509"/>
              <a:ext cx="144016" cy="144016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2" name="Skupina 111"/>
          <p:cNvGrpSpPr/>
          <p:nvPr/>
        </p:nvGrpSpPr>
        <p:grpSpPr>
          <a:xfrm>
            <a:off x="2960171" y="3025784"/>
            <a:ext cx="375650" cy="428753"/>
            <a:chOff x="2936210" y="3035986"/>
            <a:chExt cx="375650" cy="428753"/>
          </a:xfrm>
        </p:grpSpPr>
        <p:grpSp>
          <p:nvGrpSpPr>
            <p:cNvPr id="113" name="Skupina 112"/>
            <p:cNvGrpSpPr/>
            <p:nvPr/>
          </p:nvGrpSpPr>
          <p:grpSpPr>
            <a:xfrm>
              <a:off x="2972214" y="3035986"/>
              <a:ext cx="339646" cy="428753"/>
              <a:chOff x="2972214" y="3035986"/>
              <a:chExt cx="339646" cy="428753"/>
            </a:xfrm>
          </p:grpSpPr>
          <p:sp>
            <p:nvSpPr>
              <p:cNvPr id="115" name="TextovéPole 114"/>
              <p:cNvSpPr txBox="1"/>
              <p:nvPr/>
            </p:nvSpPr>
            <p:spPr>
              <a:xfrm>
                <a:off x="2972214" y="3035986"/>
                <a:ext cx="339646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600" dirty="0" smtClean="0"/>
                  <a:t>3</a:t>
                </a:r>
                <a:endParaRPr lang="cs-CZ" sz="1600" dirty="0"/>
              </a:p>
            </p:txBody>
          </p:sp>
          <p:sp>
            <p:nvSpPr>
              <p:cNvPr id="116" name="Ovál 115"/>
              <p:cNvSpPr/>
              <p:nvPr/>
            </p:nvSpPr>
            <p:spPr>
              <a:xfrm>
                <a:off x="2972214" y="3392731"/>
                <a:ext cx="72008" cy="72008"/>
              </a:xfrm>
              <a:prstGeom prst="ellipse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4" name="Ovál 113"/>
            <p:cNvSpPr/>
            <p:nvPr/>
          </p:nvSpPr>
          <p:spPr>
            <a:xfrm>
              <a:off x="2936210" y="3362747"/>
              <a:ext cx="101992" cy="10199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5" name="Skupina 254"/>
          <p:cNvGrpSpPr/>
          <p:nvPr/>
        </p:nvGrpSpPr>
        <p:grpSpPr>
          <a:xfrm>
            <a:off x="2944146" y="4334870"/>
            <a:ext cx="5300262" cy="3527187"/>
            <a:chOff x="2944146" y="4334870"/>
            <a:chExt cx="5300262" cy="3527187"/>
          </a:xfrm>
        </p:grpSpPr>
        <p:grpSp>
          <p:nvGrpSpPr>
            <p:cNvPr id="240" name="Skupina 239"/>
            <p:cNvGrpSpPr/>
            <p:nvPr/>
          </p:nvGrpSpPr>
          <p:grpSpPr>
            <a:xfrm>
              <a:off x="2944146" y="4334870"/>
              <a:ext cx="5300262" cy="3527187"/>
              <a:chOff x="2944146" y="4334870"/>
              <a:chExt cx="5300262" cy="3527187"/>
            </a:xfrm>
          </p:grpSpPr>
          <p:cxnSp>
            <p:nvCxnSpPr>
              <p:cNvPr id="30" name="Přímá spojnice 29"/>
              <p:cNvCxnSpPr/>
              <p:nvPr/>
            </p:nvCxnSpPr>
            <p:spPr>
              <a:xfrm>
                <a:off x="3142037" y="4869160"/>
                <a:ext cx="2222051" cy="1656184"/>
              </a:xfrm>
              <a:prstGeom prst="line">
                <a:avLst/>
              </a:prstGeom>
            </p:spPr>
            <p:style>
              <a:lnRef idx="3">
                <a:schemeClr val="accent4"/>
              </a:lnRef>
              <a:fillRef idx="0">
                <a:schemeClr val="accent4"/>
              </a:fillRef>
              <a:effectRef idx="2">
                <a:schemeClr val="accent4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/>
              <p:nvPr/>
            </p:nvCxnSpPr>
            <p:spPr>
              <a:xfrm flipV="1">
                <a:off x="5364088" y="6237312"/>
                <a:ext cx="2880320" cy="288032"/>
              </a:xfrm>
              <a:prstGeom prst="line">
                <a:avLst/>
              </a:prstGeom>
            </p:spPr>
            <p:style>
              <a:lnRef idx="3">
                <a:schemeClr val="accent4"/>
              </a:lnRef>
              <a:fillRef idx="0">
                <a:schemeClr val="accent4"/>
              </a:fillRef>
              <a:effectRef idx="2">
                <a:schemeClr val="accent4"/>
              </a:effectRef>
              <a:fontRef idx="minor">
                <a:schemeClr val="tx1"/>
              </a:fontRef>
            </p:style>
          </p:cxnSp>
          <p:sp>
            <p:nvSpPr>
              <p:cNvPr id="33" name="TextovéPole 32"/>
              <p:cNvSpPr txBox="1"/>
              <p:nvPr/>
            </p:nvSpPr>
            <p:spPr>
              <a:xfrm>
                <a:off x="5338758" y="6021288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dirty="0" smtClean="0">
                    <a:latin typeface="Cambria Math"/>
                    <a:ea typeface="Cambria Math"/>
                  </a:rPr>
                  <a:t>φ</a:t>
                </a:r>
                <a:endParaRPr lang="cs-CZ" dirty="0"/>
              </a:p>
            </p:txBody>
          </p:sp>
          <p:sp>
            <p:nvSpPr>
              <p:cNvPr id="40" name="Oblouk 39"/>
              <p:cNvSpPr/>
              <p:nvPr/>
            </p:nvSpPr>
            <p:spPr>
              <a:xfrm rot="6441387">
                <a:off x="4170547" y="5399786"/>
                <a:ext cx="2304256" cy="2210762"/>
              </a:xfrm>
              <a:prstGeom prst="arc">
                <a:avLst>
                  <a:gd name="adj1" fmla="val 6001831"/>
                  <a:gd name="adj2" fmla="val 15524096"/>
                </a:avLst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7" name="Oblouk 206"/>
              <p:cNvSpPr/>
              <p:nvPr/>
            </p:nvSpPr>
            <p:spPr>
              <a:xfrm rot="17181552">
                <a:off x="4943504" y="4916364"/>
                <a:ext cx="2945693" cy="2945693"/>
              </a:xfrm>
              <a:prstGeom prst="arc">
                <a:avLst>
                  <a:gd name="adj1" fmla="val 18270957"/>
                  <a:gd name="adj2" fmla="val 0"/>
                </a:avLst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5" name="Oblouk 214"/>
              <p:cNvSpPr/>
              <p:nvPr/>
            </p:nvSpPr>
            <p:spPr>
              <a:xfrm rot="997080">
                <a:off x="2944146" y="4334870"/>
                <a:ext cx="2945693" cy="2945693"/>
              </a:xfrm>
              <a:prstGeom prst="arc">
                <a:avLst>
                  <a:gd name="adj1" fmla="val 16239324"/>
                  <a:gd name="adj2" fmla="val 19487294"/>
                </a:avLst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35" name="Přímá spojnice 234"/>
              <p:cNvCxnSpPr/>
              <p:nvPr/>
            </p:nvCxnSpPr>
            <p:spPr>
              <a:xfrm flipV="1">
                <a:off x="5364088" y="4653136"/>
                <a:ext cx="432048" cy="1852031"/>
              </a:xfrm>
              <a:prstGeom prst="line">
                <a:avLst/>
              </a:prstGeom>
              <a:ln w="28575">
                <a:solidFill>
                  <a:srgbClr val="FF0000"/>
                </a:solidFill>
                <a:prstDash val="lgDash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8" name="TextovéPole 237"/>
              <p:cNvSpPr txBox="1"/>
              <p:nvPr/>
            </p:nvSpPr>
            <p:spPr>
              <a:xfrm>
                <a:off x="5692615" y="4561154"/>
                <a:ext cx="4534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o</a:t>
                </a:r>
                <a:r>
                  <a:rPr lang="el-GR" baseline="-25000" dirty="0" smtClean="0">
                    <a:latin typeface="Cambria Math"/>
                    <a:ea typeface="Cambria Math"/>
                  </a:rPr>
                  <a:t>φ</a:t>
                </a:r>
                <a:endParaRPr lang="cs-CZ" baseline="-25000" dirty="0"/>
              </a:p>
            </p:txBody>
          </p:sp>
        </p:grpSp>
        <p:sp>
          <p:nvSpPr>
            <p:cNvPr id="251" name="Ovál 250"/>
            <p:cNvSpPr/>
            <p:nvPr/>
          </p:nvSpPr>
          <p:spPr>
            <a:xfrm>
              <a:off x="4416992" y="5784856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2" name="Ovál 251"/>
            <p:cNvSpPr/>
            <p:nvPr/>
          </p:nvSpPr>
          <p:spPr>
            <a:xfrm>
              <a:off x="6416350" y="6390620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4" name="Skupina 253"/>
          <p:cNvGrpSpPr/>
          <p:nvPr/>
        </p:nvGrpSpPr>
        <p:grpSpPr>
          <a:xfrm>
            <a:off x="5482774" y="1568475"/>
            <a:ext cx="3913762" cy="3480456"/>
            <a:chOff x="5482774" y="1568475"/>
            <a:chExt cx="3913762" cy="3480456"/>
          </a:xfrm>
        </p:grpSpPr>
        <p:grpSp>
          <p:nvGrpSpPr>
            <p:cNvPr id="239" name="Skupina 238"/>
            <p:cNvGrpSpPr/>
            <p:nvPr/>
          </p:nvGrpSpPr>
          <p:grpSpPr>
            <a:xfrm>
              <a:off x="5482774" y="1568475"/>
              <a:ext cx="3913762" cy="3480456"/>
              <a:chOff x="5482774" y="1568475"/>
              <a:chExt cx="3913762" cy="3480456"/>
            </a:xfrm>
          </p:grpSpPr>
          <p:cxnSp>
            <p:nvCxnSpPr>
              <p:cNvPr id="29" name="Přímá spojnice 28"/>
              <p:cNvCxnSpPr/>
              <p:nvPr/>
            </p:nvCxnSpPr>
            <p:spPr>
              <a:xfrm flipH="1">
                <a:off x="5652120" y="3374540"/>
                <a:ext cx="2592288" cy="1113094"/>
              </a:xfrm>
              <a:prstGeom prst="line">
                <a:avLst/>
              </a:prstGeom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>
                <a:off x="5652120" y="1700808"/>
                <a:ext cx="2592288" cy="1691923"/>
              </a:xfrm>
              <a:prstGeom prst="line">
                <a:avLst/>
              </a:prstGeom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5" name="Oblouk 34"/>
              <p:cNvSpPr/>
              <p:nvPr/>
            </p:nvSpPr>
            <p:spPr>
              <a:xfrm>
                <a:off x="7092280" y="2269159"/>
                <a:ext cx="2304256" cy="2210762"/>
              </a:xfrm>
              <a:prstGeom prst="arc">
                <a:avLst>
                  <a:gd name="adj1" fmla="val 8388585"/>
                  <a:gd name="adj2" fmla="val 13695838"/>
                </a:avLst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7" name="Oblouk 116"/>
              <p:cNvSpPr/>
              <p:nvPr/>
            </p:nvSpPr>
            <p:spPr>
              <a:xfrm rot="13767568">
                <a:off x="6044609" y="1568475"/>
                <a:ext cx="2448272" cy="2448272"/>
              </a:xfrm>
              <a:prstGeom prst="arc">
                <a:avLst>
                  <a:gd name="adj1" fmla="val 16200000"/>
                  <a:gd name="adj2" fmla="val 20053096"/>
                </a:avLst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4" name="Oblouk 143"/>
              <p:cNvSpPr/>
              <p:nvPr/>
            </p:nvSpPr>
            <p:spPr>
              <a:xfrm rot="13767568">
                <a:off x="5944544" y="2600659"/>
                <a:ext cx="2448272" cy="2448272"/>
              </a:xfrm>
              <a:prstGeom prst="arc">
                <a:avLst>
                  <a:gd name="adj1" fmla="val 17915948"/>
                  <a:gd name="adj2" fmla="val 0"/>
                </a:avLst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5" name="Přímá spojnice 154"/>
              <p:cNvCxnSpPr/>
              <p:nvPr/>
            </p:nvCxnSpPr>
            <p:spPr>
              <a:xfrm flipH="1" flipV="1">
                <a:off x="5482774" y="3133255"/>
                <a:ext cx="2761634" cy="249274"/>
              </a:xfrm>
              <a:prstGeom prst="line">
                <a:avLst/>
              </a:prstGeom>
              <a:ln w="28575">
                <a:solidFill>
                  <a:srgbClr val="FF0000"/>
                </a:solidFill>
                <a:prstDash val="lgDash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xtovéPole 31"/>
              <p:cNvSpPr txBox="1"/>
              <p:nvPr/>
            </p:nvSpPr>
            <p:spPr>
              <a:xfrm>
                <a:off x="7534022" y="313325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dirty="0" smtClean="0">
                    <a:latin typeface="Cambria Math"/>
                    <a:ea typeface="Cambria Math"/>
                  </a:rPr>
                  <a:t>ω</a:t>
                </a:r>
                <a:endParaRPr lang="cs-CZ" dirty="0"/>
              </a:p>
            </p:txBody>
          </p:sp>
          <p:sp>
            <p:nvSpPr>
              <p:cNvPr id="237" name="TextovéPole 236"/>
              <p:cNvSpPr txBox="1"/>
              <p:nvPr/>
            </p:nvSpPr>
            <p:spPr>
              <a:xfrm>
                <a:off x="5482774" y="2835931"/>
                <a:ext cx="4573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o</a:t>
                </a:r>
                <a:r>
                  <a:rPr lang="el-GR" baseline="-25000" dirty="0" smtClean="0">
                    <a:latin typeface="Cambria Math"/>
                    <a:ea typeface="Cambria Math"/>
                  </a:rPr>
                  <a:t>ω</a:t>
                </a:r>
                <a:endParaRPr lang="cs-CZ" baseline="-25000" dirty="0"/>
              </a:p>
            </p:txBody>
          </p:sp>
        </p:grpSp>
        <p:sp>
          <p:nvSpPr>
            <p:cNvPr id="250" name="Ovál 249"/>
            <p:cNvSpPr/>
            <p:nvPr/>
          </p:nvSpPr>
          <p:spPr>
            <a:xfrm>
              <a:off x="7174834" y="3824795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3" name="Ovál 252"/>
            <p:cNvSpPr/>
            <p:nvPr/>
          </p:nvSpPr>
          <p:spPr>
            <a:xfrm>
              <a:off x="7268745" y="2756837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6" name="TextovéPole 255"/>
          <p:cNvSpPr txBox="1"/>
          <p:nvPr/>
        </p:nvSpPr>
        <p:spPr>
          <a:xfrm>
            <a:off x="768449" y="4869160"/>
            <a:ext cx="1400263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PLATÍ:</a:t>
            </a:r>
          </a:p>
          <a:p>
            <a:r>
              <a:rPr lang="cs-CZ" sz="2400" b="1" dirty="0"/>
              <a:t>o</a:t>
            </a:r>
            <a:r>
              <a:rPr lang="el-GR" sz="2400" b="1" baseline="-25000" dirty="0" smtClean="0">
                <a:latin typeface="Cambria Math"/>
                <a:ea typeface="Cambria Math"/>
              </a:rPr>
              <a:t>ε</a:t>
            </a:r>
            <a:r>
              <a:rPr lang="cs-CZ" sz="2400" b="1" baseline="-25000" dirty="0" smtClean="0"/>
              <a:t> </a:t>
            </a:r>
            <a:r>
              <a:rPr lang="cs-CZ" sz="2400" b="1" dirty="0" smtClean="0"/>
              <a:t> </a:t>
            </a:r>
            <a:r>
              <a:rPr lang="cs-CZ" sz="2400" b="1" dirty="0" smtClean="0">
                <a:latin typeface="Cambria Math"/>
                <a:ea typeface="Cambria Math"/>
              </a:rPr>
              <a:t>∊ </a:t>
            </a:r>
            <a:r>
              <a:rPr lang="el-GR" sz="2400" b="1" dirty="0" smtClean="0">
                <a:latin typeface="Cambria Math"/>
                <a:ea typeface="Cambria Math"/>
              </a:rPr>
              <a:t>ε</a:t>
            </a:r>
            <a:r>
              <a:rPr lang="cs-CZ" sz="2400" b="1" dirty="0" smtClean="0">
                <a:latin typeface="Cambria Math"/>
                <a:ea typeface="Cambria Math"/>
              </a:rPr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0066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3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2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KRUŽNICE VEPSANÁ TROJÚHELNÍKU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196753"/>
            <a:ext cx="4038600" cy="2448271"/>
          </a:xfrm>
        </p:spPr>
        <p:txBody>
          <a:bodyPr/>
          <a:lstStyle/>
          <a:p>
            <a:r>
              <a:rPr lang="cs-CZ" b="1" dirty="0" smtClean="0"/>
              <a:t>Kružnice</a:t>
            </a:r>
            <a:r>
              <a:rPr lang="cs-CZ" dirty="0" smtClean="0"/>
              <a:t> trojúhelníku </a:t>
            </a:r>
            <a:r>
              <a:rPr lang="cs-CZ" b="1" dirty="0" smtClean="0"/>
              <a:t>vepsaná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se dotýká </a:t>
            </a:r>
            <a:r>
              <a:rPr lang="cs-CZ" dirty="0" smtClean="0"/>
              <a:t>všech </a:t>
            </a:r>
            <a:r>
              <a:rPr lang="cs-CZ" b="1" dirty="0" smtClean="0">
                <a:solidFill>
                  <a:srgbClr val="FF0000"/>
                </a:solidFill>
              </a:rPr>
              <a:t>stran</a:t>
            </a:r>
            <a:r>
              <a:rPr lang="cs-CZ" dirty="0" smtClean="0"/>
              <a:t> </a:t>
            </a:r>
            <a:r>
              <a:rPr lang="cs-CZ" dirty="0" smtClean="0">
                <a:latin typeface="Cambria Math"/>
                <a:ea typeface="Cambria Math"/>
              </a:rPr>
              <a:t>△</a:t>
            </a:r>
            <a:r>
              <a:rPr lang="cs-CZ" dirty="0" smtClean="0"/>
              <a:t>. </a:t>
            </a:r>
          </a:p>
          <a:p>
            <a:r>
              <a:rPr lang="cs-CZ" b="1" dirty="0" smtClean="0"/>
              <a:t>Střed</a:t>
            </a:r>
            <a:r>
              <a:rPr lang="cs-CZ" dirty="0" smtClean="0"/>
              <a:t> kružnice leží v průsečíku </a:t>
            </a:r>
            <a:r>
              <a:rPr lang="cs-CZ" b="1" dirty="0" smtClean="0">
                <a:solidFill>
                  <a:srgbClr val="FF0000"/>
                </a:solidFill>
              </a:rPr>
              <a:t>os úhlů </a:t>
            </a:r>
            <a:r>
              <a:rPr lang="cs-CZ" dirty="0" smtClean="0">
                <a:latin typeface="Cambria Math"/>
                <a:ea typeface="Cambria Math"/>
              </a:rPr>
              <a:t>△.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82943" y="1177949"/>
            <a:ext cx="4038600" cy="4929411"/>
          </a:xfr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dirty="0" smtClean="0"/>
              <a:t>kružnice vepsaná ...</a:t>
            </a:r>
            <a:r>
              <a:rPr lang="cs-CZ" sz="2400" b="1" dirty="0">
                <a:solidFill>
                  <a:schemeClr val="accent2"/>
                </a:solidFill>
                <a:latin typeface="Cambria Math"/>
                <a:ea typeface="Cambria Math"/>
              </a:rPr>
              <a:t> </a:t>
            </a:r>
            <a:r>
              <a:rPr lang="cs-CZ" sz="2400" b="1" dirty="0" smtClean="0">
                <a:solidFill>
                  <a:schemeClr val="accent2"/>
                </a:solidFill>
                <a:latin typeface="Cambria Math"/>
                <a:ea typeface="Cambria Math"/>
              </a:rPr>
              <a:t/>
            </a:r>
            <a:br>
              <a:rPr lang="cs-CZ" sz="2400" b="1" dirty="0" smtClean="0">
                <a:solidFill>
                  <a:schemeClr val="accent2"/>
                </a:solidFill>
                <a:latin typeface="Cambria Math"/>
                <a:ea typeface="Cambria Math"/>
              </a:rPr>
            </a:br>
            <a:r>
              <a:rPr lang="cs-CZ" sz="2400" b="1" dirty="0" smtClean="0">
                <a:solidFill>
                  <a:sysClr val="windowText" lastClr="000000"/>
                </a:solidFill>
                <a:latin typeface="Cambria Math"/>
                <a:ea typeface="Cambria Math"/>
              </a:rPr>
              <a:t>𝓀</a:t>
            </a:r>
            <a:r>
              <a:rPr lang="cs-CZ" sz="2400" b="1" baseline="-25000" dirty="0" smtClean="0">
                <a:solidFill>
                  <a:sysClr val="windowText" lastClr="000000"/>
                </a:solidFill>
                <a:latin typeface="Cambria Math"/>
                <a:ea typeface="Cambria Math"/>
              </a:rPr>
              <a:t>𝓋</a:t>
            </a:r>
            <a:r>
              <a:rPr lang="cs-CZ" sz="2400" b="1" dirty="0" smtClean="0">
                <a:solidFill>
                  <a:sysClr val="windowText" lastClr="000000"/>
                </a:solidFill>
                <a:latin typeface="Cambria Math"/>
                <a:ea typeface="Cambria Math"/>
              </a:rPr>
              <a:t>(S;</a:t>
            </a:r>
            <a:r>
              <a:rPr lang="el-GR" sz="2400" b="1" dirty="0">
                <a:solidFill>
                  <a:srgbClr val="00B050"/>
                </a:solidFill>
              </a:rPr>
              <a:t> </a:t>
            </a:r>
            <a:r>
              <a:rPr lang="el-GR" sz="2400" b="1" dirty="0" smtClean="0">
                <a:solidFill>
                  <a:schemeClr val="tx1"/>
                </a:solidFill>
                <a:latin typeface="Cambria Math"/>
                <a:ea typeface="Cambria Math"/>
              </a:rPr>
              <a:t>ρ</a:t>
            </a:r>
            <a:r>
              <a:rPr lang="cs-CZ" sz="2400" b="1" dirty="0" smtClean="0">
                <a:solidFill>
                  <a:schemeClr val="tx1"/>
                </a:solidFill>
              </a:rPr>
              <a:t>=</a:t>
            </a:r>
            <a:r>
              <a:rPr lang="cs-CZ" sz="2400" b="1" dirty="0" smtClean="0">
                <a:solidFill>
                  <a:schemeClr val="tx1"/>
                </a:solidFill>
                <a:latin typeface="Cambria Math"/>
                <a:ea typeface="Cambria Math"/>
              </a:rPr>
              <a:t>|SX|)</a:t>
            </a:r>
            <a:r>
              <a:rPr lang="cs-CZ" sz="2400" dirty="0" smtClean="0">
                <a:solidFill>
                  <a:schemeClr val="tx1"/>
                </a:solidFill>
                <a:latin typeface="Cambria Math"/>
                <a:ea typeface="Cambria Math"/>
              </a:rPr>
              <a:t>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střed kružnice ... S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poloměr ... </a:t>
            </a:r>
            <a:r>
              <a:rPr lang="el-GR" sz="2400" dirty="0" smtClean="0">
                <a:solidFill>
                  <a:schemeClr val="tx1"/>
                </a:solidFill>
                <a:latin typeface="Cambria Math"/>
                <a:ea typeface="Cambria Math"/>
              </a:rPr>
              <a:t>ρ</a:t>
            </a:r>
            <a:r>
              <a:rPr lang="cs-CZ" sz="2400" dirty="0" smtClean="0">
                <a:solidFill>
                  <a:schemeClr val="tx1"/>
                </a:solidFill>
                <a:latin typeface="Cambria Math"/>
                <a:ea typeface="Cambria Math"/>
              </a:rPr>
              <a:t> </a:t>
            </a:r>
          </a:p>
          <a:p>
            <a:r>
              <a:rPr lang="cs-CZ" sz="2400" dirty="0" smtClean="0">
                <a:solidFill>
                  <a:schemeClr val="tx1"/>
                </a:solidFill>
                <a:ea typeface="Cambria Math"/>
              </a:rPr>
              <a:t>body dotyku ... X, Y, Z</a:t>
            </a:r>
            <a:endParaRPr lang="cs-CZ" sz="2400" dirty="0">
              <a:solidFill>
                <a:schemeClr val="tx1"/>
              </a:solidFill>
            </a:endParaRPr>
          </a:p>
          <a:p>
            <a:endParaRPr lang="cs-CZ" b="1" baseline="-25000" dirty="0">
              <a:solidFill>
                <a:sysClr val="windowText" lastClr="000000"/>
              </a:solidFill>
            </a:endParaRPr>
          </a:p>
          <a:p>
            <a:endParaRPr lang="cs-CZ" dirty="0"/>
          </a:p>
        </p:txBody>
      </p:sp>
      <p:grpSp>
        <p:nvGrpSpPr>
          <p:cNvPr id="64" name="Skupina 63"/>
          <p:cNvGrpSpPr/>
          <p:nvPr/>
        </p:nvGrpSpPr>
        <p:grpSpPr>
          <a:xfrm>
            <a:off x="4691756" y="3267292"/>
            <a:ext cx="3170503" cy="3478672"/>
            <a:chOff x="2591780" y="3474393"/>
            <a:chExt cx="2736304" cy="3002270"/>
          </a:xfrm>
        </p:grpSpPr>
        <p:grpSp>
          <p:nvGrpSpPr>
            <p:cNvPr id="62" name="Skupina 61"/>
            <p:cNvGrpSpPr/>
            <p:nvPr/>
          </p:nvGrpSpPr>
          <p:grpSpPr>
            <a:xfrm>
              <a:off x="2591780" y="3474393"/>
              <a:ext cx="2736304" cy="3002270"/>
              <a:chOff x="4968044" y="3024812"/>
              <a:chExt cx="2736304" cy="3002270"/>
            </a:xfrm>
          </p:grpSpPr>
          <p:grpSp>
            <p:nvGrpSpPr>
              <p:cNvPr id="61" name="Skupina 60"/>
              <p:cNvGrpSpPr/>
              <p:nvPr/>
            </p:nvGrpSpPr>
            <p:grpSpPr>
              <a:xfrm>
                <a:off x="4968044" y="3024812"/>
                <a:ext cx="2736304" cy="3002270"/>
                <a:chOff x="5328084" y="3131676"/>
                <a:chExt cx="2736304" cy="3002270"/>
              </a:xfrm>
            </p:grpSpPr>
            <p:grpSp>
              <p:nvGrpSpPr>
                <p:cNvPr id="13" name="Skupina 12"/>
                <p:cNvGrpSpPr/>
                <p:nvPr/>
              </p:nvGrpSpPr>
              <p:grpSpPr>
                <a:xfrm>
                  <a:off x="5328084" y="3131676"/>
                  <a:ext cx="2736304" cy="3002270"/>
                  <a:chOff x="5328084" y="3131676"/>
                  <a:chExt cx="2736304" cy="3002270"/>
                </a:xfrm>
              </p:grpSpPr>
              <p:sp>
                <p:nvSpPr>
                  <p:cNvPr id="7" name="Rovnoramenný trojúhelník 6"/>
                  <p:cNvSpPr/>
                  <p:nvPr/>
                </p:nvSpPr>
                <p:spPr>
                  <a:xfrm>
                    <a:off x="5508104" y="3501008"/>
                    <a:ext cx="2376264" cy="2232248"/>
                  </a:xfrm>
                  <a:prstGeom prst="triangle">
                    <a:avLst>
                      <a:gd name="adj" fmla="val 76237"/>
                    </a:avLst>
                  </a:prstGeom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" name="TextovéPole 8"/>
                  <p:cNvSpPr txBox="1"/>
                  <p:nvPr/>
                </p:nvSpPr>
                <p:spPr>
                  <a:xfrm>
                    <a:off x="5328084" y="5738028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algn="ctr"/>
                    <a:r>
                      <a:rPr lang="cs-CZ" dirty="0" smtClean="0"/>
                      <a:t>A</a:t>
                    </a:r>
                    <a:endParaRPr lang="cs-CZ" dirty="0"/>
                  </a:p>
                </p:txBody>
              </p:sp>
              <p:sp>
                <p:nvSpPr>
                  <p:cNvPr id="10" name="TextovéPole 9"/>
                  <p:cNvSpPr txBox="1"/>
                  <p:nvPr/>
                </p:nvSpPr>
                <p:spPr>
                  <a:xfrm>
                    <a:off x="7139676" y="3131676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algn="ctr"/>
                    <a:r>
                      <a:rPr lang="cs-CZ" dirty="0" smtClean="0"/>
                      <a:t>C</a:t>
                    </a:r>
                    <a:endParaRPr lang="cs-CZ" dirty="0"/>
                  </a:p>
                </p:txBody>
              </p:sp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7704348" y="576461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algn="ctr"/>
                    <a:r>
                      <a:rPr lang="cs-CZ" dirty="0" smtClean="0"/>
                      <a:t>B</a:t>
                    </a:r>
                    <a:endParaRPr lang="cs-CZ" dirty="0"/>
                  </a:p>
                </p:txBody>
              </p:sp>
            </p:grpSp>
            <p:sp>
              <p:nvSpPr>
                <p:cNvPr id="8" name="Ovál 7"/>
                <p:cNvSpPr/>
                <p:nvPr/>
              </p:nvSpPr>
              <p:spPr>
                <a:xfrm>
                  <a:off x="6302243" y="4352172"/>
                  <a:ext cx="1368152" cy="1368152"/>
                </a:xfrm>
                <a:prstGeom prst="ellipse">
                  <a:avLst/>
                </a:prstGeom>
                <a:ln w="57150"/>
              </p:spPr>
              <p:style>
                <a:lnRef idx="2">
                  <a:schemeClr val="accent2"/>
                </a:lnRef>
                <a:fillRef idx="1">
                  <a:schemeClr val="lt1"/>
                </a:fillRef>
                <a:effectRef idx="0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5" name="Přímá spojnice 14"/>
                <p:cNvCxnSpPr>
                  <a:stCxn id="7" idx="2"/>
                </p:cNvCxnSpPr>
                <p:nvPr/>
              </p:nvCxnSpPr>
              <p:spPr>
                <a:xfrm flipV="1">
                  <a:off x="5508104" y="4794390"/>
                  <a:ext cx="1944216" cy="938866"/>
                </a:xfrm>
                <a:prstGeom prst="line">
                  <a:avLst/>
                </a:prstGeom>
                <a:ln>
                  <a:prstDash val="lgDashDot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nice 21"/>
                <p:cNvCxnSpPr>
                  <a:stCxn id="7" idx="4"/>
                </p:cNvCxnSpPr>
                <p:nvPr/>
              </p:nvCxnSpPr>
              <p:spPr>
                <a:xfrm flipH="1" flipV="1">
                  <a:off x="6662283" y="4794390"/>
                  <a:ext cx="1222085" cy="938866"/>
                </a:xfrm>
                <a:prstGeom prst="line">
                  <a:avLst/>
                </a:prstGeom>
                <a:ln>
                  <a:prstDash val="lgDashDot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Přímá spojnice 23"/>
                <p:cNvCxnSpPr>
                  <a:stCxn id="7" idx="0"/>
                </p:cNvCxnSpPr>
                <p:nvPr/>
              </p:nvCxnSpPr>
              <p:spPr>
                <a:xfrm flipH="1">
                  <a:off x="6876256" y="3501008"/>
                  <a:ext cx="443440" cy="1953508"/>
                </a:xfrm>
                <a:prstGeom prst="line">
                  <a:avLst/>
                </a:prstGeom>
                <a:ln>
                  <a:prstDash val="lgDashDot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3" name="Přímá spojnice 32"/>
                <p:cNvCxnSpPr>
                  <a:stCxn id="8" idx="1"/>
                </p:cNvCxnSpPr>
                <p:nvPr/>
              </p:nvCxnSpPr>
              <p:spPr>
                <a:xfrm>
                  <a:off x="6502604" y="4552533"/>
                  <a:ext cx="483715" cy="483715"/>
                </a:xfrm>
                <a:prstGeom prst="line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Přímá spojnice 34"/>
                <p:cNvCxnSpPr>
                  <a:endCxn id="8" idx="4"/>
                </p:cNvCxnSpPr>
                <p:nvPr/>
              </p:nvCxnSpPr>
              <p:spPr>
                <a:xfrm>
                  <a:off x="6986319" y="5036248"/>
                  <a:ext cx="0" cy="684076"/>
                </a:xfrm>
                <a:prstGeom prst="line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Přímá spojnice 42"/>
                <p:cNvCxnSpPr/>
                <p:nvPr/>
              </p:nvCxnSpPr>
              <p:spPr>
                <a:xfrm flipH="1">
                  <a:off x="6986319" y="4869160"/>
                  <a:ext cx="684076" cy="167088"/>
                </a:xfrm>
                <a:prstGeom prst="line">
                  <a:avLst/>
                </a:prstGeom>
                <a:ln w="38100">
                  <a:solidFill>
                    <a:srgbClr val="00B050"/>
                  </a:solidFill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52" name="TextovéPole 51"/>
                <p:cNvSpPr txBox="1"/>
                <p:nvPr/>
              </p:nvSpPr>
              <p:spPr>
                <a:xfrm>
                  <a:off x="6866828" y="5764614"/>
                  <a:ext cx="22172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/>
                    <a:t>Z</a:t>
                  </a:r>
                </a:p>
              </p:txBody>
            </p:sp>
            <p:sp>
              <p:nvSpPr>
                <p:cNvPr id="53" name="TextovéPole 52"/>
                <p:cNvSpPr txBox="1"/>
                <p:nvPr/>
              </p:nvSpPr>
              <p:spPr>
                <a:xfrm>
                  <a:off x="6277819" y="4270544"/>
                  <a:ext cx="198534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Y</a:t>
                  </a:r>
                  <a:endParaRPr lang="cs-CZ" dirty="0"/>
                </a:p>
              </p:txBody>
            </p:sp>
            <p:sp>
              <p:nvSpPr>
                <p:cNvPr id="54" name="TextovéPole 53"/>
                <p:cNvSpPr txBox="1"/>
                <p:nvPr/>
              </p:nvSpPr>
              <p:spPr>
                <a:xfrm>
                  <a:off x="7654597" y="4659276"/>
                  <a:ext cx="22977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X</a:t>
                  </a:r>
                  <a:endParaRPr lang="cs-CZ" dirty="0"/>
                </a:p>
              </p:txBody>
            </p:sp>
            <p:sp>
              <p:nvSpPr>
                <p:cNvPr id="55" name="TextovéPole 54"/>
                <p:cNvSpPr txBox="1"/>
                <p:nvPr/>
              </p:nvSpPr>
              <p:spPr>
                <a:xfrm>
                  <a:off x="7179814" y="4901084"/>
                  <a:ext cx="334901" cy="31875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l-GR" b="1" dirty="0" smtClean="0">
                      <a:solidFill>
                        <a:srgbClr val="00B050"/>
                      </a:solidFill>
                      <a:latin typeface="Cambria Math"/>
                      <a:ea typeface="Cambria Math"/>
                    </a:rPr>
                    <a:t>ρ</a:t>
                  </a:r>
                  <a:endParaRPr lang="cs-CZ" b="1" dirty="0">
                    <a:solidFill>
                      <a:srgbClr val="00B050"/>
                    </a:solidFill>
                  </a:endParaRPr>
                </a:p>
              </p:txBody>
            </p:sp>
            <p:sp>
              <p:nvSpPr>
                <p:cNvPr id="57" name="TextovéPole 56"/>
                <p:cNvSpPr txBox="1"/>
                <p:nvPr/>
              </p:nvSpPr>
              <p:spPr>
                <a:xfrm>
                  <a:off x="6744461" y="3995246"/>
                  <a:ext cx="504057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>
                      <a:solidFill>
                        <a:schemeClr val="accent2"/>
                      </a:solidFill>
                      <a:latin typeface="Cambria Math"/>
                      <a:ea typeface="Cambria Math"/>
                    </a:rPr>
                    <a:t>𝓀</a:t>
                  </a:r>
                  <a:r>
                    <a:rPr lang="cs-CZ" b="1" baseline="-25000" dirty="0" smtClean="0">
                      <a:solidFill>
                        <a:schemeClr val="accent2"/>
                      </a:solidFill>
                      <a:latin typeface="Cambria Math"/>
                      <a:ea typeface="Cambria Math"/>
                    </a:rPr>
                    <a:t>𝓋</a:t>
                  </a:r>
                  <a:endParaRPr lang="cs-CZ" b="1" baseline="-25000" dirty="0">
                    <a:solidFill>
                      <a:schemeClr val="accent2"/>
                    </a:solidFill>
                  </a:endParaRPr>
                </a:p>
              </p:txBody>
            </p:sp>
            <p:sp>
              <p:nvSpPr>
                <p:cNvPr id="59" name="Ovál 58"/>
                <p:cNvSpPr/>
                <p:nvPr/>
              </p:nvSpPr>
              <p:spPr>
                <a:xfrm>
                  <a:off x="7590213" y="4929844"/>
                  <a:ext cx="45719" cy="45719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58" name="Volný tvar 57"/>
              <p:cNvSpPr/>
              <p:nvPr/>
            </p:nvSpPr>
            <p:spPr>
              <a:xfrm>
                <a:off x="7156757" y="4821796"/>
                <a:ext cx="207818" cy="153732"/>
              </a:xfrm>
              <a:custGeom>
                <a:avLst/>
                <a:gdLst>
                  <a:gd name="connsiteX0" fmla="*/ 0 w 207818"/>
                  <a:gd name="connsiteY0" fmla="*/ 0 h 153732"/>
                  <a:gd name="connsiteX1" fmla="*/ 41563 w 207818"/>
                  <a:gd name="connsiteY1" fmla="*/ 96981 h 153732"/>
                  <a:gd name="connsiteX2" fmla="*/ 96981 w 207818"/>
                  <a:gd name="connsiteY2" fmla="*/ 138545 h 153732"/>
                  <a:gd name="connsiteX3" fmla="*/ 166254 w 207818"/>
                  <a:gd name="connsiteY3" fmla="*/ 152400 h 153732"/>
                  <a:gd name="connsiteX4" fmla="*/ 207818 w 207818"/>
                  <a:gd name="connsiteY4" fmla="*/ 152400 h 1537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07818" h="153732">
                    <a:moveTo>
                      <a:pt x="0" y="0"/>
                    </a:moveTo>
                    <a:cubicBezTo>
                      <a:pt x="12700" y="36945"/>
                      <a:pt x="25400" y="73890"/>
                      <a:pt x="41563" y="96981"/>
                    </a:cubicBezTo>
                    <a:cubicBezTo>
                      <a:pt x="57727" y="120072"/>
                      <a:pt x="76199" y="129309"/>
                      <a:pt x="96981" y="138545"/>
                    </a:cubicBezTo>
                    <a:cubicBezTo>
                      <a:pt x="117763" y="147781"/>
                      <a:pt x="147781" y="150091"/>
                      <a:pt x="166254" y="152400"/>
                    </a:cubicBezTo>
                    <a:cubicBezTo>
                      <a:pt x="184727" y="154709"/>
                      <a:pt x="196272" y="153554"/>
                      <a:pt x="207818" y="152400"/>
                    </a:cubicBezTo>
                  </a:path>
                </a:pathLst>
              </a:cu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3" name="Skupina 62"/>
            <p:cNvGrpSpPr/>
            <p:nvPr/>
          </p:nvGrpSpPr>
          <p:grpSpPr>
            <a:xfrm>
              <a:off x="3946980" y="5329169"/>
              <a:ext cx="367088" cy="417484"/>
              <a:chOff x="6662283" y="4986452"/>
              <a:chExt cx="367088" cy="417484"/>
            </a:xfrm>
          </p:grpSpPr>
          <p:sp>
            <p:nvSpPr>
              <p:cNvPr id="28" name="TextovéPole 27"/>
              <p:cNvSpPr txBox="1"/>
              <p:nvPr/>
            </p:nvSpPr>
            <p:spPr>
              <a:xfrm>
                <a:off x="6662283" y="5085184"/>
                <a:ext cx="324036" cy="3187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S</a:t>
                </a:r>
                <a:endParaRPr lang="cs-CZ" b="1" dirty="0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6926005" y="4986452"/>
                <a:ext cx="103366" cy="103366"/>
              </a:xfrm>
              <a:prstGeom prst="ellipse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899592" y="4136043"/>
                <a:ext cx="3384376" cy="1602746"/>
              </a:xfrm>
              <a:prstGeom prst="rect">
                <a:avLst/>
              </a:prstGeom>
              <a:solidFill>
                <a:srgbClr val="FF6699"/>
              </a:solidFill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PLATÍ:</a:t>
                </a:r>
              </a:p>
              <a:p>
                <a:pPr marL="342900" indent="-342900">
                  <a:buFont typeface="+mj-lt"/>
                  <a:buAutoNum type="arabicPeriod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0">
                            <a:latin typeface="Cambria Math"/>
                            <a:ea typeface="Cambria Math"/>
                          </a:rPr>
                          <m:t>𝐒</m:t>
                        </m:r>
                        <m:r>
                          <a:rPr lang="cs-CZ" sz="2400" b="1" i="0">
                            <a:latin typeface="Cambria Math"/>
                            <a:ea typeface="Cambria Math"/>
                          </a:rPr>
                          <m:t>∈</m:t>
                        </m:r>
                        <m:r>
                          <a:rPr lang="cs-CZ" sz="2400" b="1" i="0">
                            <a:latin typeface="Cambria Math"/>
                          </a:rPr>
                          <m:t>𝐨</m:t>
                        </m:r>
                      </m:e>
                      <m:sub>
                        <m:r>
                          <a:rPr lang="el-GR" sz="2400" b="1" i="0">
                            <a:latin typeface="Cambria Math"/>
                            <a:ea typeface="Cambria Math"/>
                          </a:rPr>
                          <m:t>𝛂</m:t>
                        </m:r>
                      </m:sub>
                    </m:sSub>
                    <m:r>
                      <a:rPr lang="cs-CZ" sz="2400" b="1" i="0">
                        <a:latin typeface="Cambria Math"/>
                        <a:ea typeface="Cambria Math"/>
                      </a:rPr>
                      <m:t>∩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400" b="1" i="0">
                            <a:latin typeface="Cambria Math"/>
                            <a:ea typeface="Cambria Math"/>
                          </a:rPr>
                          <m:t>𝐨</m:t>
                        </m:r>
                      </m:e>
                      <m:sub>
                        <m:r>
                          <a:rPr lang="el-GR" sz="2400" b="1" i="0">
                            <a:latin typeface="Cambria Math"/>
                            <a:ea typeface="Cambria Math"/>
                          </a:rPr>
                          <m:t>𝛃</m:t>
                        </m:r>
                      </m:sub>
                    </m:sSub>
                    <m:r>
                      <a:rPr lang="cs-CZ" sz="2400" b="1" i="0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400" b="1" i="0" smtClean="0">
                        <a:latin typeface="Cambria Math"/>
                        <a:ea typeface="Cambria Math"/>
                      </a:rPr>
                      <m:t>𝐨</m:t>
                    </m:r>
                    <m:r>
                      <a:rPr lang="el-GR" sz="2400" b="1" i="0" baseline="-25000" smtClean="0">
                        <a:latin typeface="Cambria Math"/>
                        <a:ea typeface="Cambria Math"/>
                      </a:rPr>
                      <m:t>𝛄</m:t>
                    </m:r>
                    <m:r>
                      <a:rPr lang="cs-CZ" sz="2400" b="1" i="0" baseline="-2500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0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sz="2400" b="1" dirty="0" smtClean="0">
                  <a:latin typeface="Cambria Math"/>
                  <a:ea typeface="Cambria Math"/>
                </a:endParaRP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sz="2400" b="1" dirty="0" smtClean="0">
                    <a:ea typeface="Cambria Math"/>
                  </a:rPr>
                  <a:t>X, Y, Z </a:t>
                </a:r>
                <a:r>
                  <a:rPr lang="cs-CZ" sz="2400" b="1" dirty="0" smtClean="0">
                    <a:latin typeface="Cambria Math"/>
                    <a:ea typeface="Cambria Math"/>
                  </a:rPr>
                  <a:t>∊ k</a:t>
                </a:r>
                <a:r>
                  <a:rPr lang="cs-CZ" sz="2400" b="1" baseline="-25000" dirty="0" smtClean="0">
                    <a:latin typeface="Cambria Math"/>
                    <a:ea typeface="Cambria Math"/>
                  </a:rPr>
                  <a:t>v</a:t>
                </a:r>
                <a:r>
                  <a:rPr lang="cs-CZ" sz="2400" b="1" dirty="0">
                    <a:solidFill>
                      <a:sysClr val="windowText" lastClr="000000"/>
                    </a:solidFill>
                    <a:latin typeface="Cambria Math"/>
                    <a:ea typeface="Cambria Math"/>
                  </a:rPr>
                  <a:t> (S;</a:t>
                </a:r>
                <a:r>
                  <a:rPr lang="el-GR" sz="2400" b="1" dirty="0">
                    <a:solidFill>
                      <a:srgbClr val="00B050"/>
                    </a:solidFill>
                  </a:rPr>
                  <a:t> </a:t>
                </a:r>
                <a:r>
                  <a:rPr lang="el-GR" sz="2400" b="1" dirty="0"/>
                  <a:t>ρ</a:t>
                </a:r>
                <a:r>
                  <a:rPr lang="cs-CZ" sz="2400" b="1" dirty="0"/>
                  <a:t>=</a:t>
                </a:r>
                <a:r>
                  <a:rPr lang="cs-CZ" sz="2400" b="1" dirty="0">
                    <a:latin typeface="Cambria Math"/>
                    <a:ea typeface="Cambria Math"/>
                  </a:rPr>
                  <a:t>|SX</a:t>
                </a:r>
                <a:r>
                  <a:rPr lang="cs-CZ" sz="2400" b="1" dirty="0" smtClean="0">
                    <a:latin typeface="Cambria Math"/>
                    <a:ea typeface="Cambria Math"/>
                  </a:rPr>
                  <a:t>|)</a:t>
                </a:r>
              </a:p>
              <a:p>
                <a:r>
                  <a:rPr lang="cs-CZ" sz="2400" dirty="0" smtClean="0">
                    <a:latin typeface="Cambria Math"/>
                    <a:ea typeface="Cambria Math"/>
                  </a:rPr>
                  <a:t> </a:t>
                </a:r>
                <a:endParaRPr lang="cs-CZ" sz="2400" b="1" baseline="-250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4136043"/>
                <a:ext cx="3384376" cy="16027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6" name="TextovéPole 65"/>
          <p:cNvSpPr txBox="1"/>
          <p:nvPr/>
        </p:nvSpPr>
        <p:spPr>
          <a:xfrm>
            <a:off x="6630483" y="4809977"/>
            <a:ext cx="475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o</a:t>
            </a:r>
            <a:r>
              <a:rPr lang="el-GR" baseline="-25000" dirty="0" smtClean="0">
                <a:solidFill>
                  <a:srgbClr val="0070C0"/>
                </a:solidFill>
                <a:latin typeface="Cambria Math"/>
                <a:ea typeface="Cambria Math"/>
              </a:rPr>
              <a:t>γ</a:t>
            </a:r>
            <a:endParaRPr lang="cs-CZ" baseline="-25000" dirty="0">
              <a:solidFill>
                <a:srgbClr val="0070C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743073" y="5685730"/>
            <a:ext cx="475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o</a:t>
            </a:r>
            <a:r>
              <a:rPr lang="el-GR" baseline="-25000" dirty="0" smtClean="0">
                <a:solidFill>
                  <a:srgbClr val="0070C0"/>
                </a:solidFill>
                <a:latin typeface="Cambria Math"/>
                <a:ea typeface="Cambria Math"/>
              </a:rPr>
              <a:t>β</a:t>
            </a:r>
            <a:endParaRPr lang="cs-CZ" baseline="-25000" dirty="0">
              <a:solidFill>
                <a:srgbClr val="0070C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832317" y="5377282"/>
            <a:ext cx="475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o</a:t>
            </a:r>
            <a:r>
              <a:rPr lang="el-GR" baseline="-25000" dirty="0" smtClean="0">
                <a:solidFill>
                  <a:srgbClr val="0070C0"/>
                </a:solidFill>
                <a:latin typeface="Cambria Math"/>
                <a:ea typeface="Cambria Math"/>
              </a:rPr>
              <a:t>α</a:t>
            </a:r>
            <a:endParaRPr lang="cs-CZ" baseline="-25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3174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2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KRUŽNICE VEPSANÁ TROJÚHELNÍKU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sz="2000" dirty="0" smtClean="0"/>
              <a:t>OSY ÚHLŮ</a:t>
            </a:r>
          </a:p>
          <a:p>
            <a:r>
              <a:rPr lang="cs-CZ" sz="2000" dirty="0" smtClean="0">
                <a:ea typeface="Cambria Math"/>
              </a:rPr>
              <a:t>△ obecný tupoúhlý</a:t>
            </a:r>
            <a:endParaRPr lang="cs-CZ" dirty="0"/>
          </a:p>
        </p:txBody>
      </p:sp>
      <p:grpSp>
        <p:nvGrpSpPr>
          <p:cNvPr id="81" name="Skupina 80"/>
          <p:cNvGrpSpPr/>
          <p:nvPr/>
        </p:nvGrpSpPr>
        <p:grpSpPr>
          <a:xfrm>
            <a:off x="1043608" y="3993120"/>
            <a:ext cx="5616624" cy="1162284"/>
            <a:chOff x="1043608" y="3993120"/>
            <a:chExt cx="5616624" cy="1162284"/>
          </a:xfrm>
        </p:grpSpPr>
        <p:cxnSp>
          <p:nvCxnSpPr>
            <p:cNvPr id="16" name="Přímá spojnice 15"/>
            <p:cNvCxnSpPr>
              <a:stCxn id="7" idx="2"/>
            </p:cNvCxnSpPr>
            <p:nvPr/>
          </p:nvCxnSpPr>
          <p:spPr>
            <a:xfrm flipV="1">
              <a:off x="1043608" y="3993120"/>
              <a:ext cx="5616624" cy="1162284"/>
            </a:xfrm>
            <a:prstGeom prst="line">
              <a:avLst/>
            </a:prstGeom>
            <a:ln w="28575"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/>
            <p:nvPr/>
          </p:nvSpPr>
          <p:spPr>
            <a:xfrm>
              <a:off x="3877072" y="4109841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</a:t>
              </a:r>
              <a:r>
                <a:rPr lang="el-GR" baseline="-25000" dirty="0" smtClean="0">
                  <a:latin typeface="Cambria Math"/>
                  <a:ea typeface="Cambria Math"/>
                </a:rPr>
                <a:t>α</a:t>
              </a:r>
              <a:endParaRPr lang="cs-CZ" baseline="-25000" dirty="0"/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5292080" y="3825046"/>
            <a:ext cx="2880320" cy="1330358"/>
            <a:chOff x="5292080" y="3825046"/>
            <a:chExt cx="2880320" cy="1330358"/>
          </a:xfrm>
        </p:grpSpPr>
        <p:cxnSp>
          <p:nvCxnSpPr>
            <p:cNvPr id="20" name="Přímá spojnice 19"/>
            <p:cNvCxnSpPr>
              <a:stCxn id="7" idx="4"/>
            </p:cNvCxnSpPr>
            <p:nvPr/>
          </p:nvCxnSpPr>
          <p:spPr>
            <a:xfrm flipH="1" flipV="1">
              <a:off x="5292080" y="3825046"/>
              <a:ext cx="2880320" cy="1330358"/>
            </a:xfrm>
            <a:prstGeom prst="line">
              <a:avLst/>
            </a:prstGeom>
            <a:ln w="28575"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/>
            <p:nvPr/>
          </p:nvSpPr>
          <p:spPr>
            <a:xfrm>
              <a:off x="6947195" y="4578894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</a:t>
              </a:r>
              <a:r>
                <a:rPr lang="el-GR" baseline="-25000" dirty="0" smtClean="0">
                  <a:latin typeface="Cambria Math"/>
                  <a:ea typeface="Cambria Math"/>
                </a:rPr>
                <a:t>β</a:t>
              </a:r>
              <a:endParaRPr lang="cs-CZ" baseline="-25000" dirty="0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5796137" y="2838561"/>
            <a:ext cx="696026" cy="1958591"/>
            <a:chOff x="5796137" y="2838561"/>
            <a:chExt cx="696026" cy="1958591"/>
          </a:xfrm>
        </p:grpSpPr>
        <p:cxnSp>
          <p:nvCxnSpPr>
            <p:cNvPr id="18" name="Přímá spojnice 17"/>
            <p:cNvCxnSpPr>
              <a:stCxn id="7" idx="0"/>
            </p:cNvCxnSpPr>
            <p:nvPr/>
          </p:nvCxnSpPr>
          <p:spPr>
            <a:xfrm flipH="1">
              <a:off x="5796137" y="2838561"/>
              <a:ext cx="441010" cy="1958591"/>
            </a:xfrm>
            <a:prstGeom prst="line">
              <a:avLst/>
            </a:prstGeom>
            <a:ln w="28575"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6016641" y="3316342"/>
              <a:ext cx="47552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</a:t>
              </a:r>
              <a:r>
                <a:rPr lang="el-GR" baseline="-25000" dirty="0" smtClean="0">
                  <a:latin typeface="Cambria Math"/>
                  <a:ea typeface="Cambria Math"/>
                </a:rPr>
                <a:t>γ</a:t>
              </a:r>
              <a:endParaRPr lang="cs-CZ" baseline="-25000" dirty="0"/>
            </a:p>
          </p:txBody>
        </p:sp>
      </p:grpSp>
      <p:grpSp>
        <p:nvGrpSpPr>
          <p:cNvPr id="99" name="Skupina 98"/>
          <p:cNvGrpSpPr/>
          <p:nvPr/>
        </p:nvGrpSpPr>
        <p:grpSpPr>
          <a:xfrm>
            <a:off x="4943333" y="3101729"/>
            <a:ext cx="2435910" cy="2016224"/>
            <a:chOff x="4943333" y="3101729"/>
            <a:chExt cx="2435910" cy="2016224"/>
          </a:xfrm>
        </p:grpSpPr>
        <p:sp>
          <p:nvSpPr>
            <p:cNvPr id="10" name="Ovál 9"/>
            <p:cNvSpPr/>
            <p:nvPr/>
          </p:nvSpPr>
          <p:spPr>
            <a:xfrm>
              <a:off x="4943333" y="3101729"/>
              <a:ext cx="2016224" cy="2016224"/>
            </a:xfrm>
            <a:prstGeom prst="ellipse">
              <a:avLst/>
            </a:prstGeom>
            <a:noFill/>
            <a:ln w="57150"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910122" y="4106377"/>
              <a:ext cx="46912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k </a:t>
              </a:r>
              <a:r>
                <a:rPr lang="cs-CZ" sz="2000" b="1" baseline="-25000" dirty="0" smtClean="0"/>
                <a:t>v</a:t>
              </a:r>
              <a:endParaRPr lang="cs-CZ" sz="2000" b="1" baseline="-25000" dirty="0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5805055" y="4109841"/>
            <a:ext cx="369987" cy="1428224"/>
            <a:chOff x="5805055" y="4109841"/>
            <a:chExt cx="369987" cy="1428224"/>
          </a:xfrm>
        </p:grpSpPr>
        <p:sp>
          <p:nvSpPr>
            <p:cNvPr id="74" name="Volný tvar 73"/>
            <p:cNvSpPr/>
            <p:nvPr/>
          </p:nvSpPr>
          <p:spPr>
            <a:xfrm>
              <a:off x="5805055" y="4959927"/>
              <a:ext cx="152400" cy="193964"/>
            </a:xfrm>
            <a:custGeom>
              <a:avLst/>
              <a:gdLst>
                <a:gd name="connsiteX0" fmla="*/ 152400 w 152400"/>
                <a:gd name="connsiteY0" fmla="*/ 0 h 193964"/>
                <a:gd name="connsiteX1" fmla="*/ 69272 w 152400"/>
                <a:gd name="connsiteY1" fmla="*/ 13855 h 193964"/>
                <a:gd name="connsiteX2" fmla="*/ 13854 w 152400"/>
                <a:gd name="connsiteY2" fmla="*/ 69273 h 193964"/>
                <a:gd name="connsiteX3" fmla="*/ 0 w 152400"/>
                <a:gd name="connsiteY3" fmla="*/ 138546 h 193964"/>
                <a:gd name="connsiteX4" fmla="*/ 13854 w 152400"/>
                <a:gd name="connsiteY4" fmla="*/ 193964 h 193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400" h="193964">
                  <a:moveTo>
                    <a:pt x="152400" y="0"/>
                  </a:moveTo>
                  <a:cubicBezTo>
                    <a:pt x="122381" y="1155"/>
                    <a:pt x="92363" y="2310"/>
                    <a:pt x="69272" y="13855"/>
                  </a:cubicBezTo>
                  <a:cubicBezTo>
                    <a:pt x="46181" y="25401"/>
                    <a:pt x="25399" y="48491"/>
                    <a:pt x="13854" y="69273"/>
                  </a:cubicBezTo>
                  <a:cubicBezTo>
                    <a:pt x="2309" y="90055"/>
                    <a:pt x="0" y="117764"/>
                    <a:pt x="0" y="138546"/>
                  </a:cubicBezTo>
                  <a:cubicBezTo>
                    <a:pt x="0" y="159328"/>
                    <a:pt x="6927" y="176646"/>
                    <a:pt x="13854" y="193964"/>
                  </a:cubicBezTo>
                </a:path>
              </a:pathLst>
            </a:cu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5" name="Skupina 84"/>
            <p:cNvGrpSpPr/>
            <p:nvPr/>
          </p:nvGrpSpPr>
          <p:grpSpPr>
            <a:xfrm>
              <a:off x="5805055" y="4109841"/>
              <a:ext cx="369987" cy="1428224"/>
              <a:chOff x="5805055" y="4109841"/>
              <a:chExt cx="369987" cy="1428224"/>
            </a:xfrm>
          </p:grpSpPr>
          <p:grpSp>
            <p:nvGrpSpPr>
              <p:cNvPr id="84" name="Skupina 83"/>
              <p:cNvGrpSpPr/>
              <p:nvPr/>
            </p:nvGrpSpPr>
            <p:grpSpPr>
              <a:xfrm>
                <a:off x="5805055" y="4109841"/>
                <a:ext cx="369987" cy="1428224"/>
                <a:chOff x="5805055" y="4109841"/>
                <a:chExt cx="369987" cy="1428224"/>
              </a:xfrm>
            </p:grpSpPr>
            <p:cxnSp>
              <p:nvCxnSpPr>
                <p:cNvPr id="23" name="Přímá spojnice 22"/>
                <p:cNvCxnSpPr>
                  <a:endCxn id="10" idx="4"/>
                </p:cNvCxnSpPr>
                <p:nvPr/>
              </p:nvCxnSpPr>
              <p:spPr>
                <a:xfrm>
                  <a:off x="5951445" y="4109841"/>
                  <a:ext cx="0" cy="1008112"/>
                </a:xfrm>
                <a:prstGeom prst="line">
                  <a:avLst/>
                </a:prstGeom>
                <a:ln w="28575">
                  <a:solidFill>
                    <a:srgbClr val="00B05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3" name="TextovéPole 32"/>
                <p:cNvSpPr txBox="1"/>
                <p:nvPr/>
              </p:nvSpPr>
              <p:spPr>
                <a:xfrm>
                  <a:off x="5937281" y="4563211"/>
                  <a:ext cx="237761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l-GR" b="1" dirty="0" smtClean="0">
                      <a:latin typeface="Cambria Math"/>
                      <a:ea typeface="Cambria Math"/>
                    </a:rPr>
                    <a:t>ρ</a:t>
                  </a:r>
                  <a:endParaRPr lang="cs-CZ" b="1" dirty="0"/>
                </a:p>
              </p:txBody>
            </p:sp>
            <p:sp>
              <p:nvSpPr>
                <p:cNvPr id="38" name="TextovéPole 37"/>
                <p:cNvSpPr txBox="1"/>
                <p:nvPr/>
              </p:nvSpPr>
              <p:spPr>
                <a:xfrm>
                  <a:off x="5805055" y="516873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/>
                    <a:t>Z</a:t>
                  </a:r>
                </a:p>
              </p:txBody>
            </p:sp>
          </p:grpSp>
          <p:cxnSp>
            <p:nvCxnSpPr>
              <p:cNvPr id="65" name="Přímá spojnice 64"/>
              <p:cNvCxnSpPr/>
              <p:nvPr/>
            </p:nvCxnSpPr>
            <p:spPr>
              <a:xfrm flipH="1">
                <a:off x="5903782" y="5040123"/>
                <a:ext cx="112859" cy="203904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6" name="Ovál 75"/>
              <p:cNvSpPr/>
              <p:nvPr/>
            </p:nvSpPr>
            <p:spPr>
              <a:xfrm>
                <a:off x="5880922" y="5034049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92" name="Skupina 91"/>
          <p:cNvGrpSpPr/>
          <p:nvPr/>
        </p:nvGrpSpPr>
        <p:grpSpPr>
          <a:xfrm>
            <a:off x="5219186" y="2832401"/>
            <a:ext cx="719897" cy="1292790"/>
            <a:chOff x="5219186" y="2832401"/>
            <a:chExt cx="719897" cy="1292790"/>
          </a:xfrm>
        </p:grpSpPr>
        <p:cxnSp>
          <p:nvCxnSpPr>
            <p:cNvPr id="62" name="Přímá spojnice 61"/>
            <p:cNvCxnSpPr/>
            <p:nvPr/>
          </p:nvCxnSpPr>
          <p:spPr>
            <a:xfrm flipH="1">
              <a:off x="5469076" y="3065334"/>
              <a:ext cx="78056" cy="195041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grpSp>
          <p:nvGrpSpPr>
            <p:cNvPr id="91" name="Skupina 90"/>
            <p:cNvGrpSpPr/>
            <p:nvPr/>
          </p:nvGrpSpPr>
          <p:grpSpPr>
            <a:xfrm>
              <a:off x="5219186" y="2832401"/>
              <a:ext cx="719897" cy="1292790"/>
              <a:chOff x="5219186" y="2832401"/>
              <a:chExt cx="719897" cy="1292790"/>
            </a:xfrm>
          </p:grpSpPr>
          <p:cxnSp>
            <p:nvCxnSpPr>
              <p:cNvPr id="27" name="Přímá spojnice 26"/>
              <p:cNvCxnSpPr/>
              <p:nvPr/>
            </p:nvCxnSpPr>
            <p:spPr>
              <a:xfrm flipH="1" flipV="1">
                <a:off x="5508104" y="3212976"/>
                <a:ext cx="430979" cy="912215"/>
              </a:xfrm>
              <a:prstGeom prst="line">
                <a:avLst/>
              </a:prstGeom>
              <a:ln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" name="TextovéPole 35"/>
              <p:cNvSpPr txBox="1"/>
              <p:nvPr/>
            </p:nvSpPr>
            <p:spPr>
              <a:xfrm>
                <a:off x="5219186" y="2832401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Y</a:t>
                </a:r>
                <a:endParaRPr lang="cs-CZ" dirty="0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5579226" y="3201733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Volný tvar 72"/>
              <p:cNvSpPr/>
              <p:nvPr/>
            </p:nvSpPr>
            <p:spPr>
              <a:xfrm>
                <a:off x="5569527" y="3089564"/>
                <a:ext cx="110837" cy="235527"/>
              </a:xfrm>
              <a:custGeom>
                <a:avLst/>
                <a:gdLst>
                  <a:gd name="connsiteX0" fmla="*/ 0 w 110837"/>
                  <a:gd name="connsiteY0" fmla="*/ 235527 h 235527"/>
                  <a:gd name="connsiteX1" fmla="*/ 83128 w 110837"/>
                  <a:gd name="connsiteY1" fmla="*/ 180109 h 235527"/>
                  <a:gd name="connsiteX2" fmla="*/ 110837 w 110837"/>
                  <a:gd name="connsiteY2" fmla="*/ 124691 h 235527"/>
                  <a:gd name="connsiteX3" fmla="*/ 110837 w 110837"/>
                  <a:gd name="connsiteY3" fmla="*/ 69272 h 235527"/>
                  <a:gd name="connsiteX4" fmla="*/ 83128 w 110837"/>
                  <a:gd name="connsiteY4" fmla="*/ 0 h 235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837" h="235527">
                    <a:moveTo>
                      <a:pt x="0" y="235527"/>
                    </a:moveTo>
                    <a:cubicBezTo>
                      <a:pt x="32327" y="217054"/>
                      <a:pt x="64655" y="198582"/>
                      <a:pt x="83128" y="180109"/>
                    </a:cubicBezTo>
                    <a:cubicBezTo>
                      <a:pt x="101601" y="161636"/>
                      <a:pt x="106219" y="143164"/>
                      <a:pt x="110837" y="124691"/>
                    </a:cubicBezTo>
                    <a:cubicBezTo>
                      <a:pt x="115455" y="106218"/>
                      <a:pt x="115455" y="90054"/>
                      <a:pt x="110837" y="69272"/>
                    </a:cubicBezTo>
                    <a:cubicBezTo>
                      <a:pt x="106219" y="48490"/>
                      <a:pt x="94673" y="24245"/>
                      <a:pt x="83128" y="0"/>
                    </a:cubicBezTo>
                  </a:path>
                </a:pathLst>
              </a:cu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TextovéPole 87"/>
              <p:cNvSpPr txBox="1"/>
              <p:nvPr/>
            </p:nvSpPr>
            <p:spPr>
              <a:xfrm>
                <a:off x="5483204" y="3448524"/>
                <a:ext cx="23776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dirty="0" smtClean="0"/>
                  <a:t>ρ</a:t>
                </a:r>
                <a:endParaRPr lang="cs-CZ" dirty="0"/>
              </a:p>
            </p:txBody>
          </p:sp>
        </p:grpSp>
      </p:grpSp>
      <p:grpSp>
        <p:nvGrpSpPr>
          <p:cNvPr id="90" name="Skupina 89"/>
          <p:cNvGrpSpPr/>
          <p:nvPr/>
        </p:nvGrpSpPr>
        <p:grpSpPr>
          <a:xfrm>
            <a:off x="5939083" y="3079192"/>
            <a:ext cx="1099267" cy="1046000"/>
            <a:chOff x="5939083" y="3079192"/>
            <a:chExt cx="1099267" cy="1046000"/>
          </a:xfrm>
        </p:grpSpPr>
        <p:grpSp>
          <p:nvGrpSpPr>
            <p:cNvPr id="87" name="Skupina 86"/>
            <p:cNvGrpSpPr/>
            <p:nvPr/>
          </p:nvGrpSpPr>
          <p:grpSpPr>
            <a:xfrm>
              <a:off x="5939083" y="3079192"/>
              <a:ext cx="1099267" cy="1046000"/>
              <a:chOff x="5939083" y="3079192"/>
              <a:chExt cx="1099267" cy="1046000"/>
            </a:xfrm>
          </p:grpSpPr>
          <p:cxnSp>
            <p:nvCxnSpPr>
              <p:cNvPr id="25" name="Přímá spojnice 24"/>
              <p:cNvCxnSpPr/>
              <p:nvPr/>
            </p:nvCxnSpPr>
            <p:spPr>
              <a:xfrm flipV="1">
                <a:off x="5939083" y="3509757"/>
                <a:ext cx="829161" cy="615435"/>
              </a:xfrm>
              <a:prstGeom prst="line">
                <a:avLst/>
              </a:prstGeom>
              <a:ln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7" name="TextovéPole 36"/>
              <p:cNvSpPr txBox="1"/>
              <p:nvPr/>
            </p:nvSpPr>
            <p:spPr>
              <a:xfrm>
                <a:off x="6678310" y="307919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X</a:t>
                </a:r>
                <a:endParaRPr lang="cs-CZ" dirty="0"/>
              </a:p>
            </p:txBody>
          </p:sp>
          <p:cxnSp>
            <p:nvCxnSpPr>
              <p:cNvPr id="64" name="Přímá spojnice 63"/>
              <p:cNvCxnSpPr/>
              <p:nvPr/>
            </p:nvCxnSpPr>
            <p:spPr>
              <a:xfrm flipH="1">
                <a:off x="6732240" y="3379365"/>
                <a:ext cx="102304" cy="195108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2" name="Volný tvar 71"/>
              <p:cNvSpPr/>
              <p:nvPr/>
            </p:nvSpPr>
            <p:spPr>
              <a:xfrm>
                <a:off x="6607172" y="3352800"/>
                <a:ext cx="70719" cy="221673"/>
              </a:xfrm>
              <a:custGeom>
                <a:avLst/>
                <a:gdLst>
                  <a:gd name="connsiteX0" fmla="*/ 43010 w 70719"/>
                  <a:gd name="connsiteY0" fmla="*/ 221673 h 221673"/>
                  <a:gd name="connsiteX1" fmla="*/ 1446 w 70719"/>
                  <a:gd name="connsiteY1" fmla="*/ 138545 h 221673"/>
                  <a:gd name="connsiteX2" fmla="*/ 15301 w 70719"/>
                  <a:gd name="connsiteY2" fmla="*/ 41564 h 221673"/>
                  <a:gd name="connsiteX3" fmla="*/ 70719 w 70719"/>
                  <a:gd name="connsiteY3" fmla="*/ 0 h 2216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70719" h="221673">
                    <a:moveTo>
                      <a:pt x="43010" y="221673"/>
                    </a:moveTo>
                    <a:cubicBezTo>
                      <a:pt x="24537" y="195118"/>
                      <a:pt x="6064" y="168563"/>
                      <a:pt x="1446" y="138545"/>
                    </a:cubicBezTo>
                    <a:cubicBezTo>
                      <a:pt x="-3172" y="108527"/>
                      <a:pt x="3755" y="64655"/>
                      <a:pt x="15301" y="41564"/>
                    </a:cubicBezTo>
                    <a:cubicBezTo>
                      <a:pt x="26846" y="18473"/>
                      <a:pt x="48782" y="9236"/>
                      <a:pt x="70719" y="0"/>
                    </a:cubicBezTo>
                  </a:path>
                </a:pathLst>
              </a:cu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/>
              <p:cNvSpPr/>
              <p:nvPr/>
            </p:nvSpPr>
            <p:spPr>
              <a:xfrm>
                <a:off x="6658539" y="3462892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9" name="TextovéPole 88"/>
            <p:cNvSpPr txBox="1"/>
            <p:nvPr/>
          </p:nvSpPr>
          <p:spPr>
            <a:xfrm>
              <a:off x="6369411" y="3640380"/>
              <a:ext cx="23776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/>
                <a:t>ρ</a:t>
              </a:r>
              <a:endParaRPr lang="cs-CZ" dirty="0"/>
            </a:p>
          </p:txBody>
        </p:sp>
      </p:grpSp>
      <p:grpSp>
        <p:nvGrpSpPr>
          <p:cNvPr id="93" name="Skupina 92"/>
          <p:cNvGrpSpPr/>
          <p:nvPr/>
        </p:nvGrpSpPr>
        <p:grpSpPr>
          <a:xfrm>
            <a:off x="5872625" y="4053183"/>
            <a:ext cx="409102" cy="441340"/>
            <a:chOff x="5872625" y="4053183"/>
            <a:chExt cx="409102" cy="441340"/>
          </a:xfrm>
        </p:grpSpPr>
        <p:sp>
          <p:nvSpPr>
            <p:cNvPr id="34" name="TextovéPole 33"/>
            <p:cNvSpPr txBox="1"/>
            <p:nvPr/>
          </p:nvSpPr>
          <p:spPr>
            <a:xfrm>
              <a:off x="5962707" y="4125191"/>
              <a:ext cx="3190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endParaRPr lang="cs-CZ" dirty="0"/>
            </a:p>
          </p:txBody>
        </p:sp>
        <p:sp>
          <p:nvSpPr>
            <p:cNvPr id="59" name="Ovál 58"/>
            <p:cNvSpPr/>
            <p:nvPr/>
          </p:nvSpPr>
          <p:spPr>
            <a:xfrm>
              <a:off x="5872625" y="4053183"/>
              <a:ext cx="144016" cy="144016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8" name="Skupina 97"/>
          <p:cNvGrpSpPr/>
          <p:nvPr/>
        </p:nvGrpSpPr>
        <p:grpSpPr>
          <a:xfrm>
            <a:off x="899592" y="2478521"/>
            <a:ext cx="7452828" cy="3039482"/>
            <a:chOff x="899592" y="2478521"/>
            <a:chExt cx="7452828" cy="3039482"/>
          </a:xfrm>
        </p:grpSpPr>
        <p:grpSp>
          <p:nvGrpSpPr>
            <p:cNvPr id="78" name="Skupina 77"/>
            <p:cNvGrpSpPr/>
            <p:nvPr/>
          </p:nvGrpSpPr>
          <p:grpSpPr>
            <a:xfrm>
              <a:off x="899592" y="2478521"/>
              <a:ext cx="7452828" cy="3039482"/>
              <a:chOff x="899592" y="2478521"/>
              <a:chExt cx="7452828" cy="3039482"/>
            </a:xfrm>
          </p:grpSpPr>
          <p:sp>
            <p:nvSpPr>
              <p:cNvPr id="7" name="Rovnoramenný trojúhelník 6"/>
              <p:cNvSpPr/>
              <p:nvPr/>
            </p:nvSpPr>
            <p:spPr>
              <a:xfrm>
                <a:off x="1043608" y="2838561"/>
                <a:ext cx="7128792" cy="2316843"/>
              </a:xfrm>
              <a:prstGeom prst="triangle">
                <a:avLst>
                  <a:gd name="adj" fmla="val 72853"/>
                </a:avLst>
              </a:prstGeom>
              <a:noFill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899592" y="5148671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A</a:t>
                </a:r>
                <a:endParaRPr lang="cs-CZ" b="1" dirty="0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6056161" y="2478521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C</a:t>
                </a:r>
                <a:endParaRPr lang="cs-CZ" b="1" dirty="0"/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7992380" y="5142075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B</a:t>
                </a:r>
                <a:endParaRPr lang="cs-CZ" b="1" dirty="0"/>
              </a:p>
            </p:txBody>
          </p:sp>
        </p:grpSp>
        <p:sp>
          <p:nvSpPr>
            <p:cNvPr id="95" name="TextovéPole 94"/>
            <p:cNvSpPr txBox="1"/>
            <p:nvPr/>
          </p:nvSpPr>
          <p:spPr>
            <a:xfrm>
              <a:off x="1745254" y="4756485"/>
              <a:ext cx="3064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b="1" dirty="0">
                  <a:latin typeface="Cambria Math"/>
                  <a:ea typeface="Cambria Math"/>
                </a:rPr>
                <a:t>α</a:t>
              </a:r>
              <a:endParaRPr lang="cs-CZ" b="1" dirty="0"/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7531643" y="4747877"/>
              <a:ext cx="35272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b="1" dirty="0">
                  <a:latin typeface="Cambria Math"/>
                  <a:ea typeface="Cambria Math"/>
                </a:rPr>
                <a:t>β</a:t>
              </a:r>
              <a:endParaRPr lang="cs-CZ" b="1" dirty="0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6028050" y="2793522"/>
              <a:ext cx="29398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b="1" dirty="0">
                  <a:latin typeface="Cambria Math"/>
                  <a:ea typeface="Cambria Math"/>
                </a:rPr>
                <a:t>γ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629795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3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Narýsuj libovolný RS </a:t>
            </a:r>
            <a:r>
              <a:rPr lang="cs-CZ" dirty="0" smtClean="0">
                <a:latin typeface="Cambria Math"/>
                <a:ea typeface="Cambria Math"/>
              </a:rPr>
              <a:t>△ </a:t>
            </a:r>
            <a:r>
              <a:rPr lang="cs-CZ" dirty="0" smtClean="0">
                <a:ea typeface="Cambria Math"/>
              </a:rPr>
              <a:t>a sestroj v něm výšky, těžnice, osy stran a kružnici opsanou, osy úhlů a kružnici vepsanou. </a:t>
            </a:r>
          </a:p>
          <a:p>
            <a:r>
              <a:rPr lang="cs-CZ" dirty="0" smtClean="0">
                <a:ea typeface="Cambria Math"/>
              </a:rPr>
              <a:t>Zapiš zjištěnou specialitu.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Pracovní úkol: </a:t>
            </a:r>
            <a:r>
              <a:rPr lang="cs-CZ" sz="2700" b="1" dirty="0" smtClean="0"/>
              <a:t>SPECIALITA ROVNOSTRANNÉHO    			TROJÚHELNÍKU            </a:t>
            </a:r>
            <a:r>
              <a:rPr lang="cs-CZ" sz="1800" b="1" dirty="0" smtClean="0"/>
              <a:t>                                        </a:t>
            </a:r>
            <a:r>
              <a:rPr lang="cs-CZ" sz="1800" dirty="0" smtClean="0"/>
              <a:t>IA tabule</a:t>
            </a:r>
            <a:endParaRPr lang="cs-CZ" sz="1800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4572000" y="2852936"/>
            <a:ext cx="3508230" cy="3024336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ZS SLOVAN\AppData\Local\Microsoft\Windows\Temporary Internet Files\Content.IE5\D0CLMJ02\MC9000150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08577"/>
            <a:ext cx="2105844" cy="1665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PF7Y7RQQ\MC90001503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05064"/>
            <a:ext cx="1713298" cy="1869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D0CLMJ02\MC90001505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618803" y="4075476"/>
            <a:ext cx="214119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251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072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RS </a:t>
            </a:r>
            <a:r>
              <a:rPr lang="cs-CZ" u="sng" dirty="0" smtClean="0">
                <a:latin typeface="Cambria Math"/>
                <a:ea typeface="Cambria Math"/>
              </a:rPr>
              <a:t>△</a:t>
            </a:r>
            <a:r>
              <a:rPr lang="cs-CZ" u="sng" dirty="0" smtClean="0">
                <a:ea typeface="Cambria Math"/>
              </a:rPr>
              <a:t>:</a:t>
            </a:r>
            <a:r>
              <a:rPr lang="cs-CZ" dirty="0" smtClean="0">
                <a:ea typeface="Cambria Math"/>
              </a:rPr>
              <a:t> </a:t>
            </a:r>
          </a:p>
          <a:p>
            <a:r>
              <a:rPr lang="cs-CZ" sz="2000" dirty="0" smtClean="0">
                <a:ea typeface="Cambria Math"/>
              </a:rPr>
              <a:t>výšky </a:t>
            </a:r>
          </a:p>
          <a:p>
            <a:r>
              <a:rPr lang="cs-CZ" sz="2000" dirty="0" smtClean="0">
                <a:ea typeface="Cambria Math"/>
              </a:rPr>
              <a:t>těžnice </a:t>
            </a:r>
          </a:p>
          <a:p>
            <a:r>
              <a:rPr lang="cs-CZ" sz="2000" dirty="0" smtClean="0">
                <a:ea typeface="Cambria Math"/>
              </a:rPr>
              <a:t>osy stran </a:t>
            </a:r>
          </a:p>
          <a:p>
            <a:r>
              <a:rPr lang="cs-CZ" sz="2000" dirty="0" smtClean="0">
                <a:ea typeface="Cambria Math"/>
              </a:rPr>
              <a:t>osy úhlů</a:t>
            </a:r>
          </a:p>
          <a:p>
            <a:r>
              <a:rPr lang="cs-CZ" sz="2000" dirty="0" smtClean="0">
                <a:ea typeface="Cambria Math"/>
              </a:rPr>
              <a:t>paty kolmic</a:t>
            </a:r>
          </a:p>
          <a:p>
            <a:r>
              <a:rPr lang="cs-CZ" sz="2000" dirty="0" smtClean="0">
                <a:ea typeface="Cambria Math"/>
              </a:rPr>
              <a:t>středy stran</a:t>
            </a:r>
          </a:p>
          <a:p>
            <a:r>
              <a:rPr lang="cs-CZ" sz="2000" dirty="0" smtClean="0">
                <a:ea typeface="Cambria Math"/>
              </a:rPr>
              <a:t>body dotyku </a:t>
            </a:r>
          </a:p>
          <a:p>
            <a:pPr marL="0" indent="0">
              <a:buNone/>
            </a:pPr>
            <a:r>
              <a:rPr lang="cs-CZ" sz="2000" dirty="0" smtClean="0">
                <a:ea typeface="Cambria Math"/>
              </a:rPr>
              <a:t>      </a:t>
            </a:r>
            <a:r>
              <a:rPr lang="cs-CZ" sz="2000" dirty="0" err="1" smtClean="0">
                <a:ea typeface="Cambria Math"/>
              </a:rPr>
              <a:t>veps</a:t>
            </a:r>
            <a:r>
              <a:rPr lang="cs-CZ" sz="2000" dirty="0" smtClean="0">
                <a:ea typeface="Cambria Math"/>
              </a:rPr>
              <a:t>. kružnice</a:t>
            </a:r>
          </a:p>
          <a:p>
            <a:r>
              <a:rPr lang="cs-CZ" sz="2000" dirty="0" smtClean="0"/>
              <a:t>průsečík výšek</a:t>
            </a:r>
          </a:p>
          <a:p>
            <a:r>
              <a:rPr lang="cs-CZ" sz="2000" dirty="0" smtClean="0"/>
              <a:t>těžiště</a:t>
            </a:r>
          </a:p>
          <a:p>
            <a:r>
              <a:rPr lang="cs-CZ" sz="2000" dirty="0" smtClean="0"/>
              <a:t>střed </a:t>
            </a:r>
            <a:r>
              <a:rPr lang="cs-CZ" sz="2000" dirty="0" err="1" smtClean="0"/>
              <a:t>ops</a:t>
            </a:r>
            <a:r>
              <a:rPr lang="cs-CZ" sz="2000" dirty="0" smtClean="0"/>
              <a:t>. kružnice</a:t>
            </a:r>
          </a:p>
          <a:p>
            <a:r>
              <a:rPr lang="cs-CZ" sz="2000" dirty="0" smtClean="0"/>
              <a:t>střed </a:t>
            </a:r>
            <a:r>
              <a:rPr lang="cs-CZ" sz="2000" dirty="0" err="1" smtClean="0"/>
              <a:t>veps</a:t>
            </a:r>
            <a:r>
              <a:rPr lang="cs-CZ" sz="2000" dirty="0" smtClean="0"/>
              <a:t>. kružnice</a:t>
            </a:r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Pracovní úkol: </a:t>
            </a:r>
            <a:r>
              <a:rPr lang="cs-CZ" sz="2700" b="1" dirty="0" smtClean="0"/>
              <a:t>SPECIALITA ROVNOSTRANNÉHO    			TROJÚHELNÍKU            </a:t>
            </a:r>
            <a:r>
              <a:rPr lang="cs-CZ" sz="1800" b="1" dirty="0" smtClean="0"/>
              <a:t>                                        </a:t>
            </a:r>
            <a:r>
              <a:rPr lang="cs-CZ" sz="1800" dirty="0" smtClean="0"/>
              <a:t>IA tabule</a:t>
            </a:r>
            <a:endParaRPr lang="cs-CZ" sz="1800" dirty="0"/>
          </a:p>
        </p:txBody>
      </p:sp>
      <p:cxnSp>
        <p:nvCxnSpPr>
          <p:cNvPr id="7" name="Přímá spojnice 6"/>
          <p:cNvCxnSpPr>
            <a:stCxn id="5" idx="2"/>
            <a:endCxn id="5" idx="5"/>
          </p:cNvCxnSpPr>
          <p:nvPr/>
        </p:nvCxnSpPr>
        <p:spPr>
          <a:xfrm flipV="1">
            <a:off x="4239626" y="3524093"/>
            <a:ext cx="3134508" cy="1801441"/>
          </a:xfrm>
          <a:prstGeom prst="line">
            <a:avLst/>
          </a:prstGeom>
          <a:ln w="38100">
            <a:solidFill>
              <a:srgbClr val="99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5" idx="0"/>
            <a:endCxn id="5" idx="3"/>
          </p:cNvCxnSpPr>
          <p:nvPr/>
        </p:nvCxnSpPr>
        <p:spPr>
          <a:xfrm>
            <a:off x="6329298" y="1722651"/>
            <a:ext cx="0" cy="3602883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5" idx="4"/>
            <a:endCxn id="5" idx="1"/>
          </p:cNvCxnSpPr>
          <p:nvPr/>
        </p:nvCxnSpPr>
        <p:spPr>
          <a:xfrm flipH="1" flipV="1">
            <a:off x="5284462" y="3524093"/>
            <a:ext cx="3134508" cy="1801441"/>
          </a:xfrm>
          <a:prstGeom prst="line">
            <a:avLst/>
          </a:prstGeom>
          <a:ln w="38100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346437" y="617339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mbria Math"/>
                <a:ea typeface="Cambria Math"/>
              </a:rPr>
              <a:t>·</a:t>
            </a:r>
            <a:endParaRPr lang="cs-CZ" b="1" dirty="0"/>
          </a:p>
        </p:txBody>
      </p:sp>
      <p:sp>
        <p:nvSpPr>
          <p:cNvPr id="22" name="Pravá složená závorka 21"/>
          <p:cNvSpPr/>
          <p:nvPr/>
        </p:nvSpPr>
        <p:spPr>
          <a:xfrm>
            <a:off x="1907704" y="2010256"/>
            <a:ext cx="360040" cy="1346789"/>
          </a:xfrm>
          <a:prstGeom prst="rightBrace">
            <a:avLst>
              <a:gd name="adj1" fmla="val 51165"/>
              <a:gd name="adj2" fmla="val 5000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02074" y="2341382"/>
            <a:ext cx="901655" cy="646331"/>
          </a:xfrm>
          <a:prstGeom prst="rect">
            <a:avLst/>
          </a:prstGeom>
          <a:gradFill flip="none" rotWithShape="1">
            <a:gsLst>
              <a:gs pos="0">
                <a:srgbClr val="00FF00">
                  <a:tint val="66000"/>
                  <a:satMod val="160000"/>
                </a:srgbClr>
              </a:gs>
              <a:gs pos="50000">
                <a:srgbClr val="00FF00">
                  <a:tint val="44500"/>
                  <a:satMod val="160000"/>
                </a:srgbClr>
              </a:gs>
              <a:gs pos="100000">
                <a:srgbClr val="00FF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totožné úsečky</a:t>
            </a:r>
            <a:endParaRPr lang="cs-CZ" dirty="0"/>
          </a:p>
        </p:txBody>
      </p:sp>
      <p:sp>
        <p:nvSpPr>
          <p:cNvPr id="54" name="Pravá složená závorka 53"/>
          <p:cNvSpPr/>
          <p:nvPr/>
        </p:nvSpPr>
        <p:spPr>
          <a:xfrm>
            <a:off x="2312069" y="3481465"/>
            <a:ext cx="360040" cy="1334634"/>
          </a:xfrm>
          <a:prstGeom prst="rightBrace">
            <a:avLst>
              <a:gd name="adj1" fmla="val 51165"/>
              <a:gd name="adj2" fmla="val 5000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725353" y="3800384"/>
            <a:ext cx="901655" cy="646331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totožné body</a:t>
            </a:r>
            <a:endParaRPr lang="cs-CZ" dirty="0"/>
          </a:p>
        </p:txBody>
      </p:sp>
      <p:sp>
        <p:nvSpPr>
          <p:cNvPr id="56" name="Pravá složená závorka 55"/>
          <p:cNvSpPr/>
          <p:nvPr/>
        </p:nvSpPr>
        <p:spPr>
          <a:xfrm>
            <a:off x="2843689" y="4954239"/>
            <a:ext cx="360040" cy="1334634"/>
          </a:xfrm>
          <a:prstGeom prst="rightBrace">
            <a:avLst>
              <a:gd name="adj1" fmla="val 51165"/>
              <a:gd name="adj2" fmla="val 5000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203729" y="5345561"/>
            <a:ext cx="719661" cy="646331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jeden bod</a:t>
            </a:r>
            <a:endParaRPr lang="cs-CZ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3916598" y="1353319"/>
            <a:ext cx="4928075" cy="5194732"/>
            <a:chOff x="3916598" y="1353319"/>
            <a:chExt cx="4928075" cy="5194732"/>
          </a:xfrm>
        </p:grpSpPr>
        <p:grpSp>
          <p:nvGrpSpPr>
            <p:cNvPr id="21" name="Skupina 20"/>
            <p:cNvGrpSpPr/>
            <p:nvPr/>
          </p:nvGrpSpPr>
          <p:grpSpPr>
            <a:xfrm>
              <a:off x="3916598" y="1353319"/>
              <a:ext cx="4928075" cy="5194732"/>
              <a:chOff x="3797928" y="1340768"/>
              <a:chExt cx="4928075" cy="5194732"/>
            </a:xfrm>
          </p:grpSpPr>
          <p:sp>
            <p:nvSpPr>
              <p:cNvPr id="41" name="TextovéPole 40"/>
              <p:cNvSpPr txBox="1"/>
              <p:nvPr/>
            </p:nvSpPr>
            <p:spPr>
              <a:xfrm>
                <a:off x="4988069" y="2763125"/>
                <a:ext cx="35544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7017980" y="5318589"/>
                <a:ext cx="35544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7596336" y="3753468"/>
                <a:ext cx="35544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grpSp>
            <p:nvGrpSpPr>
              <p:cNvPr id="20" name="Skupina 19"/>
              <p:cNvGrpSpPr/>
              <p:nvPr/>
            </p:nvGrpSpPr>
            <p:grpSpPr>
              <a:xfrm>
                <a:off x="3797928" y="1340768"/>
                <a:ext cx="4928075" cy="5194732"/>
                <a:chOff x="3797928" y="1340768"/>
                <a:chExt cx="4928075" cy="5194732"/>
              </a:xfrm>
            </p:grpSpPr>
            <p:grpSp>
              <p:nvGrpSpPr>
                <p:cNvPr id="19" name="Skupina 18"/>
                <p:cNvGrpSpPr/>
                <p:nvPr/>
              </p:nvGrpSpPr>
              <p:grpSpPr>
                <a:xfrm>
                  <a:off x="4282470" y="2029490"/>
                  <a:ext cx="4443533" cy="3283493"/>
                  <a:chOff x="4282470" y="2029490"/>
                  <a:chExt cx="4443533" cy="3283493"/>
                </a:xfrm>
              </p:grpSpPr>
              <p:sp>
                <p:nvSpPr>
                  <p:cNvPr id="36" name="TextovéPole 35"/>
                  <p:cNvSpPr txBox="1"/>
                  <p:nvPr/>
                </p:nvSpPr>
                <p:spPr>
                  <a:xfrm>
                    <a:off x="5992755" y="2029490"/>
                    <a:ext cx="323028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l-GR" b="1" dirty="0" smtClean="0">
                        <a:latin typeface="Cambria Math"/>
                        <a:ea typeface="Cambria Math"/>
                      </a:rPr>
                      <a:t>γ</a:t>
                    </a:r>
                    <a:r>
                      <a:rPr lang="cs-CZ" b="1" dirty="0" smtClean="0">
                        <a:latin typeface="Cambria Math"/>
                        <a:ea typeface="Cambria Math"/>
                      </a:rPr>
                      <a:t> </a:t>
                    </a:r>
                    <a:endParaRPr lang="cs-CZ" b="1" dirty="0"/>
                  </a:p>
                </p:txBody>
              </p:sp>
              <p:sp>
                <p:nvSpPr>
                  <p:cNvPr id="44" name="TextovéPole 43"/>
                  <p:cNvSpPr txBox="1"/>
                  <p:nvPr/>
                </p:nvSpPr>
                <p:spPr>
                  <a:xfrm>
                    <a:off x="4282470" y="4943651"/>
                    <a:ext cx="323028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l-GR" b="1" dirty="0" smtClean="0">
                        <a:latin typeface="Cambria Math"/>
                        <a:ea typeface="Cambria Math"/>
                      </a:rPr>
                      <a:t>α</a:t>
                    </a:r>
                    <a:endParaRPr lang="cs-CZ" b="1" dirty="0"/>
                  </a:p>
                </p:txBody>
              </p:sp>
              <p:sp>
                <p:nvSpPr>
                  <p:cNvPr id="45" name="TextovéPole 44"/>
                  <p:cNvSpPr txBox="1"/>
                  <p:nvPr/>
                </p:nvSpPr>
                <p:spPr>
                  <a:xfrm>
                    <a:off x="7790267" y="4943651"/>
                    <a:ext cx="323028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l-GR" b="1" dirty="0" smtClean="0">
                        <a:latin typeface="Cambria Math"/>
                        <a:ea typeface="Cambria Math"/>
                      </a:rPr>
                      <a:t>β</a:t>
                    </a:r>
                    <a:endParaRPr lang="cs-CZ" b="1" dirty="0"/>
                  </a:p>
                </p:txBody>
              </p:sp>
              <p:sp>
                <p:nvSpPr>
                  <p:cNvPr id="46" name="TextovéPole 45"/>
                  <p:cNvSpPr txBox="1"/>
                  <p:nvPr/>
                </p:nvSpPr>
                <p:spPr>
                  <a:xfrm>
                    <a:off x="5212929" y="4574319"/>
                    <a:ext cx="1672368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 smtClean="0"/>
                      <a:t>v</a:t>
                    </a:r>
                    <a:r>
                      <a:rPr lang="cs-CZ" baseline="-25000" dirty="0" smtClean="0"/>
                      <a:t>a</a:t>
                    </a:r>
                    <a:r>
                      <a:rPr lang="cs-CZ" dirty="0" smtClean="0"/>
                      <a:t> = t</a:t>
                    </a:r>
                    <a:r>
                      <a:rPr lang="cs-CZ" baseline="-25000" dirty="0" smtClean="0"/>
                      <a:t>a</a:t>
                    </a:r>
                    <a:r>
                      <a:rPr lang="cs-CZ" dirty="0" smtClean="0"/>
                      <a:t> = o</a:t>
                    </a:r>
                    <a:r>
                      <a:rPr lang="cs-CZ" baseline="-25000" dirty="0" smtClean="0"/>
                      <a:t>a</a:t>
                    </a:r>
                    <a:r>
                      <a:rPr lang="cs-CZ" dirty="0" smtClean="0"/>
                      <a:t> = o</a:t>
                    </a:r>
                    <a:r>
                      <a:rPr lang="el-GR" baseline="-25000" dirty="0" smtClean="0">
                        <a:latin typeface="Cambria Math"/>
                        <a:ea typeface="Cambria Math"/>
                      </a:rPr>
                      <a:t>α</a:t>
                    </a:r>
                    <a:endParaRPr lang="cs-CZ" baseline="-25000" dirty="0"/>
                  </a:p>
                </p:txBody>
              </p:sp>
              <p:sp>
                <p:nvSpPr>
                  <p:cNvPr id="47" name="TextovéPole 46"/>
                  <p:cNvSpPr txBox="1"/>
                  <p:nvPr/>
                </p:nvSpPr>
                <p:spPr>
                  <a:xfrm>
                    <a:off x="7053635" y="4336414"/>
                    <a:ext cx="1672368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 smtClean="0"/>
                      <a:t>v</a:t>
                    </a:r>
                    <a:r>
                      <a:rPr lang="cs-CZ" baseline="-25000" dirty="0" smtClean="0"/>
                      <a:t>b</a:t>
                    </a:r>
                    <a:r>
                      <a:rPr lang="cs-CZ" dirty="0" smtClean="0"/>
                      <a:t> = t</a:t>
                    </a:r>
                    <a:r>
                      <a:rPr lang="cs-CZ" baseline="-25000" dirty="0" smtClean="0"/>
                      <a:t>b</a:t>
                    </a:r>
                    <a:r>
                      <a:rPr lang="cs-CZ" dirty="0" smtClean="0"/>
                      <a:t> = o</a:t>
                    </a:r>
                    <a:r>
                      <a:rPr lang="cs-CZ" baseline="-25000" dirty="0" smtClean="0"/>
                      <a:t>b</a:t>
                    </a:r>
                    <a:r>
                      <a:rPr lang="cs-CZ" dirty="0" smtClean="0"/>
                      <a:t> = o</a:t>
                    </a:r>
                    <a:r>
                      <a:rPr lang="el-GR" baseline="-25000" dirty="0" smtClean="0">
                        <a:latin typeface="Cambria Math"/>
                        <a:ea typeface="Cambria Math"/>
                      </a:rPr>
                      <a:t>β</a:t>
                    </a:r>
                    <a:endParaRPr lang="cs-CZ" baseline="-25000" dirty="0"/>
                  </a:p>
                </p:txBody>
              </p:sp>
              <p:sp>
                <p:nvSpPr>
                  <p:cNvPr id="48" name="TextovéPole 47"/>
                  <p:cNvSpPr txBox="1"/>
                  <p:nvPr/>
                </p:nvSpPr>
                <p:spPr>
                  <a:xfrm>
                    <a:off x="6242669" y="2975162"/>
                    <a:ext cx="1672368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 smtClean="0"/>
                      <a:t>v</a:t>
                    </a:r>
                    <a:r>
                      <a:rPr lang="cs-CZ" baseline="-25000" dirty="0" smtClean="0"/>
                      <a:t>c</a:t>
                    </a:r>
                    <a:r>
                      <a:rPr lang="cs-CZ" dirty="0" smtClean="0"/>
                      <a:t> = t</a:t>
                    </a:r>
                    <a:r>
                      <a:rPr lang="cs-CZ" baseline="-25000" dirty="0" smtClean="0"/>
                      <a:t>c</a:t>
                    </a:r>
                    <a:r>
                      <a:rPr lang="cs-CZ" dirty="0" smtClean="0"/>
                      <a:t> = o</a:t>
                    </a:r>
                    <a:r>
                      <a:rPr lang="cs-CZ" baseline="-25000" dirty="0" smtClean="0"/>
                      <a:t>c</a:t>
                    </a:r>
                    <a:r>
                      <a:rPr lang="cs-CZ" dirty="0" smtClean="0"/>
                      <a:t> = o</a:t>
                    </a:r>
                    <a:r>
                      <a:rPr lang="el-GR" baseline="-25000" dirty="0" smtClean="0">
                        <a:latin typeface="Cambria Math"/>
                        <a:ea typeface="Cambria Math"/>
                      </a:rPr>
                      <a:t>γ</a:t>
                    </a:r>
                    <a:endParaRPr lang="cs-CZ" baseline="-25000" dirty="0"/>
                  </a:p>
                </p:txBody>
              </p:sp>
              <p:sp>
                <p:nvSpPr>
                  <p:cNvPr id="49" name="TextovéPole 48"/>
                  <p:cNvSpPr txBox="1"/>
                  <p:nvPr/>
                </p:nvSpPr>
                <p:spPr>
                  <a:xfrm>
                    <a:off x="4767013" y="3926333"/>
                    <a:ext cx="1440342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 smtClean="0"/>
                      <a:t>V = T = O = S</a:t>
                    </a:r>
                    <a:endParaRPr lang="cs-CZ" baseline="-25000" dirty="0"/>
                  </a:p>
                </p:txBody>
              </p:sp>
            </p:grpSp>
            <p:grpSp>
              <p:nvGrpSpPr>
                <p:cNvPr id="18" name="Skupina 17"/>
                <p:cNvGrpSpPr/>
                <p:nvPr/>
              </p:nvGrpSpPr>
              <p:grpSpPr>
                <a:xfrm>
                  <a:off x="3797928" y="1340768"/>
                  <a:ext cx="4829160" cy="5194732"/>
                  <a:chOff x="3797928" y="1340768"/>
                  <a:chExt cx="4829160" cy="5194732"/>
                </a:xfrm>
              </p:grpSpPr>
              <p:grpSp>
                <p:nvGrpSpPr>
                  <p:cNvPr id="40" name="Skupina 39"/>
                  <p:cNvGrpSpPr/>
                  <p:nvPr/>
                </p:nvGrpSpPr>
                <p:grpSpPr>
                  <a:xfrm>
                    <a:off x="3797928" y="1340768"/>
                    <a:ext cx="4829160" cy="5194732"/>
                    <a:chOff x="3555619" y="1345279"/>
                    <a:chExt cx="4829160" cy="5194732"/>
                  </a:xfrm>
                </p:grpSpPr>
                <p:grpSp>
                  <p:nvGrpSpPr>
                    <p:cNvPr id="39" name="Skupina 38"/>
                    <p:cNvGrpSpPr/>
                    <p:nvPr/>
                  </p:nvGrpSpPr>
                  <p:grpSpPr>
                    <a:xfrm>
                      <a:off x="3555619" y="1714611"/>
                      <a:ext cx="4825400" cy="4825400"/>
                      <a:chOff x="3555619" y="1714611"/>
                      <a:chExt cx="4825400" cy="4825400"/>
                    </a:xfrm>
                  </p:grpSpPr>
                  <p:sp>
                    <p:nvSpPr>
                      <p:cNvPr id="5" name="Rovnoramenný trojúhelník 4"/>
                      <p:cNvSpPr/>
                      <p:nvPr/>
                    </p:nvSpPr>
                    <p:spPr>
                      <a:xfrm>
                        <a:off x="3878647" y="1714611"/>
                        <a:ext cx="4179344" cy="3602883"/>
                      </a:xfrm>
                      <a:prstGeom prst="triangle">
                        <a:avLst/>
                      </a:pr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15" name="Ovál 14"/>
                      <p:cNvSpPr/>
                      <p:nvPr/>
                    </p:nvSpPr>
                    <p:spPr>
                      <a:xfrm>
                        <a:off x="3555619" y="1714611"/>
                        <a:ext cx="4825400" cy="4825400"/>
                      </a:xfrm>
                      <a:prstGeom prst="ellipse">
                        <a:avLst/>
                      </a:prstGeom>
                      <a:noFill/>
                      <a:ln w="38100">
                        <a:solidFill>
                          <a:srgbClr val="0070C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28" name="Ovál 27"/>
                      <p:cNvSpPr/>
                      <p:nvPr/>
                    </p:nvSpPr>
                    <p:spPr>
                      <a:xfrm>
                        <a:off x="4766334" y="2913527"/>
                        <a:ext cx="2403967" cy="2403967"/>
                      </a:xfrm>
                      <a:prstGeom prst="ellipse">
                        <a:avLst/>
                      </a:prstGeom>
                      <a:noFill/>
                      <a:ln w="38100">
                        <a:solidFill>
                          <a:srgbClr val="FF00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sp>
                  <p:nvSpPr>
                    <p:cNvPr id="30" name="TextovéPole 29"/>
                    <p:cNvSpPr txBox="1"/>
                    <p:nvPr/>
                  </p:nvSpPr>
                  <p:spPr>
                    <a:xfrm>
                      <a:off x="3562411" y="5354509"/>
                      <a:ext cx="323028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p:txBody>
                </p:sp>
                <p:sp>
                  <p:nvSpPr>
                    <p:cNvPr id="31" name="TextovéPole 30"/>
                    <p:cNvSpPr txBox="1"/>
                    <p:nvPr/>
                  </p:nvSpPr>
                  <p:spPr>
                    <a:xfrm>
                      <a:off x="5806804" y="1345279"/>
                      <a:ext cx="323028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p:txBody>
                </p:sp>
                <p:sp>
                  <p:nvSpPr>
                    <p:cNvPr id="32" name="TextovéPole 31"/>
                    <p:cNvSpPr txBox="1"/>
                    <p:nvPr/>
                  </p:nvSpPr>
                  <p:spPr>
                    <a:xfrm>
                      <a:off x="8061751" y="5342560"/>
                      <a:ext cx="323028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p:txBody>
                </p:sp>
                <p:sp>
                  <p:nvSpPr>
                    <p:cNvPr id="37" name="TextovéPole 36"/>
                    <p:cNvSpPr txBox="1"/>
                    <p:nvPr/>
                  </p:nvSpPr>
                  <p:spPr>
                    <a:xfrm>
                      <a:off x="6012987" y="2544195"/>
                      <a:ext cx="47775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r>
                        <a:rPr lang="cs-CZ" b="1" baseline="-25000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b="1" baseline="-25000" dirty="0">
                        <a:solidFill>
                          <a:srgbClr val="FF0000"/>
                        </a:solidFill>
                      </a:endParaRPr>
                    </a:p>
                  </p:txBody>
                </p:sp>
                <p:sp>
                  <p:nvSpPr>
                    <p:cNvPr id="38" name="TextovéPole 37"/>
                    <p:cNvSpPr txBox="1"/>
                    <p:nvPr/>
                  </p:nvSpPr>
                  <p:spPr>
                    <a:xfrm>
                      <a:off x="4107480" y="1852884"/>
                      <a:ext cx="47775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</a:t>
                      </a:r>
                      <a:r>
                        <a:rPr lang="cs-CZ" b="1" baseline="-25000" dirty="0" smtClean="0">
                          <a:solidFill>
                            <a:srgbClr val="0070C0"/>
                          </a:solidFill>
                        </a:rPr>
                        <a:t>o</a:t>
                      </a:r>
                      <a:endParaRPr lang="cs-CZ" b="1" baseline="-25000" dirty="0">
                        <a:solidFill>
                          <a:srgbClr val="0070C0"/>
                        </a:solidFill>
                      </a:endParaRPr>
                    </a:p>
                  </p:txBody>
                </p:sp>
              </p:grpSp>
              <p:grpSp>
                <p:nvGrpSpPr>
                  <p:cNvPr id="16" name="Skupina 15"/>
                  <p:cNvGrpSpPr/>
                  <p:nvPr/>
                </p:nvGrpSpPr>
                <p:grpSpPr>
                  <a:xfrm>
                    <a:off x="7112000" y="3450380"/>
                    <a:ext cx="246743" cy="369332"/>
                    <a:chOff x="7112000" y="3450380"/>
                    <a:chExt cx="246743" cy="369332"/>
                  </a:xfrm>
                </p:grpSpPr>
                <p:sp>
                  <p:nvSpPr>
                    <p:cNvPr id="10" name="Volný tvar 9"/>
                    <p:cNvSpPr/>
                    <p:nvPr/>
                  </p:nvSpPr>
                  <p:spPr>
                    <a:xfrm>
                      <a:off x="7112000" y="3599543"/>
                      <a:ext cx="246743" cy="102745"/>
                    </a:xfrm>
                    <a:custGeom>
                      <a:avLst/>
                      <a:gdLst>
                        <a:gd name="connsiteX0" fmla="*/ 0 w 246743"/>
                        <a:gd name="connsiteY0" fmla="*/ 0 h 102745"/>
                        <a:gd name="connsiteX1" fmla="*/ 72571 w 246743"/>
                        <a:gd name="connsiteY1" fmla="*/ 87086 h 102745"/>
                        <a:gd name="connsiteX2" fmla="*/ 174171 w 246743"/>
                        <a:gd name="connsiteY2" fmla="*/ 101600 h 102745"/>
                        <a:gd name="connsiteX3" fmla="*/ 246743 w 246743"/>
                        <a:gd name="connsiteY3" fmla="*/ 72571 h 10274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246743" h="102745">
                          <a:moveTo>
                            <a:pt x="0" y="0"/>
                          </a:moveTo>
                          <a:cubicBezTo>
                            <a:pt x="21771" y="35076"/>
                            <a:pt x="43543" y="70153"/>
                            <a:pt x="72571" y="87086"/>
                          </a:cubicBezTo>
                          <a:cubicBezTo>
                            <a:pt x="101599" y="104019"/>
                            <a:pt x="145142" y="104019"/>
                            <a:pt x="174171" y="101600"/>
                          </a:cubicBezTo>
                          <a:cubicBezTo>
                            <a:pt x="203200" y="99181"/>
                            <a:pt x="224971" y="85876"/>
                            <a:pt x="246743" y="72571"/>
                          </a:cubicBezTo>
                        </a:path>
                      </a:pathLst>
                    </a:custGeom>
                    <a:noFill/>
                    <a:ln w="12700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3" name="TextovéPole 32"/>
                    <p:cNvSpPr txBox="1"/>
                    <p:nvPr/>
                  </p:nvSpPr>
                  <p:spPr>
                    <a:xfrm>
                      <a:off x="7127359" y="3450380"/>
                      <a:ext cx="216024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dirty="0" smtClean="0">
                          <a:latin typeface="Cambria Math"/>
                          <a:ea typeface="Cambria Math"/>
                        </a:rPr>
                        <a:t>·</a:t>
                      </a:r>
                      <a:endParaRPr lang="cs-CZ" dirty="0"/>
                    </a:p>
                  </p:txBody>
                </p:sp>
              </p:grpSp>
              <p:grpSp>
                <p:nvGrpSpPr>
                  <p:cNvPr id="17" name="Skupina 16"/>
                  <p:cNvGrpSpPr/>
                  <p:nvPr/>
                </p:nvGrpSpPr>
                <p:grpSpPr>
                  <a:xfrm>
                    <a:off x="6192840" y="5021942"/>
                    <a:ext cx="251503" cy="369332"/>
                    <a:chOff x="6192840" y="5021942"/>
                    <a:chExt cx="251503" cy="369332"/>
                  </a:xfrm>
                </p:grpSpPr>
                <p:sp>
                  <p:nvSpPr>
                    <p:cNvPr id="2" name="Volný tvar 1"/>
                    <p:cNvSpPr/>
                    <p:nvPr/>
                  </p:nvSpPr>
                  <p:spPr>
                    <a:xfrm>
                      <a:off x="6212114" y="5094514"/>
                      <a:ext cx="232229" cy="217715"/>
                    </a:xfrm>
                    <a:custGeom>
                      <a:avLst/>
                      <a:gdLst>
                        <a:gd name="connsiteX0" fmla="*/ 0 w 232229"/>
                        <a:gd name="connsiteY0" fmla="*/ 0 h 217715"/>
                        <a:gd name="connsiteX1" fmla="*/ 159657 w 232229"/>
                        <a:gd name="connsiteY1" fmla="*/ 29029 h 217715"/>
                        <a:gd name="connsiteX2" fmla="*/ 203200 w 232229"/>
                        <a:gd name="connsiteY2" fmla="*/ 101600 h 217715"/>
                        <a:gd name="connsiteX3" fmla="*/ 232229 w 232229"/>
                        <a:gd name="connsiteY3" fmla="*/ 217715 h 21771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232229" h="217715">
                          <a:moveTo>
                            <a:pt x="0" y="0"/>
                          </a:moveTo>
                          <a:cubicBezTo>
                            <a:pt x="62895" y="6048"/>
                            <a:pt x="125790" y="12096"/>
                            <a:pt x="159657" y="29029"/>
                          </a:cubicBezTo>
                          <a:cubicBezTo>
                            <a:pt x="193524" y="45962"/>
                            <a:pt x="191105" y="70152"/>
                            <a:pt x="203200" y="101600"/>
                          </a:cubicBezTo>
                          <a:cubicBezTo>
                            <a:pt x="215295" y="133048"/>
                            <a:pt x="223762" y="175381"/>
                            <a:pt x="232229" y="217715"/>
                          </a:cubicBezTo>
                        </a:path>
                      </a:pathLst>
                    </a:custGeom>
                    <a:noFill/>
                    <a:ln w="12700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4" name="TextovéPole 33"/>
                    <p:cNvSpPr txBox="1"/>
                    <p:nvPr/>
                  </p:nvSpPr>
                  <p:spPr>
                    <a:xfrm>
                      <a:off x="6192840" y="5021942"/>
                      <a:ext cx="216024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dirty="0" smtClean="0">
                          <a:latin typeface="Cambria Math"/>
                          <a:ea typeface="Cambria Math"/>
                        </a:rPr>
                        <a:t>·</a:t>
                      </a:r>
                      <a:endParaRPr lang="cs-CZ" dirty="0"/>
                    </a:p>
                  </p:txBody>
                </p:sp>
              </p:grpSp>
              <p:grpSp>
                <p:nvGrpSpPr>
                  <p:cNvPr id="14" name="Skupina 13"/>
                  <p:cNvGrpSpPr/>
                  <p:nvPr/>
                </p:nvGrpSpPr>
                <p:grpSpPr>
                  <a:xfrm>
                    <a:off x="5165792" y="3288058"/>
                    <a:ext cx="216024" cy="369332"/>
                    <a:chOff x="5165792" y="3288058"/>
                    <a:chExt cx="216024" cy="369332"/>
                  </a:xfrm>
                </p:grpSpPr>
                <p:sp>
                  <p:nvSpPr>
                    <p:cNvPr id="8" name="Volný tvar 7"/>
                    <p:cNvSpPr/>
                    <p:nvPr/>
                  </p:nvSpPr>
                  <p:spPr>
                    <a:xfrm>
                      <a:off x="5268686" y="3323771"/>
                      <a:ext cx="101719" cy="290286"/>
                    </a:xfrm>
                    <a:custGeom>
                      <a:avLst/>
                      <a:gdLst>
                        <a:gd name="connsiteX0" fmla="*/ 0 w 101719"/>
                        <a:gd name="connsiteY0" fmla="*/ 0 h 290286"/>
                        <a:gd name="connsiteX1" fmla="*/ 87085 w 101719"/>
                        <a:gd name="connsiteY1" fmla="*/ 87086 h 290286"/>
                        <a:gd name="connsiteX2" fmla="*/ 101600 w 101719"/>
                        <a:gd name="connsiteY2" fmla="*/ 188686 h 290286"/>
                        <a:gd name="connsiteX3" fmla="*/ 87085 w 101719"/>
                        <a:gd name="connsiteY3" fmla="*/ 261258 h 290286"/>
                        <a:gd name="connsiteX4" fmla="*/ 72571 w 101719"/>
                        <a:gd name="connsiteY4" fmla="*/ 290286 h 29028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01719" h="290286">
                          <a:moveTo>
                            <a:pt x="0" y="0"/>
                          </a:moveTo>
                          <a:cubicBezTo>
                            <a:pt x="35076" y="27819"/>
                            <a:pt x="70152" y="55638"/>
                            <a:pt x="87085" y="87086"/>
                          </a:cubicBezTo>
                          <a:cubicBezTo>
                            <a:pt x="104018" y="118534"/>
                            <a:pt x="101600" y="159657"/>
                            <a:pt x="101600" y="188686"/>
                          </a:cubicBezTo>
                          <a:cubicBezTo>
                            <a:pt x="101600" y="217715"/>
                            <a:pt x="91923" y="244325"/>
                            <a:pt x="87085" y="261258"/>
                          </a:cubicBezTo>
                          <a:cubicBezTo>
                            <a:pt x="82247" y="278191"/>
                            <a:pt x="77409" y="284238"/>
                            <a:pt x="72571" y="290286"/>
                          </a:cubicBezTo>
                        </a:path>
                      </a:pathLst>
                    </a:custGeom>
                    <a:noFill/>
                    <a:ln w="12700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35" name="TextovéPole 34"/>
                    <p:cNvSpPr txBox="1"/>
                    <p:nvPr/>
                  </p:nvSpPr>
                  <p:spPr>
                    <a:xfrm>
                      <a:off x="5165792" y="3288058"/>
                      <a:ext cx="216024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dirty="0" smtClean="0">
                          <a:latin typeface="Cambria Math"/>
                          <a:ea typeface="Cambria Math"/>
                        </a:rPr>
                        <a:t>·</a:t>
                      </a:r>
                      <a:endParaRPr lang="cs-CZ" dirty="0"/>
                    </a:p>
                  </p:txBody>
                </p:sp>
              </p:grpSp>
              <p:sp>
                <p:nvSpPr>
                  <p:cNvPr id="51" name="TextovéPole 50"/>
                  <p:cNvSpPr txBox="1"/>
                  <p:nvPr/>
                </p:nvSpPr>
                <p:spPr>
                  <a:xfrm>
                    <a:off x="7255464" y="3265714"/>
                    <a:ext cx="104483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 smtClean="0"/>
                      <a:t>A</a:t>
                    </a:r>
                    <a:r>
                      <a:rPr lang="cs-CZ" baseline="-25000" dirty="0" smtClean="0"/>
                      <a:t>0</a:t>
                    </a:r>
                    <a:r>
                      <a:rPr lang="cs-CZ" dirty="0" smtClean="0"/>
                      <a:t>=S</a:t>
                    </a:r>
                    <a:r>
                      <a:rPr lang="cs-CZ" baseline="-25000" dirty="0" smtClean="0"/>
                      <a:t>a</a:t>
                    </a:r>
                    <a:r>
                      <a:rPr lang="cs-CZ" dirty="0" smtClean="0"/>
                      <a:t>=X</a:t>
                    </a:r>
                    <a:endParaRPr lang="cs-CZ" dirty="0"/>
                  </a:p>
                </p:txBody>
              </p:sp>
              <p:sp>
                <p:nvSpPr>
                  <p:cNvPr id="52" name="TextovéPole 51"/>
                  <p:cNvSpPr txBox="1"/>
                  <p:nvPr/>
                </p:nvSpPr>
                <p:spPr>
                  <a:xfrm>
                    <a:off x="5728342" y="5297548"/>
                    <a:ext cx="104483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 smtClean="0"/>
                      <a:t>C</a:t>
                    </a:r>
                    <a:r>
                      <a:rPr lang="cs-CZ" baseline="-25000" dirty="0" smtClean="0"/>
                      <a:t>0</a:t>
                    </a:r>
                    <a:r>
                      <a:rPr lang="cs-CZ" dirty="0" smtClean="0"/>
                      <a:t>=S</a:t>
                    </a:r>
                    <a:r>
                      <a:rPr lang="cs-CZ" baseline="-25000" dirty="0" smtClean="0"/>
                      <a:t>c</a:t>
                    </a:r>
                    <a:r>
                      <a:rPr lang="cs-CZ" dirty="0" smtClean="0"/>
                      <a:t>=Z</a:t>
                    </a:r>
                    <a:endParaRPr lang="cs-CZ" dirty="0"/>
                  </a:p>
                </p:txBody>
              </p:sp>
              <p:sp>
                <p:nvSpPr>
                  <p:cNvPr id="53" name="TextovéPole 52"/>
                  <p:cNvSpPr txBox="1"/>
                  <p:nvPr/>
                </p:nvSpPr>
                <p:spPr>
                  <a:xfrm>
                    <a:off x="4274709" y="3267279"/>
                    <a:ext cx="104483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 smtClean="0"/>
                      <a:t>B</a:t>
                    </a:r>
                    <a:r>
                      <a:rPr lang="cs-CZ" baseline="-25000" dirty="0" smtClean="0"/>
                      <a:t>0</a:t>
                    </a:r>
                    <a:r>
                      <a:rPr lang="cs-CZ" dirty="0" smtClean="0"/>
                      <a:t>=S</a:t>
                    </a:r>
                    <a:r>
                      <a:rPr lang="cs-CZ" baseline="-25000" dirty="0" smtClean="0"/>
                      <a:t>b</a:t>
                    </a:r>
                    <a:r>
                      <a:rPr lang="cs-CZ" dirty="0" smtClean="0"/>
                      <a:t>=Y</a:t>
                    </a:r>
                    <a:endParaRPr lang="cs-CZ" dirty="0"/>
                  </a:p>
                </p:txBody>
              </p:sp>
            </p:grpSp>
          </p:grpSp>
        </p:grpSp>
        <p:grpSp>
          <p:nvGrpSpPr>
            <p:cNvPr id="25" name="Skupina 24"/>
            <p:cNvGrpSpPr/>
            <p:nvPr/>
          </p:nvGrpSpPr>
          <p:grpSpPr>
            <a:xfrm>
              <a:off x="5250504" y="3516423"/>
              <a:ext cx="2160699" cy="1851786"/>
              <a:chOff x="5250504" y="3516423"/>
              <a:chExt cx="2160699" cy="1851786"/>
            </a:xfrm>
          </p:grpSpPr>
          <p:sp>
            <p:nvSpPr>
              <p:cNvPr id="24" name="Ovál 23"/>
              <p:cNvSpPr/>
              <p:nvPr/>
            </p:nvSpPr>
            <p:spPr>
              <a:xfrm>
                <a:off x="6270497" y="4076550"/>
                <a:ext cx="117602" cy="117602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/>
              <p:cNvSpPr/>
              <p:nvPr/>
            </p:nvSpPr>
            <p:spPr>
              <a:xfrm>
                <a:off x="5250504" y="3519536"/>
                <a:ext cx="67914" cy="67914"/>
              </a:xfrm>
              <a:prstGeom prst="ellipse">
                <a:avLst/>
              </a:prstGeom>
              <a:solidFill>
                <a:srgbClr val="FF6699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/>
              <p:cNvSpPr/>
              <p:nvPr/>
            </p:nvSpPr>
            <p:spPr>
              <a:xfrm>
                <a:off x="6299827" y="5294070"/>
                <a:ext cx="74139" cy="74139"/>
              </a:xfrm>
              <a:prstGeom prst="ellipse">
                <a:avLst/>
              </a:prstGeom>
              <a:solidFill>
                <a:srgbClr val="FF6699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7337064" y="3516423"/>
                <a:ext cx="74139" cy="74139"/>
              </a:xfrm>
              <a:prstGeom prst="ellipse">
                <a:avLst/>
              </a:prstGeom>
              <a:solidFill>
                <a:srgbClr val="FF6699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9669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2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r>
              <a:rPr lang="cs-CZ" sz="4000" dirty="0"/>
              <a:t>ZDROJE </a:t>
            </a:r>
            <a:r>
              <a:rPr lang="en-US" sz="4000" dirty="0"/>
              <a:t>[on line] </a:t>
            </a:r>
            <a:r>
              <a:rPr lang="cs-CZ" sz="4000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  <a:ln w="28575">
            <a:solidFill>
              <a:schemeClr val="accent2"/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211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</TotalTime>
  <Words>479</Words>
  <Application>Microsoft Office PowerPoint</Application>
  <PresentationFormat>Předvádění na obrazovce (4:3)</PresentationFormat>
  <Paragraphs>141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PILOTÁŽ  (doporučení – upozornění – zpětná vazba)</vt:lpstr>
      <vt:lpstr>Pracovní úkol:        OSA ÚHLU                                     IA tabule</vt:lpstr>
      <vt:lpstr>Pracovní úkol:        OSA ÚHLU - řešení                             IA tabule</vt:lpstr>
      <vt:lpstr>KRUŽNICE VEPSANÁ TROJÚHELNÍKU</vt:lpstr>
      <vt:lpstr>KRUŽNICE VEPSANÁ TROJÚHELNÍKU</vt:lpstr>
      <vt:lpstr>Pracovní úkol: SPECIALITA ROVNOSTRANNÉHO       TROJÚHELNÍKU                                                    IA tabule</vt:lpstr>
      <vt:lpstr>Pracovní úkol: SPECIALITA ROVNOSTRANNÉHO       TROJÚHELNÍKU                                                    IA tabule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43</cp:revision>
  <dcterms:created xsi:type="dcterms:W3CDTF">2013-02-22T15:38:21Z</dcterms:created>
  <dcterms:modified xsi:type="dcterms:W3CDTF">2013-04-09T18:26:41Z</dcterms:modified>
</cp:coreProperties>
</file>