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5" r:id="rId3"/>
    <p:sldId id="266" r:id="rId4"/>
    <p:sldId id="258" r:id="rId5"/>
    <p:sldId id="259" r:id="rId6"/>
    <p:sldId id="260" r:id="rId7"/>
    <p:sldId id="262" r:id="rId8"/>
    <p:sldId id="261" r:id="rId9"/>
    <p:sldId id="263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CC9900"/>
    <a:srgbClr val="FFD629"/>
    <a:srgbClr val="FFE05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5C875-2164-4C5D-A820-A8F420C3FB45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2FA3-1A75-4BDC-9197-035BD7A7E2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73617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5C875-2164-4C5D-A820-A8F420C3FB45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2FA3-1A75-4BDC-9197-035BD7A7E2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934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5C875-2164-4C5D-A820-A8F420C3FB45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2FA3-1A75-4BDC-9197-035BD7A7E2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60172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5C875-2164-4C5D-A820-A8F420C3FB45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2FA3-1A75-4BDC-9197-035BD7A7E2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13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5C875-2164-4C5D-A820-A8F420C3FB45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2FA3-1A75-4BDC-9197-035BD7A7E2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0101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5C875-2164-4C5D-A820-A8F420C3FB45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2FA3-1A75-4BDC-9197-035BD7A7E2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348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5C875-2164-4C5D-A820-A8F420C3FB45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2FA3-1A75-4BDC-9197-035BD7A7E2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13659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5C875-2164-4C5D-A820-A8F420C3FB45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2FA3-1A75-4BDC-9197-035BD7A7E2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195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5C875-2164-4C5D-A820-A8F420C3FB45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2FA3-1A75-4BDC-9197-035BD7A7E2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69814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5C875-2164-4C5D-A820-A8F420C3FB45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2FA3-1A75-4BDC-9197-035BD7A7E2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160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5C875-2164-4C5D-A820-A8F420C3FB45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2FA3-1A75-4BDC-9197-035BD7A7E2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6700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E5C875-2164-4C5D-A820-A8F420C3FB45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2E2FA3-1A75-4BDC-9197-035BD7A7E2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622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4955203"/>
          </a:xfrm>
          <a:prstGeom prst="rect">
            <a:avLst/>
          </a:prstGeom>
          <a:gradFill flip="none" rotWithShape="1">
            <a:gsLst>
              <a:gs pos="0">
                <a:srgbClr val="FFD629">
                  <a:tint val="66000"/>
                  <a:satMod val="160000"/>
                </a:srgbClr>
              </a:gs>
              <a:gs pos="50000">
                <a:srgbClr val="FFD629">
                  <a:tint val="44500"/>
                  <a:satMod val="160000"/>
                </a:srgbClr>
              </a:gs>
              <a:gs pos="100000">
                <a:srgbClr val="FFD629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PŘEDMĚT: 		MATEMATIKA</a:t>
            </a:r>
          </a:p>
          <a:p>
            <a:r>
              <a:rPr lang="cs-CZ" b="1" dirty="0" smtClean="0"/>
              <a:t>ROČNÍK:			6.</a:t>
            </a:r>
          </a:p>
          <a:p>
            <a:r>
              <a:rPr lang="cs-CZ" b="1" dirty="0" smtClean="0"/>
              <a:t>TÉMA:			</a:t>
            </a:r>
            <a:r>
              <a:rPr lang="cs-CZ" b="1" u="sng" dirty="0" smtClean="0"/>
              <a:t>KONSTRUKCE TROJÚHELNÍKU </a:t>
            </a:r>
            <a:r>
              <a:rPr lang="cs-CZ" b="1" dirty="0" smtClean="0"/>
              <a:t>- SUS</a:t>
            </a:r>
          </a:p>
          <a:p>
            <a:r>
              <a:rPr lang="cs-CZ" b="1" dirty="0" smtClean="0"/>
              <a:t>AUTOR:			MGR. SVĚTLANA HAJDINOVÁ</a:t>
            </a:r>
          </a:p>
          <a:p>
            <a:r>
              <a:rPr lang="cs-CZ" b="1" dirty="0" smtClean="0"/>
              <a:t>DATUM VYTVOŘENÍ:	10. 11. 2012</a:t>
            </a:r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VY_32_INOVACE_53_SH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302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  <a:solidFill>
            <a:srgbClr val="CC99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361459"/>
          </a:xfrm>
          <a:ln w="28575">
            <a:solidFill>
              <a:srgbClr val="FFCC00"/>
            </a:solidFill>
          </a:ln>
        </p:spPr>
        <p:txBody>
          <a:bodyPr>
            <a:normAutofit fontScale="85000" lnSpcReduction="10000"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</a:t>
            </a:r>
            <a:r>
              <a:rPr lang="cs-CZ" b="1" dirty="0" smtClean="0">
                <a:solidFill>
                  <a:srgbClr val="C00000"/>
                </a:solidFill>
              </a:rPr>
              <a:t> KONSTRUKCE TROJÚHELNÍKU - SUS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6.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 </a:t>
            </a:r>
            <a:r>
              <a:rPr lang="cs-CZ" dirty="0" smtClean="0"/>
              <a:t>Sestrojit trojúhelník zadaný 2 stranami a úhlem jimi sevřeným, naučit se algoritmus konstrukční  úlohy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a rýsovací potřeby, sešit,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pracovní úkol - KOMBINACE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 trojúhelník, konstrukce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tématu, pracovní úkol </a:t>
            </a:r>
            <a:r>
              <a:rPr lang="cs-CZ" dirty="0" smtClean="0"/>
              <a:t>s </a:t>
            </a:r>
            <a:r>
              <a:rPr lang="cs-CZ" dirty="0"/>
              <a:t>řešením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Možnosti </a:t>
            </a:r>
            <a:r>
              <a:rPr lang="cs-CZ" b="1" dirty="0"/>
              <a:t>využití: </a:t>
            </a:r>
            <a:r>
              <a:rPr lang="cs-CZ" dirty="0"/>
              <a:t>k uvedení nového učiva i k opakování již probraného učiva, písemná práce, samostatné opakování, skupinová práce, domácí práce apod.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79756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CC99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Autofit/>
          </a:bodyPr>
          <a:lstStyle/>
          <a:p>
            <a:r>
              <a:rPr lang="cs-CZ" sz="3200" dirty="0" smtClean="0"/>
              <a:t>PILOTÁŽ </a:t>
            </a:r>
            <a:br>
              <a:rPr lang="cs-CZ" sz="3200" dirty="0" smtClean="0"/>
            </a:br>
            <a:r>
              <a:rPr lang="cs-CZ" sz="1800" dirty="0" smtClean="0"/>
              <a:t>(doporučení – upozornění – zpětná vazba)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001419"/>
          </a:xfrm>
          <a:ln w="28575">
            <a:solidFill>
              <a:srgbClr val="FFCC00"/>
            </a:solidFill>
          </a:ln>
        </p:spPr>
        <p:txBody>
          <a:bodyPr>
            <a:normAutofit fontScale="77500" lnSpcReduction="20000"/>
          </a:bodyPr>
          <a:lstStyle/>
          <a:p>
            <a:pPr lvl="0">
              <a:buBlip>
                <a:blip r:embed="rId2"/>
              </a:buBlip>
            </a:pPr>
            <a:r>
              <a:rPr lang="cs-CZ" dirty="0" smtClean="0"/>
              <a:t>Materiál byl použit ve 2 třídách 6. ročníku. Žáci vypracovali úkoly a pracovní listy, a tím si procvičili prezentované učivo</a:t>
            </a:r>
            <a:r>
              <a:rPr lang="cs-CZ" dirty="0"/>
              <a:t>. </a:t>
            </a:r>
            <a:endParaRPr lang="cs-CZ" dirty="0" smtClean="0"/>
          </a:p>
          <a:p>
            <a:pPr lvl="0">
              <a:buBlip>
                <a:blip r:embed="rId2"/>
              </a:buBlip>
            </a:pPr>
            <a:r>
              <a:rPr lang="cs-CZ" dirty="0" smtClean="0"/>
              <a:t>Žákům </a:t>
            </a:r>
            <a:r>
              <a:rPr lang="cs-CZ" dirty="0"/>
              <a:t>vyhovovala přehlednost zadání a možnost variability práce – podle vlastní potřeby </a:t>
            </a:r>
            <a:r>
              <a:rPr lang="cs-CZ" dirty="0" smtClean="0"/>
              <a:t> a dohody mohli </a:t>
            </a:r>
            <a:r>
              <a:rPr lang="cs-CZ" dirty="0"/>
              <a:t>pracovat samostatně, ve skupině nebo společně s učitelem</a:t>
            </a:r>
            <a:r>
              <a:rPr lang="cs-CZ" dirty="0" smtClean="0"/>
              <a:t>.</a:t>
            </a:r>
          </a:p>
          <a:p>
            <a:pPr lvl="0">
              <a:buBlip>
                <a:blip r:embed="rId2"/>
              </a:buBlip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Pracovní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úkoly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nebo </a:t>
            </a:r>
            <a:r>
              <a:rPr lang="cs-CZ" b="1" dirty="0">
                <a:solidFill>
                  <a:srgbClr val="00B050"/>
                </a:solidFill>
              </a:rPr>
              <a:t>pracovní </a:t>
            </a:r>
            <a:r>
              <a:rPr lang="cs-CZ" b="1" dirty="0" smtClean="0">
                <a:solidFill>
                  <a:srgbClr val="00B050"/>
                </a:solidFill>
              </a:rPr>
              <a:t>listy </a:t>
            </a:r>
            <a:r>
              <a:rPr lang="cs-CZ" dirty="0" smtClean="0"/>
              <a:t>mohou </a:t>
            </a:r>
            <a:r>
              <a:rPr lang="cs-CZ" dirty="0"/>
              <a:t>být využity v hodině, jako DÚ nebo samostatná práce, lze je ohodnotit. </a:t>
            </a:r>
            <a:r>
              <a:rPr lang="cs-CZ" dirty="0" smtClean="0"/>
              <a:t>Je </a:t>
            </a:r>
            <a:r>
              <a:rPr lang="cs-CZ" dirty="0"/>
              <a:t>možné </a:t>
            </a:r>
            <a:r>
              <a:rPr lang="cs-CZ" dirty="0" smtClean="0"/>
              <a:t>je promítnout </a:t>
            </a:r>
            <a:r>
              <a:rPr lang="cs-CZ" dirty="0"/>
              <a:t>na tabuli a zpracovávat společně nebo </a:t>
            </a:r>
            <a:r>
              <a:rPr lang="cs-CZ" dirty="0" smtClean="0"/>
              <a:t>je </a:t>
            </a:r>
            <a:r>
              <a:rPr lang="cs-CZ" dirty="0"/>
              <a:t>vytisknout pro samostatnou nebo skupinovou </a:t>
            </a:r>
            <a:r>
              <a:rPr lang="cs-CZ" dirty="0" smtClean="0"/>
              <a:t>práci (u každého uvedeno).</a:t>
            </a:r>
            <a:endParaRPr lang="cs-CZ" b="1" dirty="0"/>
          </a:p>
          <a:p>
            <a:pPr>
              <a:buBlip>
                <a:blip r:embed="rId2"/>
              </a:buBlip>
            </a:pPr>
            <a:r>
              <a:rPr lang="cs-CZ" dirty="0" smtClean="0"/>
              <a:t>V prezentaci je použita </a:t>
            </a:r>
            <a:r>
              <a:rPr lang="cs-CZ" b="1" dirty="0" smtClean="0"/>
              <a:t>animace </a:t>
            </a:r>
            <a:r>
              <a:rPr lang="cs-CZ" dirty="0"/>
              <a:t>(na kliknutí nebo po předchozím) - snímek </a:t>
            </a:r>
            <a:r>
              <a:rPr lang="cs-CZ" dirty="0" smtClean="0"/>
              <a:t>4, 6, 7, 8.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4913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CC99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/>
          <a:lstStyle/>
          <a:p>
            <a:r>
              <a:rPr lang="cs-CZ" b="1" dirty="0" smtClean="0"/>
              <a:t>KONSTRUKCE TROJÚHELNÍKU</a:t>
            </a:r>
            <a:endParaRPr lang="cs-CZ" b="1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7030A0"/>
                </a:solidFill>
              </a:rPr>
              <a:t>NÁČRT</a:t>
            </a:r>
            <a:r>
              <a:rPr lang="cs-CZ" dirty="0" smtClean="0">
                <a:solidFill>
                  <a:srgbClr val="7030A0"/>
                </a:solidFill>
              </a:rPr>
              <a:t> - </a:t>
            </a:r>
            <a:r>
              <a:rPr lang="cs-CZ" b="1" dirty="0" smtClean="0">
                <a:solidFill>
                  <a:srgbClr val="7030A0"/>
                </a:solidFill>
              </a:rPr>
              <a:t>nakreslíme</a:t>
            </a:r>
            <a:r>
              <a:rPr lang="cs-CZ" dirty="0" smtClean="0">
                <a:solidFill>
                  <a:srgbClr val="7030A0"/>
                </a:solidFill>
              </a:rPr>
              <a:t> trojúhelník od ruky a </a:t>
            </a:r>
            <a:r>
              <a:rPr lang="cs-CZ" b="1" dirty="0" smtClean="0">
                <a:solidFill>
                  <a:srgbClr val="7030A0"/>
                </a:solidFill>
              </a:rPr>
              <a:t>vyznačíme </a:t>
            </a:r>
            <a:r>
              <a:rPr lang="cs-CZ" dirty="0" smtClean="0">
                <a:solidFill>
                  <a:srgbClr val="7030A0"/>
                </a:solidFill>
              </a:rPr>
              <a:t>zadané prvky zelenou pastelkou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B050"/>
                </a:solidFill>
              </a:rPr>
              <a:t>ROZBOR</a:t>
            </a:r>
            <a:r>
              <a:rPr lang="cs-CZ" dirty="0" smtClean="0">
                <a:solidFill>
                  <a:srgbClr val="00B050"/>
                </a:solidFill>
              </a:rPr>
              <a:t> - </a:t>
            </a:r>
            <a:r>
              <a:rPr lang="cs-CZ" b="1" dirty="0" smtClean="0">
                <a:solidFill>
                  <a:srgbClr val="00B050"/>
                </a:solidFill>
              </a:rPr>
              <a:t>zapíšeme </a:t>
            </a:r>
            <a:r>
              <a:rPr lang="cs-CZ" dirty="0" smtClean="0">
                <a:solidFill>
                  <a:srgbClr val="00B050"/>
                </a:solidFill>
              </a:rPr>
              <a:t>podmínky sestrojitelnosti trojúhelníku</a:t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B050"/>
                </a:solidFill>
              </a:rPr>
              <a:t>                - </a:t>
            </a:r>
            <a:r>
              <a:rPr lang="cs-CZ" b="1" dirty="0" smtClean="0">
                <a:solidFill>
                  <a:srgbClr val="00B050"/>
                </a:solidFill>
              </a:rPr>
              <a:t>zakreslíme </a:t>
            </a:r>
            <a:r>
              <a:rPr lang="cs-CZ" dirty="0" smtClean="0">
                <a:solidFill>
                  <a:srgbClr val="00B050"/>
                </a:solidFill>
              </a:rPr>
              <a:t>geometrické útvary (body, přímky, kružnice apod.) potřebné ke konstrukci do náčrtu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POSTUP</a:t>
            </a:r>
            <a:r>
              <a:rPr lang="cs-CZ" dirty="0" smtClean="0">
                <a:solidFill>
                  <a:srgbClr val="FF0000"/>
                </a:solidFill>
              </a:rPr>
              <a:t> - postupně </a:t>
            </a:r>
            <a:r>
              <a:rPr lang="cs-CZ" b="1" dirty="0" smtClean="0">
                <a:solidFill>
                  <a:srgbClr val="FF0000"/>
                </a:solidFill>
              </a:rPr>
              <a:t>zapíšeme </a:t>
            </a:r>
            <a:r>
              <a:rPr lang="cs-CZ" dirty="0" smtClean="0">
                <a:solidFill>
                  <a:srgbClr val="FF0000"/>
                </a:solidFill>
              </a:rPr>
              <a:t>jednotlivé konstrukční kroky pomocí symbolických matematických značek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KONSTRUKCE</a:t>
            </a:r>
            <a:r>
              <a:rPr lang="cs-CZ" dirty="0" smtClean="0">
                <a:solidFill>
                  <a:srgbClr val="0070C0"/>
                </a:solidFill>
              </a:rPr>
              <a:t> - </a:t>
            </a:r>
            <a:r>
              <a:rPr lang="cs-CZ" b="1" dirty="0" smtClean="0">
                <a:solidFill>
                  <a:srgbClr val="0070C0"/>
                </a:solidFill>
              </a:rPr>
              <a:t>sestrojíme</a:t>
            </a:r>
            <a:r>
              <a:rPr lang="cs-CZ" dirty="0" smtClean="0">
                <a:solidFill>
                  <a:srgbClr val="0070C0"/>
                </a:solidFill>
              </a:rPr>
              <a:t> trojúhelník podle postupu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CC6600"/>
                </a:solidFill>
              </a:rPr>
              <a:t>ZKOUŠKA </a:t>
            </a:r>
            <a:r>
              <a:rPr lang="cs-CZ" dirty="0" smtClean="0">
                <a:solidFill>
                  <a:srgbClr val="CC6600"/>
                </a:solidFill>
              </a:rPr>
              <a:t>- </a:t>
            </a:r>
            <a:r>
              <a:rPr lang="cs-CZ" b="1" dirty="0" smtClean="0">
                <a:solidFill>
                  <a:srgbClr val="CC6600"/>
                </a:solidFill>
              </a:rPr>
              <a:t>zkontrolujeme</a:t>
            </a:r>
            <a:r>
              <a:rPr lang="cs-CZ" dirty="0" smtClean="0">
                <a:solidFill>
                  <a:srgbClr val="CC6600"/>
                </a:solidFill>
              </a:rPr>
              <a:t> správné velikosti zadaných prvků přeměřením</a:t>
            </a:r>
            <a:endParaRPr lang="cs-CZ" dirty="0">
              <a:solidFill>
                <a:srgbClr val="CC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7302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CC99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/>
          <a:lstStyle/>
          <a:p>
            <a:r>
              <a:rPr lang="cs-CZ" b="1" dirty="0"/>
              <a:t>TROJÚHELNÍK </a:t>
            </a:r>
            <a:r>
              <a:rPr lang="cs-CZ" b="1" dirty="0" smtClean="0"/>
              <a:t>sus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04733"/>
            <a:ext cx="8136904" cy="500141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Konstrukce trojúhelníku podle věty </a:t>
            </a:r>
            <a:r>
              <a:rPr lang="cs-CZ" b="1" dirty="0" smtClean="0">
                <a:solidFill>
                  <a:srgbClr val="FF0000"/>
                </a:solidFill>
              </a:rPr>
              <a:t>sus</a:t>
            </a:r>
            <a:r>
              <a:rPr lang="cs-CZ" dirty="0" smtClean="0"/>
              <a:t> - </a:t>
            </a:r>
            <a:br>
              <a:rPr lang="cs-CZ" dirty="0" smtClean="0"/>
            </a:br>
            <a:r>
              <a:rPr lang="cs-CZ" dirty="0" smtClean="0"/>
              <a:t>v trojúhelníku jsou zadány </a:t>
            </a:r>
            <a:r>
              <a:rPr lang="cs-CZ" b="1" dirty="0" smtClean="0"/>
              <a:t>velikosti 2 stran a </a:t>
            </a:r>
            <a:br>
              <a:rPr lang="cs-CZ" b="1" dirty="0" smtClean="0"/>
            </a:br>
            <a:r>
              <a:rPr lang="cs-CZ" b="1" dirty="0" smtClean="0"/>
              <a:t>1 úhlu, který je těmito stranami sevřený.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PŘÍKLAD:</a:t>
            </a:r>
          </a:p>
          <a:p>
            <a:r>
              <a:rPr lang="cs-CZ" dirty="0" smtClean="0"/>
              <a:t>Sestroj trojúhelník ABC, ve kterém jsou zadány velikosti stran b = 6 cm, c = 9 cm, a velikost úhlu </a:t>
            </a:r>
            <a:r>
              <a:rPr lang="el-GR" dirty="0" smtClean="0">
                <a:ea typeface="Cambria Math"/>
              </a:rPr>
              <a:t>α</a:t>
            </a:r>
            <a:r>
              <a:rPr lang="cs-CZ" dirty="0" smtClean="0">
                <a:ea typeface="Cambria Math"/>
              </a:rPr>
              <a:t> = 60°</a:t>
            </a:r>
            <a:r>
              <a:rPr lang="cs-CZ" dirty="0" smtClean="0"/>
              <a:t>.</a:t>
            </a:r>
            <a:endParaRPr lang="cs-CZ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2771800" y="2636912"/>
            <a:ext cx="2376264" cy="1758702"/>
            <a:chOff x="2771800" y="2636912"/>
            <a:chExt cx="2376264" cy="1758702"/>
          </a:xfrm>
        </p:grpSpPr>
        <p:sp>
          <p:nvSpPr>
            <p:cNvPr id="4" name="Rovnoramenný trojúhelník 3"/>
            <p:cNvSpPr/>
            <p:nvPr/>
          </p:nvSpPr>
          <p:spPr>
            <a:xfrm>
              <a:off x="2771800" y="2636912"/>
              <a:ext cx="2376264" cy="1368152"/>
            </a:xfrm>
            <a:prstGeom prst="triangle">
              <a:avLst>
                <a:gd name="adj" fmla="val 83233"/>
              </a:avLst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" name="Přímá spojnice 5"/>
            <p:cNvCxnSpPr>
              <a:stCxn id="4" idx="2"/>
            </p:cNvCxnSpPr>
            <p:nvPr/>
          </p:nvCxnSpPr>
          <p:spPr>
            <a:xfrm>
              <a:off x="2771800" y="4005064"/>
              <a:ext cx="2376264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>
              <a:stCxn id="4" idx="0"/>
            </p:cNvCxnSpPr>
            <p:nvPr/>
          </p:nvCxnSpPr>
          <p:spPr>
            <a:xfrm flipH="1">
              <a:off x="2771800" y="2636912"/>
              <a:ext cx="1977836" cy="1368152"/>
            </a:xfrm>
            <a:prstGeom prst="line">
              <a:avLst/>
            </a:prstGeom>
            <a:ln w="5715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Volný tvar 9"/>
            <p:cNvSpPr/>
            <p:nvPr/>
          </p:nvSpPr>
          <p:spPr>
            <a:xfrm>
              <a:off x="3726873" y="3380509"/>
              <a:ext cx="125037" cy="609600"/>
            </a:xfrm>
            <a:custGeom>
              <a:avLst/>
              <a:gdLst>
                <a:gd name="connsiteX0" fmla="*/ 0 w 125037"/>
                <a:gd name="connsiteY0" fmla="*/ 0 h 609600"/>
                <a:gd name="connsiteX1" fmla="*/ 96982 w 125037"/>
                <a:gd name="connsiteY1" fmla="*/ 166255 h 609600"/>
                <a:gd name="connsiteX2" fmla="*/ 124691 w 125037"/>
                <a:gd name="connsiteY2" fmla="*/ 332509 h 609600"/>
                <a:gd name="connsiteX3" fmla="*/ 83127 w 125037"/>
                <a:gd name="connsiteY3" fmla="*/ 540327 h 609600"/>
                <a:gd name="connsiteX4" fmla="*/ 13854 w 125037"/>
                <a:gd name="connsiteY4" fmla="*/ 609600 h 609600"/>
                <a:gd name="connsiteX5" fmla="*/ 13854 w 125037"/>
                <a:gd name="connsiteY5" fmla="*/ 609600 h 609600"/>
                <a:gd name="connsiteX6" fmla="*/ 0 w 125037"/>
                <a:gd name="connsiteY6" fmla="*/ 595746 h 60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037" h="609600">
                  <a:moveTo>
                    <a:pt x="0" y="0"/>
                  </a:moveTo>
                  <a:cubicBezTo>
                    <a:pt x="38100" y="55418"/>
                    <a:pt x="76200" y="110837"/>
                    <a:pt x="96982" y="166255"/>
                  </a:cubicBezTo>
                  <a:cubicBezTo>
                    <a:pt x="117764" y="221673"/>
                    <a:pt x="127000" y="270164"/>
                    <a:pt x="124691" y="332509"/>
                  </a:cubicBezTo>
                  <a:cubicBezTo>
                    <a:pt x="122382" y="394854"/>
                    <a:pt x="101600" y="494145"/>
                    <a:pt x="83127" y="540327"/>
                  </a:cubicBezTo>
                  <a:cubicBezTo>
                    <a:pt x="64654" y="586509"/>
                    <a:pt x="13854" y="609600"/>
                    <a:pt x="13854" y="609600"/>
                  </a:cubicBezTo>
                  <a:lnTo>
                    <a:pt x="13854" y="609600"/>
                  </a:lnTo>
                  <a:lnTo>
                    <a:pt x="0" y="595746"/>
                  </a:lnTo>
                </a:path>
              </a:pathLst>
            </a:custGeom>
            <a:noFill/>
            <a:ln w="571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563888" y="4026282"/>
              <a:ext cx="7920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s</a:t>
              </a:r>
              <a:r>
                <a:rPr lang="cs-CZ" dirty="0" smtClean="0">
                  <a:solidFill>
                    <a:srgbClr val="FF0000"/>
                  </a:solidFill>
                </a:rPr>
                <a:t>trana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076511" y="2937801"/>
              <a:ext cx="7920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00B0F0"/>
                  </a:solidFill>
                </a:rPr>
                <a:t>s</a:t>
              </a:r>
              <a:r>
                <a:rPr lang="cs-CZ" dirty="0" smtClean="0">
                  <a:solidFill>
                    <a:srgbClr val="00B0F0"/>
                  </a:solidFill>
                </a:rPr>
                <a:t>trana</a:t>
              </a:r>
              <a:endParaRPr lang="cs-CZ" dirty="0">
                <a:solidFill>
                  <a:srgbClr val="00B0F0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3167844" y="3620777"/>
              <a:ext cx="7920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00B050"/>
                  </a:solidFill>
                </a:rPr>
                <a:t>ú</a:t>
              </a:r>
              <a:r>
                <a:rPr lang="cs-CZ" dirty="0" smtClean="0">
                  <a:solidFill>
                    <a:srgbClr val="00B050"/>
                  </a:solidFill>
                </a:rPr>
                <a:t>hel</a:t>
              </a:r>
              <a:endParaRPr lang="cs-CZ" dirty="0">
                <a:solidFill>
                  <a:srgbClr val="00B050"/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4245580" y="3251445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sus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667099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CC99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/>
          <a:lstStyle/>
          <a:p>
            <a:r>
              <a:rPr lang="cs-CZ" b="1" dirty="0" smtClean="0"/>
              <a:t>TROJÚHELNÍK sus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16832"/>
            <a:ext cx="4038600" cy="42093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NÁČRT:</a:t>
            </a:r>
            <a:endParaRPr lang="cs-CZ" dirty="0"/>
          </a:p>
        </p:txBody>
      </p:sp>
      <p:sp>
        <p:nvSpPr>
          <p:cNvPr id="25" name="Zástupný symbol pro obsah 24"/>
          <p:cNvSpPr>
            <a:spLocks noGrp="1"/>
          </p:cNvSpPr>
          <p:nvPr>
            <p:ph sz="half" idx="2"/>
          </p:nvPr>
        </p:nvSpPr>
        <p:spPr>
          <a:xfrm>
            <a:off x="4644008" y="1916833"/>
            <a:ext cx="4038600" cy="41552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ROZBOR: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velikost vnitřního úhlu </a:t>
            </a:r>
          </a:p>
          <a:p>
            <a:pPr marL="0" indent="0">
              <a:buNone/>
            </a:pPr>
            <a:r>
              <a:rPr lang="cs-CZ" dirty="0" smtClean="0">
                <a:latin typeface="Cambria Math"/>
                <a:ea typeface="Cambria Math"/>
              </a:rPr>
              <a:t>α &lt; 180°</a:t>
            </a:r>
            <a:r>
              <a:rPr lang="cs-CZ" dirty="0">
                <a:latin typeface="Cambria Math"/>
                <a:ea typeface="Cambria Math"/>
              </a:rPr>
              <a:t>	</a:t>
            </a:r>
            <a:r>
              <a:rPr lang="cs-CZ" dirty="0" smtClean="0">
                <a:latin typeface="Cambria Math"/>
                <a:ea typeface="Cambria Math"/>
              </a:rPr>
              <a:t>60° &lt; 180°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ea typeface="Cambria Math"/>
              </a:rPr>
              <a:t>△ABC lze sestrojit</a:t>
            </a:r>
          </a:p>
        </p:txBody>
      </p:sp>
      <p:sp>
        <p:nvSpPr>
          <p:cNvPr id="21" name="Volný tvar 20"/>
          <p:cNvSpPr/>
          <p:nvPr/>
        </p:nvSpPr>
        <p:spPr>
          <a:xfrm>
            <a:off x="782764" y="4801267"/>
            <a:ext cx="3228109" cy="30006"/>
          </a:xfrm>
          <a:custGeom>
            <a:avLst/>
            <a:gdLst>
              <a:gd name="connsiteX0" fmla="*/ 0 w 3228109"/>
              <a:gd name="connsiteY0" fmla="*/ 30000 h 30006"/>
              <a:gd name="connsiteX1" fmla="*/ 1039091 w 3228109"/>
              <a:gd name="connsiteY1" fmla="*/ 30000 h 30006"/>
              <a:gd name="connsiteX2" fmla="*/ 2840182 w 3228109"/>
              <a:gd name="connsiteY2" fmla="*/ 16146 h 30006"/>
              <a:gd name="connsiteX3" fmla="*/ 3228109 w 3228109"/>
              <a:gd name="connsiteY3" fmla="*/ 30000 h 30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28109" h="30006">
                <a:moveTo>
                  <a:pt x="0" y="30000"/>
                </a:moveTo>
                <a:cubicBezTo>
                  <a:pt x="405022" y="-37501"/>
                  <a:pt x="-30531" y="30000"/>
                  <a:pt x="1039091" y="30000"/>
                </a:cubicBezTo>
                <a:lnTo>
                  <a:pt x="2840182" y="16146"/>
                </a:lnTo>
                <a:cubicBezTo>
                  <a:pt x="3191148" y="30769"/>
                  <a:pt x="3061759" y="30000"/>
                  <a:pt x="3228109" y="3000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 rot="18808502">
            <a:off x="380876" y="3783261"/>
            <a:ext cx="2770469" cy="45719"/>
          </a:xfrm>
          <a:custGeom>
            <a:avLst/>
            <a:gdLst>
              <a:gd name="connsiteX0" fmla="*/ 0 w 3228109"/>
              <a:gd name="connsiteY0" fmla="*/ 30000 h 30006"/>
              <a:gd name="connsiteX1" fmla="*/ 1039091 w 3228109"/>
              <a:gd name="connsiteY1" fmla="*/ 30000 h 30006"/>
              <a:gd name="connsiteX2" fmla="*/ 2840182 w 3228109"/>
              <a:gd name="connsiteY2" fmla="*/ 16146 h 30006"/>
              <a:gd name="connsiteX3" fmla="*/ 3228109 w 3228109"/>
              <a:gd name="connsiteY3" fmla="*/ 30000 h 30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28109" h="30006">
                <a:moveTo>
                  <a:pt x="0" y="30000"/>
                </a:moveTo>
                <a:cubicBezTo>
                  <a:pt x="405022" y="-37501"/>
                  <a:pt x="-30531" y="30000"/>
                  <a:pt x="1039091" y="30000"/>
                </a:cubicBezTo>
                <a:lnTo>
                  <a:pt x="2840182" y="16146"/>
                </a:lnTo>
                <a:cubicBezTo>
                  <a:pt x="3191148" y="30769"/>
                  <a:pt x="3061759" y="30000"/>
                  <a:pt x="3228109" y="3000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 rot="3489488">
            <a:off x="2178810" y="3786280"/>
            <a:ext cx="2382355" cy="45719"/>
          </a:xfrm>
          <a:custGeom>
            <a:avLst/>
            <a:gdLst>
              <a:gd name="connsiteX0" fmla="*/ 0 w 3228109"/>
              <a:gd name="connsiteY0" fmla="*/ 30000 h 30006"/>
              <a:gd name="connsiteX1" fmla="*/ 1039091 w 3228109"/>
              <a:gd name="connsiteY1" fmla="*/ 30000 h 30006"/>
              <a:gd name="connsiteX2" fmla="*/ 2840182 w 3228109"/>
              <a:gd name="connsiteY2" fmla="*/ 16146 h 30006"/>
              <a:gd name="connsiteX3" fmla="*/ 3228109 w 3228109"/>
              <a:gd name="connsiteY3" fmla="*/ 30000 h 30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28109" h="30006">
                <a:moveTo>
                  <a:pt x="0" y="30000"/>
                </a:moveTo>
                <a:cubicBezTo>
                  <a:pt x="405022" y="-37501"/>
                  <a:pt x="-30531" y="30000"/>
                  <a:pt x="1039091" y="30000"/>
                </a:cubicBezTo>
                <a:lnTo>
                  <a:pt x="2840182" y="16146"/>
                </a:lnTo>
                <a:cubicBezTo>
                  <a:pt x="3191148" y="30769"/>
                  <a:pt x="3061759" y="30000"/>
                  <a:pt x="3228109" y="3000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9" name="Skupina 38"/>
          <p:cNvGrpSpPr/>
          <p:nvPr/>
        </p:nvGrpSpPr>
        <p:grpSpPr>
          <a:xfrm>
            <a:off x="734291" y="4944319"/>
            <a:ext cx="193964" cy="251136"/>
            <a:chOff x="734291" y="4944319"/>
            <a:chExt cx="193964" cy="251136"/>
          </a:xfrm>
        </p:grpSpPr>
        <p:sp>
          <p:nvSpPr>
            <p:cNvPr id="26" name="Volný tvar 25"/>
            <p:cNvSpPr/>
            <p:nvPr/>
          </p:nvSpPr>
          <p:spPr>
            <a:xfrm>
              <a:off x="734291" y="4944319"/>
              <a:ext cx="193964" cy="251136"/>
            </a:xfrm>
            <a:custGeom>
              <a:avLst/>
              <a:gdLst>
                <a:gd name="connsiteX0" fmla="*/ 0 w 193964"/>
                <a:gd name="connsiteY0" fmla="*/ 237281 h 251136"/>
                <a:gd name="connsiteX1" fmla="*/ 41564 w 193964"/>
                <a:gd name="connsiteY1" fmla="*/ 168008 h 251136"/>
                <a:gd name="connsiteX2" fmla="*/ 96982 w 193964"/>
                <a:gd name="connsiteY2" fmla="*/ 43317 h 251136"/>
                <a:gd name="connsiteX3" fmla="*/ 110836 w 193964"/>
                <a:gd name="connsiteY3" fmla="*/ 1754 h 251136"/>
                <a:gd name="connsiteX4" fmla="*/ 138545 w 193964"/>
                <a:gd name="connsiteY4" fmla="*/ 84881 h 251136"/>
                <a:gd name="connsiteX5" fmla="*/ 180109 w 193964"/>
                <a:gd name="connsiteY5" fmla="*/ 223426 h 251136"/>
                <a:gd name="connsiteX6" fmla="*/ 193964 w 193964"/>
                <a:gd name="connsiteY6" fmla="*/ 251136 h 251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3964" h="251136">
                  <a:moveTo>
                    <a:pt x="0" y="237281"/>
                  </a:moveTo>
                  <a:cubicBezTo>
                    <a:pt x="13855" y="214190"/>
                    <a:pt x="30421" y="192523"/>
                    <a:pt x="41564" y="168008"/>
                  </a:cubicBezTo>
                  <a:cubicBezTo>
                    <a:pt x="112226" y="12553"/>
                    <a:pt x="31586" y="141412"/>
                    <a:pt x="96982" y="43317"/>
                  </a:cubicBezTo>
                  <a:cubicBezTo>
                    <a:pt x="101600" y="29463"/>
                    <a:pt x="100510" y="-8573"/>
                    <a:pt x="110836" y="1754"/>
                  </a:cubicBezTo>
                  <a:cubicBezTo>
                    <a:pt x="131489" y="22407"/>
                    <a:pt x="131461" y="56545"/>
                    <a:pt x="138545" y="84881"/>
                  </a:cubicBezTo>
                  <a:cubicBezTo>
                    <a:pt x="148489" y="124654"/>
                    <a:pt x="163245" y="189698"/>
                    <a:pt x="180109" y="223426"/>
                  </a:cubicBezTo>
                  <a:lnTo>
                    <a:pt x="193964" y="251136"/>
                  </a:ln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olný tvar 26"/>
            <p:cNvSpPr/>
            <p:nvPr/>
          </p:nvSpPr>
          <p:spPr>
            <a:xfrm>
              <a:off x="789709" y="5098473"/>
              <a:ext cx="96982" cy="0"/>
            </a:xfrm>
            <a:custGeom>
              <a:avLst/>
              <a:gdLst>
                <a:gd name="connsiteX0" fmla="*/ 0 w 96982"/>
                <a:gd name="connsiteY0" fmla="*/ 0 h 0"/>
                <a:gd name="connsiteX1" fmla="*/ 96982 w 96982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96982">
                  <a:moveTo>
                    <a:pt x="0" y="0"/>
                  </a:moveTo>
                  <a:lnTo>
                    <a:pt x="96982" y="0"/>
                  </a:ln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3920836" y="4918364"/>
            <a:ext cx="138546" cy="332509"/>
            <a:chOff x="3920836" y="4918364"/>
            <a:chExt cx="138546" cy="332509"/>
          </a:xfrm>
        </p:grpSpPr>
        <p:sp>
          <p:nvSpPr>
            <p:cNvPr id="28" name="Volný tvar 27"/>
            <p:cNvSpPr/>
            <p:nvPr/>
          </p:nvSpPr>
          <p:spPr>
            <a:xfrm>
              <a:off x="3934691" y="4918364"/>
              <a:ext cx="0" cy="304800"/>
            </a:xfrm>
            <a:custGeom>
              <a:avLst/>
              <a:gdLst>
                <a:gd name="connsiteX0" fmla="*/ 0 w 0"/>
                <a:gd name="connsiteY0" fmla="*/ 0 h 304800"/>
                <a:gd name="connsiteX1" fmla="*/ 0 w 0"/>
                <a:gd name="connsiteY1" fmla="*/ 304800 h 304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304800">
                  <a:moveTo>
                    <a:pt x="0" y="0"/>
                  </a:moveTo>
                  <a:lnTo>
                    <a:pt x="0" y="304800"/>
                  </a:ln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olný tvar 30"/>
            <p:cNvSpPr/>
            <p:nvPr/>
          </p:nvSpPr>
          <p:spPr>
            <a:xfrm>
              <a:off x="3920836" y="4918364"/>
              <a:ext cx="138546" cy="332509"/>
            </a:xfrm>
            <a:custGeom>
              <a:avLst/>
              <a:gdLst>
                <a:gd name="connsiteX0" fmla="*/ 0 w 138546"/>
                <a:gd name="connsiteY0" fmla="*/ 0 h 332509"/>
                <a:gd name="connsiteX1" fmla="*/ 110837 w 138546"/>
                <a:gd name="connsiteY1" fmla="*/ 41563 h 332509"/>
                <a:gd name="connsiteX2" fmla="*/ 124691 w 138546"/>
                <a:gd name="connsiteY2" fmla="*/ 83127 h 332509"/>
                <a:gd name="connsiteX3" fmla="*/ 110837 w 138546"/>
                <a:gd name="connsiteY3" fmla="*/ 124691 h 332509"/>
                <a:gd name="connsiteX4" fmla="*/ 27709 w 138546"/>
                <a:gd name="connsiteY4" fmla="*/ 166254 h 332509"/>
                <a:gd name="connsiteX5" fmla="*/ 124691 w 138546"/>
                <a:gd name="connsiteY5" fmla="*/ 207818 h 332509"/>
                <a:gd name="connsiteX6" fmla="*/ 138546 w 138546"/>
                <a:gd name="connsiteY6" fmla="*/ 249381 h 332509"/>
                <a:gd name="connsiteX7" fmla="*/ 124691 w 138546"/>
                <a:gd name="connsiteY7" fmla="*/ 304800 h 332509"/>
                <a:gd name="connsiteX8" fmla="*/ 41564 w 138546"/>
                <a:gd name="connsiteY8" fmla="*/ 332509 h 332509"/>
                <a:gd name="connsiteX9" fmla="*/ 0 w 138546"/>
                <a:gd name="connsiteY9" fmla="*/ 318654 h 332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546" h="332509">
                  <a:moveTo>
                    <a:pt x="0" y="0"/>
                  </a:moveTo>
                  <a:cubicBezTo>
                    <a:pt x="37551" y="7510"/>
                    <a:pt x="83656" y="7587"/>
                    <a:pt x="110837" y="41563"/>
                  </a:cubicBezTo>
                  <a:cubicBezTo>
                    <a:pt x="119960" y="52967"/>
                    <a:pt x="120073" y="69272"/>
                    <a:pt x="124691" y="83127"/>
                  </a:cubicBezTo>
                  <a:cubicBezTo>
                    <a:pt x="120073" y="96982"/>
                    <a:pt x="119960" y="113287"/>
                    <a:pt x="110837" y="124691"/>
                  </a:cubicBezTo>
                  <a:cubicBezTo>
                    <a:pt x="91304" y="149107"/>
                    <a:pt x="55090" y="157128"/>
                    <a:pt x="27709" y="166254"/>
                  </a:cubicBezTo>
                  <a:cubicBezTo>
                    <a:pt x="60987" y="174574"/>
                    <a:pt x="100771" y="177918"/>
                    <a:pt x="124691" y="207818"/>
                  </a:cubicBezTo>
                  <a:cubicBezTo>
                    <a:pt x="133814" y="219222"/>
                    <a:pt x="133928" y="235527"/>
                    <a:pt x="138546" y="249381"/>
                  </a:cubicBezTo>
                  <a:cubicBezTo>
                    <a:pt x="133928" y="267854"/>
                    <a:pt x="139148" y="292408"/>
                    <a:pt x="124691" y="304800"/>
                  </a:cubicBezTo>
                  <a:cubicBezTo>
                    <a:pt x="102515" y="323808"/>
                    <a:pt x="41564" y="332509"/>
                    <a:pt x="41564" y="332509"/>
                  </a:cubicBezTo>
                  <a:lnTo>
                    <a:pt x="0" y="318654"/>
                  </a:ln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3" name="Volný tvar 32"/>
          <p:cNvSpPr/>
          <p:nvPr/>
        </p:nvSpPr>
        <p:spPr>
          <a:xfrm>
            <a:off x="2673448" y="2395006"/>
            <a:ext cx="124691" cy="255243"/>
          </a:xfrm>
          <a:custGeom>
            <a:avLst/>
            <a:gdLst>
              <a:gd name="connsiteX0" fmla="*/ 96982 w 124691"/>
              <a:gd name="connsiteY0" fmla="*/ 30583 h 255243"/>
              <a:gd name="connsiteX1" fmla="*/ 27709 w 124691"/>
              <a:gd name="connsiteY1" fmla="*/ 2874 h 255243"/>
              <a:gd name="connsiteX2" fmla="*/ 0 w 124691"/>
              <a:gd name="connsiteY2" fmla="*/ 86001 h 255243"/>
              <a:gd name="connsiteX3" fmla="*/ 13854 w 124691"/>
              <a:gd name="connsiteY3" fmla="*/ 224546 h 255243"/>
              <a:gd name="connsiteX4" fmla="*/ 41563 w 124691"/>
              <a:gd name="connsiteY4" fmla="*/ 252256 h 255243"/>
              <a:gd name="connsiteX5" fmla="*/ 124691 w 124691"/>
              <a:gd name="connsiteY5" fmla="*/ 252256 h 2552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4691" h="255243">
                <a:moveTo>
                  <a:pt x="96982" y="30583"/>
                </a:moveTo>
                <a:cubicBezTo>
                  <a:pt x="73891" y="21347"/>
                  <a:pt x="49302" y="-9465"/>
                  <a:pt x="27709" y="2874"/>
                </a:cubicBezTo>
                <a:cubicBezTo>
                  <a:pt x="2349" y="17365"/>
                  <a:pt x="0" y="86001"/>
                  <a:pt x="0" y="86001"/>
                </a:cubicBezTo>
                <a:cubicBezTo>
                  <a:pt x="4618" y="132183"/>
                  <a:pt x="2598" y="179520"/>
                  <a:pt x="13854" y="224546"/>
                </a:cubicBezTo>
                <a:cubicBezTo>
                  <a:pt x="17022" y="237218"/>
                  <a:pt x="28891" y="249088"/>
                  <a:pt x="41563" y="252256"/>
                </a:cubicBezTo>
                <a:cubicBezTo>
                  <a:pt x="68445" y="258977"/>
                  <a:pt x="96982" y="252256"/>
                  <a:pt x="124691" y="252256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9" name="Skupina 78"/>
          <p:cNvGrpSpPr/>
          <p:nvPr/>
        </p:nvGrpSpPr>
        <p:grpSpPr>
          <a:xfrm>
            <a:off x="782764" y="4833114"/>
            <a:ext cx="3228109" cy="390050"/>
            <a:chOff x="782764" y="4833114"/>
            <a:chExt cx="3228109" cy="390050"/>
          </a:xfrm>
        </p:grpSpPr>
        <p:sp>
          <p:nvSpPr>
            <p:cNvPr id="55" name="Volný tvar 54"/>
            <p:cNvSpPr/>
            <p:nvPr/>
          </p:nvSpPr>
          <p:spPr>
            <a:xfrm>
              <a:off x="2202873" y="5098473"/>
              <a:ext cx="96982" cy="0"/>
            </a:xfrm>
            <a:custGeom>
              <a:avLst/>
              <a:gdLst>
                <a:gd name="connsiteX0" fmla="*/ 0 w 96982"/>
                <a:gd name="connsiteY0" fmla="*/ 0 h 0"/>
                <a:gd name="connsiteX1" fmla="*/ 96982 w 96982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96982">
                  <a:moveTo>
                    <a:pt x="0" y="0"/>
                  </a:moveTo>
                  <a:lnTo>
                    <a:pt x="96982" y="0"/>
                  </a:ln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8" name="Skupina 77"/>
            <p:cNvGrpSpPr/>
            <p:nvPr/>
          </p:nvGrpSpPr>
          <p:grpSpPr>
            <a:xfrm>
              <a:off x="782764" y="4833114"/>
              <a:ext cx="3228109" cy="390050"/>
              <a:chOff x="782764" y="4833114"/>
              <a:chExt cx="3228109" cy="390050"/>
            </a:xfrm>
          </p:grpSpPr>
          <p:sp>
            <p:nvSpPr>
              <p:cNvPr id="36" name="Volný tvar 35"/>
              <p:cNvSpPr/>
              <p:nvPr/>
            </p:nvSpPr>
            <p:spPr>
              <a:xfrm>
                <a:off x="782764" y="4833114"/>
                <a:ext cx="3228109" cy="30006"/>
              </a:xfrm>
              <a:custGeom>
                <a:avLst/>
                <a:gdLst>
                  <a:gd name="connsiteX0" fmla="*/ 0 w 3228109"/>
                  <a:gd name="connsiteY0" fmla="*/ 30000 h 30006"/>
                  <a:gd name="connsiteX1" fmla="*/ 1039091 w 3228109"/>
                  <a:gd name="connsiteY1" fmla="*/ 30000 h 30006"/>
                  <a:gd name="connsiteX2" fmla="*/ 2840182 w 3228109"/>
                  <a:gd name="connsiteY2" fmla="*/ 16146 h 30006"/>
                  <a:gd name="connsiteX3" fmla="*/ 3228109 w 3228109"/>
                  <a:gd name="connsiteY3" fmla="*/ 30000 h 300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228109" h="30006">
                    <a:moveTo>
                      <a:pt x="0" y="30000"/>
                    </a:moveTo>
                    <a:cubicBezTo>
                      <a:pt x="405022" y="-37501"/>
                      <a:pt x="-30531" y="30000"/>
                      <a:pt x="1039091" y="30000"/>
                    </a:cubicBezTo>
                    <a:lnTo>
                      <a:pt x="2840182" y="16146"/>
                    </a:lnTo>
                    <a:cubicBezTo>
                      <a:pt x="3191148" y="30769"/>
                      <a:pt x="3061759" y="30000"/>
                      <a:pt x="3228109" y="30000"/>
                    </a:cubicBezTo>
                  </a:path>
                </a:pathLst>
              </a:custGeom>
              <a:noFill/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58" name="Skupina 57"/>
              <p:cNvGrpSpPr/>
              <p:nvPr/>
            </p:nvGrpSpPr>
            <p:grpSpPr>
              <a:xfrm>
                <a:off x="1925782" y="4925589"/>
                <a:ext cx="1080654" cy="297575"/>
                <a:chOff x="1925782" y="4925589"/>
                <a:chExt cx="1080654" cy="297575"/>
              </a:xfrm>
            </p:grpSpPr>
            <p:sp>
              <p:nvSpPr>
                <p:cNvPr id="53" name="Volný tvar 52"/>
                <p:cNvSpPr/>
                <p:nvPr/>
              </p:nvSpPr>
              <p:spPr>
                <a:xfrm>
                  <a:off x="1925782" y="4972810"/>
                  <a:ext cx="124803" cy="181081"/>
                </a:xfrm>
                <a:custGeom>
                  <a:avLst/>
                  <a:gdLst>
                    <a:gd name="connsiteX0" fmla="*/ 124691 w 124803"/>
                    <a:gd name="connsiteY0" fmla="*/ 42535 h 181081"/>
                    <a:gd name="connsiteX1" fmla="*/ 13854 w 124803"/>
                    <a:gd name="connsiteY1" fmla="*/ 14826 h 181081"/>
                    <a:gd name="connsiteX2" fmla="*/ 0 w 124803"/>
                    <a:gd name="connsiteY2" fmla="*/ 56390 h 181081"/>
                    <a:gd name="connsiteX3" fmla="*/ 41563 w 124803"/>
                    <a:gd name="connsiteY3" fmla="*/ 167226 h 181081"/>
                    <a:gd name="connsiteX4" fmla="*/ 83127 w 124803"/>
                    <a:gd name="connsiteY4" fmla="*/ 181081 h 181081"/>
                    <a:gd name="connsiteX5" fmla="*/ 124691 w 124803"/>
                    <a:gd name="connsiteY5" fmla="*/ 153372 h 18108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124803" h="181081">
                      <a:moveTo>
                        <a:pt x="124691" y="42535"/>
                      </a:moveTo>
                      <a:cubicBezTo>
                        <a:pt x="94457" y="24395"/>
                        <a:pt x="53001" y="-24321"/>
                        <a:pt x="13854" y="14826"/>
                      </a:cubicBezTo>
                      <a:cubicBezTo>
                        <a:pt x="3527" y="25153"/>
                        <a:pt x="4618" y="42535"/>
                        <a:pt x="0" y="56390"/>
                      </a:cubicBezTo>
                      <a:cubicBezTo>
                        <a:pt x="7510" y="93942"/>
                        <a:pt x="7586" y="140045"/>
                        <a:pt x="41563" y="167226"/>
                      </a:cubicBezTo>
                      <a:cubicBezTo>
                        <a:pt x="52967" y="176349"/>
                        <a:pt x="69272" y="176463"/>
                        <a:pt x="83127" y="181081"/>
                      </a:cubicBezTo>
                      <a:cubicBezTo>
                        <a:pt x="129072" y="165766"/>
                        <a:pt x="124691" y="181830"/>
                        <a:pt x="124691" y="153372"/>
                      </a:cubicBez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4" name="Volný tvar 53"/>
                <p:cNvSpPr/>
                <p:nvPr/>
              </p:nvSpPr>
              <p:spPr>
                <a:xfrm>
                  <a:off x="2189018" y="5043055"/>
                  <a:ext cx="96982" cy="0"/>
                </a:xfrm>
                <a:custGeom>
                  <a:avLst/>
                  <a:gdLst>
                    <a:gd name="connsiteX0" fmla="*/ 0 w 96982"/>
                    <a:gd name="connsiteY0" fmla="*/ 0 h 0"/>
                    <a:gd name="connsiteX1" fmla="*/ 96982 w 96982"/>
                    <a:gd name="connsiteY1" fmla="*/ 0 h 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96982">
                      <a:moveTo>
                        <a:pt x="0" y="0"/>
                      </a:moveTo>
                      <a:lnTo>
                        <a:pt x="96982" y="0"/>
                      </a:ln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6" name="Volný tvar 55"/>
                <p:cNvSpPr/>
                <p:nvPr/>
              </p:nvSpPr>
              <p:spPr>
                <a:xfrm>
                  <a:off x="2369127" y="4925589"/>
                  <a:ext cx="207818" cy="283720"/>
                </a:xfrm>
                <a:custGeom>
                  <a:avLst/>
                  <a:gdLst>
                    <a:gd name="connsiteX0" fmla="*/ 207818 w 207818"/>
                    <a:gd name="connsiteY0" fmla="*/ 48193 h 283720"/>
                    <a:gd name="connsiteX1" fmla="*/ 27709 w 207818"/>
                    <a:gd name="connsiteY1" fmla="*/ 20484 h 283720"/>
                    <a:gd name="connsiteX2" fmla="*/ 0 w 207818"/>
                    <a:gd name="connsiteY2" fmla="*/ 62047 h 283720"/>
                    <a:gd name="connsiteX3" fmla="*/ 13855 w 207818"/>
                    <a:gd name="connsiteY3" fmla="*/ 131320 h 283720"/>
                    <a:gd name="connsiteX4" fmla="*/ 138546 w 207818"/>
                    <a:gd name="connsiteY4" fmla="*/ 145175 h 283720"/>
                    <a:gd name="connsiteX5" fmla="*/ 180109 w 207818"/>
                    <a:gd name="connsiteY5" fmla="*/ 283720 h 2837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07818" h="283720">
                      <a:moveTo>
                        <a:pt x="207818" y="48193"/>
                      </a:moveTo>
                      <a:cubicBezTo>
                        <a:pt x="133977" y="3887"/>
                        <a:pt x="127439" y="-19408"/>
                        <a:pt x="27709" y="20484"/>
                      </a:cubicBezTo>
                      <a:cubicBezTo>
                        <a:pt x="12249" y="26668"/>
                        <a:pt x="9236" y="48193"/>
                        <a:pt x="0" y="62047"/>
                      </a:cubicBezTo>
                      <a:cubicBezTo>
                        <a:pt x="4618" y="85138"/>
                        <a:pt x="2172" y="110874"/>
                        <a:pt x="13855" y="131320"/>
                      </a:cubicBezTo>
                      <a:cubicBezTo>
                        <a:pt x="42088" y="180728"/>
                        <a:pt x="100915" y="151447"/>
                        <a:pt x="138546" y="145175"/>
                      </a:cubicBezTo>
                      <a:cubicBezTo>
                        <a:pt x="222561" y="61158"/>
                        <a:pt x="180109" y="84018"/>
                        <a:pt x="180109" y="283720"/>
                      </a:cubicBez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7" name="Volný tvar 56"/>
                <p:cNvSpPr/>
                <p:nvPr/>
              </p:nvSpPr>
              <p:spPr>
                <a:xfrm>
                  <a:off x="2618373" y="5070764"/>
                  <a:ext cx="388063" cy="152400"/>
                </a:xfrm>
                <a:custGeom>
                  <a:avLst/>
                  <a:gdLst>
                    <a:gd name="connsiteX0" fmla="*/ 83263 w 388063"/>
                    <a:gd name="connsiteY0" fmla="*/ 0 h 152400"/>
                    <a:gd name="connsiteX1" fmla="*/ 13991 w 388063"/>
                    <a:gd name="connsiteY1" fmla="*/ 13854 h 152400"/>
                    <a:gd name="connsiteX2" fmla="*/ 13991 w 388063"/>
                    <a:gd name="connsiteY2" fmla="*/ 96981 h 152400"/>
                    <a:gd name="connsiteX3" fmla="*/ 55554 w 388063"/>
                    <a:gd name="connsiteY3" fmla="*/ 110836 h 152400"/>
                    <a:gd name="connsiteX4" fmla="*/ 166391 w 388063"/>
                    <a:gd name="connsiteY4" fmla="*/ 69272 h 152400"/>
                    <a:gd name="connsiteX5" fmla="*/ 180245 w 388063"/>
                    <a:gd name="connsiteY5" fmla="*/ 27709 h 152400"/>
                    <a:gd name="connsiteX6" fmla="*/ 249518 w 388063"/>
                    <a:gd name="connsiteY6" fmla="*/ 41563 h 152400"/>
                    <a:gd name="connsiteX7" fmla="*/ 277227 w 388063"/>
                    <a:gd name="connsiteY7" fmla="*/ 83127 h 152400"/>
                    <a:gd name="connsiteX8" fmla="*/ 360354 w 388063"/>
                    <a:gd name="connsiteY8" fmla="*/ 55418 h 152400"/>
                    <a:gd name="connsiteX9" fmla="*/ 388063 w 388063"/>
                    <a:gd name="connsiteY9" fmla="*/ 152400 h 1524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88063" h="152400">
                      <a:moveTo>
                        <a:pt x="83263" y="0"/>
                      </a:moveTo>
                      <a:cubicBezTo>
                        <a:pt x="60172" y="4618"/>
                        <a:pt x="33584" y="792"/>
                        <a:pt x="13991" y="13854"/>
                      </a:cubicBezTo>
                      <a:cubicBezTo>
                        <a:pt x="-8177" y="28633"/>
                        <a:pt x="-788" y="82202"/>
                        <a:pt x="13991" y="96981"/>
                      </a:cubicBezTo>
                      <a:cubicBezTo>
                        <a:pt x="24317" y="107307"/>
                        <a:pt x="41700" y="106218"/>
                        <a:pt x="55554" y="110836"/>
                      </a:cubicBezTo>
                      <a:cubicBezTo>
                        <a:pt x="93104" y="103326"/>
                        <a:pt x="139210" y="103248"/>
                        <a:pt x="166391" y="69272"/>
                      </a:cubicBezTo>
                      <a:cubicBezTo>
                        <a:pt x="175514" y="57868"/>
                        <a:pt x="175627" y="41563"/>
                        <a:pt x="180245" y="27709"/>
                      </a:cubicBezTo>
                      <a:cubicBezTo>
                        <a:pt x="217190" y="83127"/>
                        <a:pt x="194100" y="78508"/>
                        <a:pt x="249518" y="41563"/>
                      </a:cubicBezTo>
                      <a:cubicBezTo>
                        <a:pt x="258754" y="55418"/>
                        <a:pt x="260704" y="81062"/>
                        <a:pt x="277227" y="83127"/>
                      </a:cubicBezTo>
                      <a:cubicBezTo>
                        <a:pt x="306209" y="86750"/>
                        <a:pt x="360354" y="55418"/>
                        <a:pt x="360354" y="55418"/>
                      </a:cubicBezTo>
                      <a:cubicBezTo>
                        <a:pt x="375283" y="144987"/>
                        <a:pt x="354346" y="118681"/>
                        <a:pt x="388063" y="152400"/>
                      </a:cubicBez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</p:grpSp>
      <p:sp>
        <p:nvSpPr>
          <p:cNvPr id="70" name="Volný tvar 69"/>
          <p:cNvSpPr/>
          <p:nvPr/>
        </p:nvSpPr>
        <p:spPr>
          <a:xfrm>
            <a:off x="1191491" y="3491345"/>
            <a:ext cx="0" cy="0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7" name="Skupina 76"/>
          <p:cNvGrpSpPr/>
          <p:nvPr/>
        </p:nvGrpSpPr>
        <p:grpSpPr>
          <a:xfrm>
            <a:off x="858982" y="2368643"/>
            <a:ext cx="929988" cy="2770469"/>
            <a:chOff x="858982" y="2368643"/>
            <a:chExt cx="929988" cy="2770469"/>
          </a:xfrm>
        </p:grpSpPr>
        <p:sp>
          <p:nvSpPr>
            <p:cNvPr id="38" name="Volný tvar 37"/>
            <p:cNvSpPr/>
            <p:nvPr/>
          </p:nvSpPr>
          <p:spPr>
            <a:xfrm rot="18808502">
              <a:off x="380876" y="3731018"/>
              <a:ext cx="2770469" cy="45719"/>
            </a:xfrm>
            <a:custGeom>
              <a:avLst/>
              <a:gdLst>
                <a:gd name="connsiteX0" fmla="*/ 0 w 3228109"/>
                <a:gd name="connsiteY0" fmla="*/ 30000 h 30006"/>
                <a:gd name="connsiteX1" fmla="*/ 1039091 w 3228109"/>
                <a:gd name="connsiteY1" fmla="*/ 30000 h 30006"/>
                <a:gd name="connsiteX2" fmla="*/ 2840182 w 3228109"/>
                <a:gd name="connsiteY2" fmla="*/ 16146 h 30006"/>
                <a:gd name="connsiteX3" fmla="*/ 3228109 w 3228109"/>
                <a:gd name="connsiteY3" fmla="*/ 30000 h 30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28109" h="30006">
                  <a:moveTo>
                    <a:pt x="0" y="30000"/>
                  </a:moveTo>
                  <a:cubicBezTo>
                    <a:pt x="405022" y="-37501"/>
                    <a:pt x="-30531" y="30000"/>
                    <a:pt x="1039091" y="30000"/>
                  </a:cubicBezTo>
                  <a:lnTo>
                    <a:pt x="2840182" y="16146"/>
                  </a:lnTo>
                  <a:cubicBezTo>
                    <a:pt x="3191148" y="30769"/>
                    <a:pt x="3061759" y="30000"/>
                    <a:pt x="3228109" y="30000"/>
                  </a:cubicBezTo>
                </a:path>
              </a:pathLst>
            </a:cu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5" name="Skupina 74"/>
            <p:cNvGrpSpPr/>
            <p:nvPr/>
          </p:nvGrpSpPr>
          <p:grpSpPr>
            <a:xfrm>
              <a:off x="858982" y="3255818"/>
              <a:ext cx="928254" cy="402223"/>
              <a:chOff x="858982" y="3255818"/>
              <a:chExt cx="928254" cy="402223"/>
            </a:xfrm>
          </p:grpSpPr>
          <p:sp>
            <p:nvSpPr>
              <p:cNvPr id="69" name="Volný tvar 68"/>
              <p:cNvSpPr/>
              <p:nvPr/>
            </p:nvSpPr>
            <p:spPr>
              <a:xfrm>
                <a:off x="858982" y="3255818"/>
                <a:ext cx="235527" cy="395999"/>
              </a:xfrm>
              <a:custGeom>
                <a:avLst/>
                <a:gdLst>
                  <a:gd name="connsiteX0" fmla="*/ 0 w 235527"/>
                  <a:gd name="connsiteY0" fmla="*/ 387927 h 395999"/>
                  <a:gd name="connsiteX1" fmla="*/ 110836 w 235527"/>
                  <a:gd name="connsiteY1" fmla="*/ 235527 h 395999"/>
                  <a:gd name="connsiteX2" fmla="*/ 152400 w 235527"/>
                  <a:gd name="connsiteY2" fmla="*/ 152400 h 395999"/>
                  <a:gd name="connsiteX3" fmla="*/ 166254 w 235527"/>
                  <a:gd name="connsiteY3" fmla="*/ 0 h 395999"/>
                  <a:gd name="connsiteX4" fmla="*/ 124691 w 235527"/>
                  <a:gd name="connsiteY4" fmla="*/ 13855 h 395999"/>
                  <a:gd name="connsiteX5" fmla="*/ 110836 w 235527"/>
                  <a:gd name="connsiteY5" fmla="*/ 96982 h 395999"/>
                  <a:gd name="connsiteX6" fmla="*/ 96982 w 235527"/>
                  <a:gd name="connsiteY6" fmla="*/ 138546 h 395999"/>
                  <a:gd name="connsiteX7" fmla="*/ 110836 w 235527"/>
                  <a:gd name="connsiteY7" fmla="*/ 387927 h 395999"/>
                  <a:gd name="connsiteX8" fmla="*/ 166254 w 235527"/>
                  <a:gd name="connsiteY8" fmla="*/ 374073 h 395999"/>
                  <a:gd name="connsiteX9" fmla="*/ 235527 w 235527"/>
                  <a:gd name="connsiteY9" fmla="*/ 263237 h 3959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35527" h="395999">
                    <a:moveTo>
                      <a:pt x="0" y="387927"/>
                    </a:moveTo>
                    <a:cubicBezTo>
                      <a:pt x="21561" y="360975"/>
                      <a:pt x="100574" y="266312"/>
                      <a:pt x="110836" y="235527"/>
                    </a:cubicBezTo>
                    <a:cubicBezTo>
                      <a:pt x="129957" y="178167"/>
                      <a:pt x="116590" y="206115"/>
                      <a:pt x="152400" y="152400"/>
                    </a:cubicBezTo>
                    <a:cubicBezTo>
                      <a:pt x="187556" y="46933"/>
                      <a:pt x="185837" y="97914"/>
                      <a:pt x="166254" y="0"/>
                    </a:cubicBezTo>
                    <a:cubicBezTo>
                      <a:pt x="152400" y="4618"/>
                      <a:pt x="131936" y="1175"/>
                      <a:pt x="124691" y="13855"/>
                    </a:cubicBezTo>
                    <a:cubicBezTo>
                      <a:pt x="110754" y="38245"/>
                      <a:pt x="116930" y="69560"/>
                      <a:pt x="110836" y="96982"/>
                    </a:cubicBezTo>
                    <a:cubicBezTo>
                      <a:pt x="107668" y="111238"/>
                      <a:pt x="101600" y="124691"/>
                      <a:pt x="96982" y="138546"/>
                    </a:cubicBezTo>
                    <a:cubicBezTo>
                      <a:pt x="101600" y="221673"/>
                      <a:pt x="87344" y="308055"/>
                      <a:pt x="110836" y="387927"/>
                    </a:cubicBezTo>
                    <a:cubicBezTo>
                      <a:pt x="116209" y="406194"/>
                      <a:pt x="155692" y="389916"/>
                      <a:pt x="166254" y="374073"/>
                    </a:cubicBezTo>
                    <a:cubicBezTo>
                      <a:pt x="249106" y="249796"/>
                      <a:pt x="137042" y="263237"/>
                      <a:pt x="235527" y="263237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1" name="Volný tvar 70"/>
              <p:cNvSpPr/>
              <p:nvPr/>
            </p:nvSpPr>
            <p:spPr>
              <a:xfrm>
                <a:off x="1108364" y="3560618"/>
                <a:ext cx="124691" cy="14166"/>
              </a:xfrm>
              <a:custGeom>
                <a:avLst/>
                <a:gdLst>
                  <a:gd name="connsiteX0" fmla="*/ 0 w 124691"/>
                  <a:gd name="connsiteY0" fmla="*/ 0 h 14166"/>
                  <a:gd name="connsiteX1" fmla="*/ 124691 w 124691"/>
                  <a:gd name="connsiteY1" fmla="*/ 13855 h 141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4691" h="14166">
                    <a:moveTo>
                      <a:pt x="0" y="0"/>
                    </a:moveTo>
                    <a:cubicBezTo>
                      <a:pt x="87386" y="17478"/>
                      <a:pt x="45724" y="13855"/>
                      <a:pt x="124691" y="13855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" name="Volný tvar 71"/>
              <p:cNvSpPr/>
              <p:nvPr/>
            </p:nvSpPr>
            <p:spPr>
              <a:xfrm>
                <a:off x="1122218" y="3491345"/>
                <a:ext cx="96982" cy="0"/>
              </a:xfrm>
              <a:custGeom>
                <a:avLst/>
                <a:gdLst>
                  <a:gd name="connsiteX0" fmla="*/ 0 w 96982"/>
                  <a:gd name="connsiteY0" fmla="*/ 0 h 0"/>
                  <a:gd name="connsiteX1" fmla="*/ 96982 w 96982"/>
                  <a:gd name="connsiteY1" fmla="*/ 0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96982">
                    <a:moveTo>
                      <a:pt x="0" y="0"/>
                    </a:moveTo>
                    <a:lnTo>
                      <a:pt x="96982" y="0"/>
                    </a:lnTo>
                  </a:path>
                </a:pathLst>
              </a:cu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" name="Volný tvar 72"/>
              <p:cNvSpPr/>
              <p:nvPr/>
            </p:nvSpPr>
            <p:spPr>
              <a:xfrm>
                <a:off x="1294193" y="3297382"/>
                <a:ext cx="160534" cy="360218"/>
              </a:xfrm>
              <a:custGeom>
                <a:avLst/>
                <a:gdLst>
                  <a:gd name="connsiteX0" fmla="*/ 160534 w 160534"/>
                  <a:gd name="connsiteY0" fmla="*/ 0 h 360218"/>
                  <a:gd name="connsiteX1" fmla="*/ 91262 w 160534"/>
                  <a:gd name="connsiteY1" fmla="*/ 13854 h 360218"/>
                  <a:gd name="connsiteX2" fmla="*/ 35843 w 160534"/>
                  <a:gd name="connsiteY2" fmla="*/ 69273 h 360218"/>
                  <a:gd name="connsiteX3" fmla="*/ 21989 w 160534"/>
                  <a:gd name="connsiteY3" fmla="*/ 332509 h 360218"/>
                  <a:gd name="connsiteX4" fmla="*/ 63552 w 160534"/>
                  <a:gd name="connsiteY4" fmla="*/ 360218 h 360218"/>
                  <a:gd name="connsiteX5" fmla="*/ 105116 w 160534"/>
                  <a:gd name="connsiteY5" fmla="*/ 346363 h 360218"/>
                  <a:gd name="connsiteX6" fmla="*/ 118971 w 160534"/>
                  <a:gd name="connsiteY6" fmla="*/ 249382 h 360218"/>
                  <a:gd name="connsiteX7" fmla="*/ 77407 w 160534"/>
                  <a:gd name="connsiteY7" fmla="*/ 235527 h 360218"/>
                  <a:gd name="connsiteX8" fmla="*/ 21989 w 160534"/>
                  <a:gd name="connsiteY8" fmla="*/ 263236 h 3602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534" h="360218">
                    <a:moveTo>
                      <a:pt x="160534" y="0"/>
                    </a:moveTo>
                    <a:cubicBezTo>
                      <a:pt x="137443" y="4618"/>
                      <a:pt x="111847" y="2418"/>
                      <a:pt x="91262" y="13854"/>
                    </a:cubicBezTo>
                    <a:cubicBezTo>
                      <a:pt x="68425" y="26541"/>
                      <a:pt x="35843" y="69273"/>
                      <a:pt x="35843" y="69273"/>
                    </a:cubicBezTo>
                    <a:cubicBezTo>
                      <a:pt x="-209" y="177429"/>
                      <a:pt x="-16162" y="189444"/>
                      <a:pt x="21989" y="332509"/>
                    </a:cubicBezTo>
                    <a:cubicBezTo>
                      <a:pt x="26279" y="348598"/>
                      <a:pt x="49698" y="350982"/>
                      <a:pt x="63552" y="360218"/>
                    </a:cubicBezTo>
                    <a:cubicBezTo>
                      <a:pt x="77407" y="355600"/>
                      <a:pt x="93712" y="355486"/>
                      <a:pt x="105116" y="346363"/>
                    </a:cubicBezTo>
                    <a:cubicBezTo>
                      <a:pt x="135465" y="322084"/>
                      <a:pt x="145922" y="283072"/>
                      <a:pt x="118971" y="249382"/>
                    </a:cubicBezTo>
                    <a:cubicBezTo>
                      <a:pt x="109848" y="237978"/>
                      <a:pt x="91262" y="240145"/>
                      <a:pt x="77407" y="235527"/>
                    </a:cubicBezTo>
                    <a:cubicBezTo>
                      <a:pt x="29647" y="251447"/>
                      <a:pt x="46170" y="239055"/>
                      <a:pt x="21989" y="263236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" name="Volný tvar 73"/>
              <p:cNvSpPr/>
              <p:nvPr/>
            </p:nvSpPr>
            <p:spPr>
              <a:xfrm>
                <a:off x="1476661" y="3505200"/>
                <a:ext cx="310575" cy="152841"/>
              </a:xfrm>
              <a:custGeom>
                <a:avLst/>
                <a:gdLst>
                  <a:gd name="connsiteX0" fmla="*/ 88903 w 310575"/>
                  <a:gd name="connsiteY0" fmla="*/ 0 h 152841"/>
                  <a:gd name="connsiteX1" fmla="*/ 19630 w 310575"/>
                  <a:gd name="connsiteY1" fmla="*/ 41564 h 152841"/>
                  <a:gd name="connsiteX2" fmla="*/ 88903 w 310575"/>
                  <a:gd name="connsiteY2" fmla="*/ 138545 h 152841"/>
                  <a:gd name="connsiteX3" fmla="*/ 130466 w 310575"/>
                  <a:gd name="connsiteY3" fmla="*/ 110836 h 152841"/>
                  <a:gd name="connsiteX4" fmla="*/ 158175 w 310575"/>
                  <a:gd name="connsiteY4" fmla="*/ 27709 h 152841"/>
                  <a:gd name="connsiteX5" fmla="*/ 158175 w 310575"/>
                  <a:gd name="connsiteY5" fmla="*/ 152400 h 152841"/>
                  <a:gd name="connsiteX6" fmla="*/ 172030 w 310575"/>
                  <a:gd name="connsiteY6" fmla="*/ 110836 h 152841"/>
                  <a:gd name="connsiteX7" fmla="*/ 213594 w 310575"/>
                  <a:gd name="connsiteY7" fmla="*/ 41564 h 152841"/>
                  <a:gd name="connsiteX8" fmla="*/ 241303 w 310575"/>
                  <a:gd name="connsiteY8" fmla="*/ 83127 h 152841"/>
                  <a:gd name="connsiteX9" fmla="*/ 282866 w 310575"/>
                  <a:gd name="connsiteY9" fmla="*/ 69273 h 152841"/>
                  <a:gd name="connsiteX10" fmla="*/ 310575 w 310575"/>
                  <a:gd name="connsiteY10" fmla="*/ 152400 h 1528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10575" h="152841">
                    <a:moveTo>
                      <a:pt x="88903" y="0"/>
                    </a:moveTo>
                    <a:cubicBezTo>
                      <a:pt x="65812" y="13855"/>
                      <a:pt x="28833" y="16257"/>
                      <a:pt x="19630" y="41564"/>
                    </a:cubicBezTo>
                    <a:cubicBezTo>
                      <a:pt x="-33885" y="188727"/>
                      <a:pt x="33024" y="152515"/>
                      <a:pt x="88903" y="138545"/>
                    </a:cubicBezTo>
                    <a:cubicBezTo>
                      <a:pt x="102757" y="129309"/>
                      <a:pt x="121641" y="124956"/>
                      <a:pt x="130466" y="110836"/>
                    </a:cubicBezTo>
                    <a:cubicBezTo>
                      <a:pt x="145946" y="86068"/>
                      <a:pt x="158175" y="27709"/>
                      <a:pt x="158175" y="27709"/>
                    </a:cubicBezTo>
                    <a:cubicBezTo>
                      <a:pt x="202086" y="93576"/>
                      <a:pt x="191149" y="53476"/>
                      <a:pt x="158175" y="152400"/>
                    </a:cubicBezTo>
                    <a:lnTo>
                      <a:pt x="172030" y="110836"/>
                    </a:lnTo>
                    <a:cubicBezTo>
                      <a:pt x="190015" y="56880"/>
                      <a:pt x="175557" y="79600"/>
                      <a:pt x="213594" y="41564"/>
                    </a:cubicBezTo>
                    <a:cubicBezTo>
                      <a:pt x="222830" y="55418"/>
                      <a:pt x="225843" y="76943"/>
                      <a:pt x="241303" y="83127"/>
                    </a:cubicBezTo>
                    <a:cubicBezTo>
                      <a:pt x="254862" y="88551"/>
                      <a:pt x="272540" y="58947"/>
                      <a:pt x="282866" y="69273"/>
                    </a:cubicBezTo>
                    <a:cubicBezTo>
                      <a:pt x="303519" y="89926"/>
                      <a:pt x="310575" y="152400"/>
                      <a:pt x="310575" y="152400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6" name="Skupina 15"/>
          <p:cNvGrpSpPr/>
          <p:nvPr/>
        </p:nvGrpSpPr>
        <p:grpSpPr>
          <a:xfrm>
            <a:off x="1308607" y="4114800"/>
            <a:ext cx="700316" cy="734291"/>
            <a:chOff x="1308607" y="4114800"/>
            <a:chExt cx="700316" cy="734291"/>
          </a:xfrm>
        </p:grpSpPr>
        <p:sp>
          <p:nvSpPr>
            <p:cNvPr id="20" name="Volný tvar 19"/>
            <p:cNvSpPr/>
            <p:nvPr/>
          </p:nvSpPr>
          <p:spPr>
            <a:xfrm>
              <a:off x="1510145" y="4114800"/>
              <a:ext cx="498778" cy="734291"/>
            </a:xfrm>
            <a:custGeom>
              <a:avLst/>
              <a:gdLst>
                <a:gd name="connsiteX0" fmla="*/ 0 w 498778"/>
                <a:gd name="connsiteY0" fmla="*/ 0 h 734291"/>
                <a:gd name="connsiteX1" fmla="*/ 69273 w 498778"/>
                <a:gd name="connsiteY1" fmla="*/ 13855 h 734291"/>
                <a:gd name="connsiteX2" fmla="*/ 96982 w 498778"/>
                <a:gd name="connsiteY2" fmla="*/ 55418 h 734291"/>
                <a:gd name="connsiteX3" fmla="*/ 138546 w 498778"/>
                <a:gd name="connsiteY3" fmla="*/ 69273 h 734291"/>
                <a:gd name="connsiteX4" fmla="*/ 221673 w 498778"/>
                <a:gd name="connsiteY4" fmla="*/ 152400 h 734291"/>
                <a:gd name="connsiteX5" fmla="*/ 318655 w 498778"/>
                <a:gd name="connsiteY5" fmla="*/ 263236 h 734291"/>
                <a:gd name="connsiteX6" fmla="*/ 374073 w 498778"/>
                <a:gd name="connsiteY6" fmla="*/ 332509 h 734291"/>
                <a:gd name="connsiteX7" fmla="*/ 387928 w 498778"/>
                <a:gd name="connsiteY7" fmla="*/ 374073 h 734291"/>
                <a:gd name="connsiteX8" fmla="*/ 443346 w 498778"/>
                <a:gd name="connsiteY8" fmla="*/ 457200 h 734291"/>
                <a:gd name="connsiteX9" fmla="*/ 471055 w 498778"/>
                <a:gd name="connsiteY9" fmla="*/ 540327 h 734291"/>
                <a:gd name="connsiteX10" fmla="*/ 484910 w 498778"/>
                <a:gd name="connsiteY10" fmla="*/ 581891 h 734291"/>
                <a:gd name="connsiteX11" fmla="*/ 498764 w 498778"/>
                <a:gd name="connsiteY11" fmla="*/ 734291 h 734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98778" h="734291">
                  <a:moveTo>
                    <a:pt x="0" y="0"/>
                  </a:moveTo>
                  <a:cubicBezTo>
                    <a:pt x="23091" y="4618"/>
                    <a:pt x="48827" y="2172"/>
                    <a:pt x="69273" y="13855"/>
                  </a:cubicBezTo>
                  <a:cubicBezTo>
                    <a:pt x="83730" y="22116"/>
                    <a:pt x="83980" y="45016"/>
                    <a:pt x="96982" y="55418"/>
                  </a:cubicBezTo>
                  <a:cubicBezTo>
                    <a:pt x="108386" y="64541"/>
                    <a:pt x="124691" y="64655"/>
                    <a:pt x="138546" y="69273"/>
                  </a:cubicBezTo>
                  <a:cubicBezTo>
                    <a:pt x="166255" y="96982"/>
                    <a:pt x="199936" y="119795"/>
                    <a:pt x="221673" y="152400"/>
                  </a:cubicBezTo>
                  <a:cubicBezTo>
                    <a:pt x="286327" y="249382"/>
                    <a:pt x="249382" y="217054"/>
                    <a:pt x="318655" y="263236"/>
                  </a:cubicBezTo>
                  <a:cubicBezTo>
                    <a:pt x="353480" y="367709"/>
                    <a:pt x="302453" y="242983"/>
                    <a:pt x="374073" y="332509"/>
                  </a:cubicBezTo>
                  <a:cubicBezTo>
                    <a:pt x="383196" y="343913"/>
                    <a:pt x="380836" y="361307"/>
                    <a:pt x="387928" y="374073"/>
                  </a:cubicBezTo>
                  <a:cubicBezTo>
                    <a:pt x="404101" y="403184"/>
                    <a:pt x="443346" y="457200"/>
                    <a:pt x="443346" y="457200"/>
                  </a:cubicBezTo>
                  <a:lnTo>
                    <a:pt x="471055" y="540327"/>
                  </a:lnTo>
                  <a:lnTo>
                    <a:pt x="484910" y="581891"/>
                  </a:lnTo>
                  <a:cubicBezTo>
                    <a:pt x="499784" y="715762"/>
                    <a:pt x="498764" y="664763"/>
                    <a:pt x="498764" y="734291"/>
                  </a:cubicBezTo>
                </a:path>
              </a:pathLst>
            </a:custGeom>
            <a:ln>
              <a:solidFill>
                <a:schemeClr val="tx1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olný tvar 28"/>
            <p:cNvSpPr/>
            <p:nvPr/>
          </p:nvSpPr>
          <p:spPr>
            <a:xfrm>
              <a:off x="1308607" y="4433455"/>
              <a:ext cx="298520" cy="249381"/>
            </a:xfrm>
            <a:custGeom>
              <a:avLst/>
              <a:gdLst>
                <a:gd name="connsiteX0" fmla="*/ 298520 w 298520"/>
                <a:gd name="connsiteY0" fmla="*/ 0 h 249381"/>
                <a:gd name="connsiteX1" fmla="*/ 229248 w 298520"/>
                <a:gd name="connsiteY1" fmla="*/ 13854 h 249381"/>
                <a:gd name="connsiteX2" fmla="*/ 173829 w 298520"/>
                <a:gd name="connsiteY2" fmla="*/ 96981 h 249381"/>
                <a:gd name="connsiteX3" fmla="*/ 132266 w 298520"/>
                <a:gd name="connsiteY3" fmla="*/ 124690 h 249381"/>
                <a:gd name="connsiteX4" fmla="*/ 90702 w 298520"/>
                <a:gd name="connsiteY4" fmla="*/ 207818 h 249381"/>
                <a:gd name="connsiteX5" fmla="*/ 49138 w 298520"/>
                <a:gd name="connsiteY5" fmla="*/ 221672 h 249381"/>
                <a:gd name="connsiteX6" fmla="*/ 7575 w 298520"/>
                <a:gd name="connsiteY6" fmla="*/ 207818 h 249381"/>
                <a:gd name="connsiteX7" fmla="*/ 62993 w 298520"/>
                <a:gd name="connsiteY7" fmla="*/ 83127 h 249381"/>
                <a:gd name="connsiteX8" fmla="*/ 132266 w 298520"/>
                <a:gd name="connsiteY8" fmla="*/ 96981 h 249381"/>
                <a:gd name="connsiteX9" fmla="*/ 159975 w 298520"/>
                <a:gd name="connsiteY9" fmla="*/ 138545 h 249381"/>
                <a:gd name="connsiteX10" fmla="*/ 201538 w 298520"/>
                <a:gd name="connsiteY10" fmla="*/ 221672 h 249381"/>
                <a:gd name="connsiteX11" fmla="*/ 284666 w 298520"/>
                <a:gd name="connsiteY11" fmla="*/ 249381 h 249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8520" h="249381">
                  <a:moveTo>
                    <a:pt x="298520" y="0"/>
                  </a:moveTo>
                  <a:cubicBezTo>
                    <a:pt x="275429" y="4618"/>
                    <a:pt x="247836" y="-603"/>
                    <a:pt x="229248" y="13854"/>
                  </a:cubicBezTo>
                  <a:cubicBezTo>
                    <a:pt x="202961" y="34299"/>
                    <a:pt x="201538" y="78508"/>
                    <a:pt x="173829" y="96981"/>
                  </a:cubicBezTo>
                  <a:lnTo>
                    <a:pt x="132266" y="124690"/>
                  </a:lnTo>
                  <a:cubicBezTo>
                    <a:pt x="123139" y="152070"/>
                    <a:pt x="115117" y="188286"/>
                    <a:pt x="90702" y="207818"/>
                  </a:cubicBezTo>
                  <a:cubicBezTo>
                    <a:pt x="79298" y="216941"/>
                    <a:pt x="62993" y="217054"/>
                    <a:pt x="49138" y="221672"/>
                  </a:cubicBezTo>
                  <a:cubicBezTo>
                    <a:pt x="35284" y="217054"/>
                    <a:pt x="11117" y="221986"/>
                    <a:pt x="7575" y="207818"/>
                  </a:cubicBezTo>
                  <a:cubicBezTo>
                    <a:pt x="-14424" y="119823"/>
                    <a:pt x="13740" y="115962"/>
                    <a:pt x="62993" y="83127"/>
                  </a:cubicBezTo>
                  <a:cubicBezTo>
                    <a:pt x="86084" y="87745"/>
                    <a:pt x="111820" y="85298"/>
                    <a:pt x="132266" y="96981"/>
                  </a:cubicBezTo>
                  <a:cubicBezTo>
                    <a:pt x="146723" y="105242"/>
                    <a:pt x="152529" y="123652"/>
                    <a:pt x="159975" y="138545"/>
                  </a:cubicBezTo>
                  <a:cubicBezTo>
                    <a:pt x="173014" y="164624"/>
                    <a:pt x="172660" y="203624"/>
                    <a:pt x="201538" y="221672"/>
                  </a:cubicBezTo>
                  <a:cubicBezTo>
                    <a:pt x="226307" y="237152"/>
                    <a:pt x="284666" y="249381"/>
                    <a:pt x="284666" y="249381"/>
                  </a:cubicBezTo>
                </a:path>
              </a:pathLst>
            </a:cu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2" name="TextovéPole 31"/>
          <p:cNvSpPr txBox="1"/>
          <p:nvPr/>
        </p:nvSpPr>
        <p:spPr>
          <a:xfrm>
            <a:off x="2058078" y="1283323"/>
            <a:ext cx="5343534" cy="369332"/>
          </a:xfrm>
          <a:prstGeom prst="rect">
            <a:avLst/>
          </a:prstGeom>
          <a:solidFill>
            <a:srgbClr val="FFCC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ea typeface="Cambria Math"/>
              </a:rPr>
              <a:t>△ABC: c = 9cm, b = 6cm, </a:t>
            </a:r>
            <a:r>
              <a:rPr lang="el-GR" dirty="0" smtClean="0">
                <a:ea typeface="Cambria Math"/>
              </a:rPr>
              <a:t>α</a:t>
            </a:r>
            <a:r>
              <a:rPr lang="cs-CZ" dirty="0" smtClean="0">
                <a:ea typeface="Cambria Math"/>
              </a:rPr>
              <a:t> = |∡BAC| = 60°</a:t>
            </a:r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1536452" y="4101530"/>
            <a:ext cx="1040493" cy="734291"/>
            <a:chOff x="1536452" y="4101530"/>
            <a:chExt cx="1040493" cy="734291"/>
          </a:xfrm>
        </p:grpSpPr>
        <p:sp>
          <p:nvSpPr>
            <p:cNvPr id="5" name="Volný tvar 4"/>
            <p:cNvSpPr/>
            <p:nvPr/>
          </p:nvSpPr>
          <p:spPr>
            <a:xfrm>
              <a:off x="1703294" y="4500282"/>
              <a:ext cx="161365" cy="0"/>
            </a:xfrm>
            <a:custGeom>
              <a:avLst/>
              <a:gdLst>
                <a:gd name="connsiteX0" fmla="*/ 0 w 161365"/>
                <a:gd name="connsiteY0" fmla="*/ 0 h 0"/>
                <a:gd name="connsiteX1" fmla="*/ 161365 w 161365"/>
                <a:gd name="connsiteY1" fmla="*/ 0 h 0"/>
                <a:gd name="connsiteX2" fmla="*/ 161365 w 161365"/>
                <a:gd name="connsiteY2" fmla="*/ 0 h 0"/>
                <a:gd name="connsiteX3" fmla="*/ 161365 w 161365"/>
                <a:gd name="connsiteY3" fmla="*/ 0 h 0"/>
                <a:gd name="connsiteX4" fmla="*/ 161365 w 161365"/>
                <a:gd name="connsiteY4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1365">
                  <a:moveTo>
                    <a:pt x="0" y="0"/>
                  </a:moveTo>
                  <a:lnTo>
                    <a:pt x="161365" y="0"/>
                  </a:lnTo>
                  <a:lnTo>
                    <a:pt x="161365" y="0"/>
                  </a:lnTo>
                  <a:lnTo>
                    <a:pt x="161365" y="0"/>
                  </a:lnTo>
                  <a:lnTo>
                    <a:pt x="161365" y="0"/>
                  </a:ln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  <p:grpSp>
          <p:nvGrpSpPr>
            <p:cNvPr id="9" name="Skupina 8"/>
            <p:cNvGrpSpPr/>
            <p:nvPr/>
          </p:nvGrpSpPr>
          <p:grpSpPr>
            <a:xfrm>
              <a:off x="1536452" y="4101530"/>
              <a:ext cx="1040493" cy="734291"/>
              <a:chOff x="1536452" y="4101530"/>
              <a:chExt cx="1040493" cy="734291"/>
            </a:xfrm>
          </p:grpSpPr>
          <p:sp>
            <p:nvSpPr>
              <p:cNvPr id="80" name="Volný tvar 79"/>
              <p:cNvSpPr/>
              <p:nvPr/>
            </p:nvSpPr>
            <p:spPr>
              <a:xfrm>
                <a:off x="1536452" y="4101530"/>
                <a:ext cx="501568" cy="734291"/>
              </a:xfrm>
              <a:custGeom>
                <a:avLst/>
                <a:gdLst>
                  <a:gd name="connsiteX0" fmla="*/ 0 w 498778"/>
                  <a:gd name="connsiteY0" fmla="*/ 0 h 734291"/>
                  <a:gd name="connsiteX1" fmla="*/ 69273 w 498778"/>
                  <a:gd name="connsiteY1" fmla="*/ 13855 h 734291"/>
                  <a:gd name="connsiteX2" fmla="*/ 96982 w 498778"/>
                  <a:gd name="connsiteY2" fmla="*/ 55418 h 734291"/>
                  <a:gd name="connsiteX3" fmla="*/ 138546 w 498778"/>
                  <a:gd name="connsiteY3" fmla="*/ 69273 h 734291"/>
                  <a:gd name="connsiteX4" fmla="*/ 221673 w 498778"/>
                  <a:gd name="connsiteY4" fmla="*/ 152400 h 734291"/>
                  <a:gd name="connsiteX5" fmla="*/ 318655 w 498778"/>
                  <a:gd name="connsiteY5" fmla="*/ 263236 h 734291"/>
                  <a:gd name="connsiteX6" fmla="*/ 374073 w 498778"/>
                  <a:gd name="connsiteY6" fmla="*/ 332509 h 734291"/>
                  <a:gd name="connsiteX7" fmla="*/ 387928 w 498778"/>
                  <a:gd name="connsiteY7" fmla="*/ 374073 h 734291"/>
                  <a:gd name="connsiteX8" fmla="*/ 443346 w 498778"/>
                  <a:gd name="connsiteY8" fmla="*/ 457200 h 734291"/>
                  <a:gd name="connsiteX9" fmla="*/ 471055 w 498778"/>
                  <a:gd name="connsiteY9" fmla="*/ 540327 h 734291"/>
                  <a:gd name="connsiteX10" fmla="*/ 484910 w 498778"/>
                  <a:gd name="connsiteY10" fmla="*/ 581891 h 734291"/>
                  <a:gd name="connsiteX11" fmla="*/ 498764 w 498778"/>
                  <a:gd name="connsiteY11" fmla="*/ 734291 h 7342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498778" h="734291">
                    <a:moveTo>
                      <a:pt x="0" y="0"/>
                    </a:moveTo>
                    <a:cubicBezTo>
                      <a:pt x="23091" y="4618"/>
                      <a:pt x="48827" y="2172"/>
                      <a:pt x="69273" y="13855"/>
                    </a:cubicBezTo>
                    <a:cubicBezTo>
                      <a:pt x="83730" y="22116"/>
                      <a:pt x="83980" y="45016"/>
                      <a:pt x="96982" y="55418"/>
                    </a:cubicBezTo>
                    <a:cubicBezTo>
                      <a:pt x="108386" y="64541"/>
                      <a:pt x="124691" y="64655"/>
                      <a:pt x="138546" y="69273"/>
                    </a:cubicBezTo>
                    <a:cubicBezTo>
                      <a:pt x="166255" y="96982"/>
                      <a:pt x="199936" y="119795"/>
                      <a:pt x="221673" y="152400"/>
                    </a:cubicBezTo>
                    <a:cubicBezTo>
                      <a:pt x="286327" y="249382"/>
                      <a:pt x="249382" y="217054"/>
                      <a:pt x="318655" y="263236"/>
                    </a:cubicBezTo>
                    <a:cubicBezTo>
                      <a:pt x="353480" y="367709"/>
                      <a:pt x="302453" y="242983"/>
                      <a:pt x="374073" y="332509"/>
                    </a:cubicBezTo>
                    <a:cubicBezTo>
                      <a:pt x="383196" y="343913"/>
                      <a:pt x="380836" y="361307"/>
                      <a:pt x="387928" y="374073"/>
                    </a:cubicBezTo>
                    <a:cubicBezTo>
                      <a:pt x="404101" y="403184"/>
                      <a:pt x="443346" y="457200"/>
                      <a:pt x="443346" y="457200"/>
                    </a:cubicBezTo>
                    <a:lnTo>
                      <a:pt x="471055" y="540327"/>
                    </a:lnTo>
                    <a:lnTo>
                      <a:pt x="484910" y="581891"/>
                    </a:lnTo>
                    <a:cubicBezTo>
                      <a:pt x="499784" y="715762"/>
                      <a:pt x="498764" y="664763"/>
                      <a:pt x="498764" y="734291"/>
                    </a:cubicBezTo>
                  </a:path>
                </a:pathLst>
              </a:custGeom>
              <a:ln w="38100">
                <a:solidFill>
                  <a:srgbClr val="00B050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Volný tvar 5"/>
              <p:cNvSpPr/>
              <p:nvPr/>
            </p:nvSpPr>
            <p:spPr>
              <a:xfrm>
                <a:off x="1703294" y="4589929"/>
                <a:ext cx="161365" cy="0"/>
              </a:xfrm>
              <a:custGeom>
                <a:avLst/>
                <a:gdLst>
                  <a:gd name="connsiteX0" fmla="*/ 0 w 161365"/>
                  <a:gd name="connsiteY0" fmla="*/ 0 h 0"/>
                  <a:gd name="connsiteX1" fmla="*/ 161365 w 161365"/>
                  <a:gd name="connsiteY1" fmla="*/ 0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61365">
                    <a:moveTo>
                      <a:pt x="0" y="0"/>
                    </a:moveTo>
                    <a:lnTo>
                      <a:pt x="161365" y="0"/>
                    </a:ln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ln>
                    <a:solidFill>
                      <a:sysClr val="windowText" lastClr="000000"/>
                    </a:solidFill>
                  </a:ln>
                </a:endParaRPr>
              </a:p>
            </p:txBody>
          </p:sp>
          <p:sp>
            <p:nvSpPr>
              <p:cNvPr id="7" name="Volný tvar 6"/>
              <p:cNvSpPr/>
              <p:nvPr/>
            </p:nvSpPr>
            <p:spPr>
              <a:xfrm>
                <a:off x="2276456" y="4391117"/>
                <a:ext cx="165928" cy="270530"/>
              </a:xfrm>
              <a:custGeom>
                <a:avLst/>
                <a:gdLst>
                  <a:gd name="connsiteX0" fmla="*/ 108156 w 165928"/>
                  <a:gd name="connsiteY0" fmla="*/ 1589 h 270530"/>
                  <a:gd name="connsiteX1" fmla="*/ 36438 w 165928"/>
                  <a:gd name="connsiteY1" fmla="*/ 19518 h 270530"/>
                  <a:gd name="connsiteX2" fmla="*/ 579 w 165928"/>
                  <a:gd name="connsiteY2" fmla="*/ 73307 h 270530"/>
                  <a:gd name="connsiteX3" fmla="*/ 18509 w 165928"/>
                  <a:gd name="connsiteY3" fmla="*/ 198812 h 270530"/>
                  <a:gd name="connsiteX4" fmla="*/ 72297 w 165928"/>
                  <a:gd name="connsiteY4" fmla="*/ 270530 h 270530"/>
                  <a:gd name="connsiteX5" fmla="*/ 144015 w 165928"/>
                  <a:gd name="connsiteY5" fmla="*/ 270530 h 270530"/>
                  <a:gd name="connsiteX6" fmla="*/ 161944 w 165928"/>
                  <a:gd name="connsiteY6" fmla="*/ 198812 h 270530"/>
                  <a:gd name="connsiteX7" fmla="*/ 161944 w 165928"/>
                  <a:gd name="connsiteY7" fmla="*/ 127095 h 270530"/>
                  <a:gd name="connsiteX8" fmla="*/ 161944 w 165928"/>
                  <a:gd name="connsiteY8" fmla="*/ 55377 h 270530"/>
                  <a:gd name="connsiteX9" fmla="*/ 108156 w 165928"/>
                  <a:gd name="connsiteY9" fmla="*/ 1589 h 27053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65928" h="270530">
                    <a:moveTo>
                      <a:pt x="108156" y="1589"/>
                    </a:moveTo>
                    <a:cubicBezTo>
                      <a:pt x="87238" y="-4388"/>
                      <a:pt x="54367" y="7565"/>
                      <a:pt x="36438" y="19518"/>
                    </a:cubicBezTo>
                    <a:cubicBezTo>
                      <a:pt x="18509" y="31471"/>
                      <a:pt x="3567" y="43425"/>
                      <a:pt x="579" y="73307"/>
                    </a:cubicBezTo>
                    <a:cubicBezTo>
                      <a:pt x="-2409" y="103189"/>
                      <a:pt x="6556" y="165942"/>
                      <a:pt x="18509" y="198812"/>
                    </a:cubicBezTo>
                    <a:cubicBezTo>
                      <a:pt x="30462" y="231682"/>
                      <a:pt x="51379" y="258577"/>
                      <a:pt x="72297" y="270530"/>
                    </a:cubicBezTo>
                    <a:cubicBezTo>
                      <a:pt x="93215" y="282483"/>
                      <a:pt x="129074" y="282483"/>
                      <a:pt x="144015" y="270530"/>
                    </a:cubicBezTo>
                    <a:cubicBezTo>
                      <a:pt x="158956" y="258577"/>
                      <a:pt x="158956" y="222718"/>
                      <a:pt x="161944" y="198812"/>
                    </a:cubicBezTo>
                    <a:cubicBezTo>
                      <a:pt x="164932" y="174906"/>
                      <a:pt x="161944" y="127095"/>
                      <a:pt x="161944" y="127095"/>
                    </a:cubicBezTo>
                    <a:cubicBezTo>
                      <a:pt x="161944" y="103189"/>
                      <a:pt x="170909" y="73306"/>
                      <a:pt x="161944" y="55377"/>
                    </a:cubicBezTo>
                    <a:cubicBezTo>
                      <a:pt x="152979" y="37448"/>
                      <a:pt x="129074" y="7566"/>
                      <a:pt x="108156" y="1589"/>
                    </a:cubicBezTo>
                    <a:close/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Volný tvar 41"/>
              <p:cNvSpPr/>
              <p:nvPr/>
            </p:nvSpPr>
            <p:spPr>
              <a:xfrm>
                <a:off x="2076975" y="4346273"/>
                <a:ext cx="160534" cy="360218"/>
              </a:xfrm>
              <a:custGeom>
                <a:avLst/>
                <a:gdLst>
                  <a:gd name="connsiteX0" fmla="*/ 160534 w 160534"/>
                  <a:gd name="connsiteY0" fmla="*/ 0 h 360218"/>
                  <a:gd name="connsiteX1" fmla="*/ 91262 w 160534"/>
                  <a:gd name="connsiteY1" fmla="*/ 13854 h 360218"/>
                  <a:gd name="connsiteX2" fmla="*/ 35843 w 160534"/>
                  <a:gd name="connsiteY2" fmla="*/ 69273 h 360218"/>
                  <a:gd name="connsiteX3" fmla="*/ 21989 w 160534"/>
                  <a:gd name="connsiteY3" fmla="*/ 332509 h 360218"/>
                  <a:gd name="connsiteX4" fmla="*/ 63552 w 160534"/>
                  <a:gd name="connsiteY4" fmla="*/ 360218 h 360218"/>
                  <a:gd name="connsiteX5" fmla="*/ 105116 w 160534"/>
                  <a:gd name="connsiteY5" fmla="*/ 346363 h 360218"/>
                  <a:gd name="connsiteX6" fmla="*/ 118971 w 160534"/>
                  <a:gd name="connsiteY6" fmla="*/ 249382 h 360218"/>
                  <a:gd name="connsiteX7" fmla="*/ 77407 w 160534"/>
                  <a:gd name="connsiteY7" fmla="*/ 235527 h 360218"/>
                  <a:gd name="connsiteX8" fmla="*/ 21989 w 160534"/>
                  <a:gd name="connsiteY8" fmla="*/ 263236 h 3602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534" h="360218">
                    <a:moveTo>
                      <a:pt x="160534" y="0"/>
                    </a:moveTo>
                    <a:cubicBezTo>
                      <a:pt x="137443" y="4618"/>
                      <a:pt x="111847" y="2418"/>
                      <a:pt x="91262" y="13854"/>
                    </a:cubicBezTo>
                    <a:cubicBezTo>
                      <a:pt x="68425" y="26541"/>
                      <a:pt x="35843" y="69273"/>
                      <a:pt x="35843" y="69273"/>
                    </a:cubicBezTo>
                    <a:cubicBezTo>
                      <a:pt x="-209" y="177429"/>
                      <a:pt x="-16162" y="189444"/>
                      <a:pt x="21989" y="332509"/>
                    </a:cubicBezTo>
                    <a:cubicBezTo>
                      <a:pt x="26279" y="348598"/>
                      <a:pt x="49698" y="350982"/>
                      <a:pt x="63552" y="360218"/>
                    </a:cubicBezTo>
                    <a:cubicBezTo>
                      <a:pt x="77407" y="355600"/>
                      <a:pt x="93712" y="355486"/>
                      <a:pt x="105116" y="346363"/>
                    </a:cubicBezTo>
                    <a:cubicBezTo>
                      <a:pt x="135465" y="322084"/>
                      <a:pt x="145922" y="283072"/>
                      <a:pt x="118971" y="249382"/>
                    </a:cubicBezTo>
                    <a:cubicBezTo>
                      <a:pt x="109848" y="237978"/>
                      <a:pt x="91262" y="240145"/>
                      <a:pt x="77407" y="235527"/>
                    </a:cubicBezTo>
                    <a:cubicBezTo>
                      <a:pt x="29647" y="251447"/>
                      <a:pt x="46170" y="239055"/>
                      <a:pt x="21989" y="263236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vál 7"/>
              <p:cNvSpPr/>
              <p:nvPr/>
            </p:nvSpPr>
            <p:spPr>
              <a:xfrm>
                <a:off x="2473036" y="4346273"/>
                <a:ext cx="103909" cy="87182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9240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4" dur="500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uiExpand="1" build="p"/>
      <p:bldP spid="21" grpId="0" animBg="1"/>
      <p:bldP spid="22" grpId="0" animBg="1"/>
      <p:bldP spid="23" grpId="0" animBg="1"/>
      <p:bldP spid="3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92941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NÁČRT A ROZBOR: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1900" dirty="0" smtClean="0"/>
          </a:p>
          <a:p>
            <a:pPr marL="0" indent="0" algn="r">
              <a:buNone/>
            </a:pPr>
            <a:r>
              <a:rPr lang="cs-CZ" sz="1900" u="sng" dirty="0" smtClean="0"/>
              <a:t>CO </a:t>
            </a:r>
            <a:r>
              <a:rPr lang="cs-CZ" sz="1900" u="sng" dirty="0"/>
              <a:t>MÁME PRÁVĚ </a:t>
            </a:r>
            <a:r>
              <a:rPr lang="cs-CZ" sz="1900" u="sng" dirty="0" smtClean="0"/>
              <a:t>SESTROJENO:</a:t>
            </a:r>
            <a:endParaRPr lang="cs-CZ" sz="1900" u="sng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193335"/>
            <a:ext cx="4536504" cy="533200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POSTUP: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AB; </a:t>
            </a:r>
            <a:r>
              <a:rPr lang="cs-CZ" dirty="0">
                <a:ea typeface="Cambria Math"/>
              </a:rPr>
              <a:t>|AB|= c = 9 cm</a:t>
            </a:r>
          </a:p>
          <a:p>
            <a:pPr marL="514350" indent="-514350">
              <a:buFont typeface="+mj-lt"/>
              <a:buAutoNum type="arabicPeriod"/>
            </a:pPr>
            <a:r>
              <a:rPr lang="el-GR" dirty="0">
                <a:ea typeface="Cambria Math"/>
              </a:rPr>
              <a:t>α</a:t>
            </a:r>
            <a:r>
              <a:rPr lang="cs-CZ" dirty="0">
                <a:ea typeface="Cambria Math"/>
              </a:rPr>
              <a:t>=</a:t>
            </a:r>
            <a:r>
              <a:rPr lang="el-GR" dirty="0">
                <a:ea typeface="Cambria Math"/>
              </a:rPr>
              <a:t>∡</a:t>
            </a:r>
            <a:r>
              <a:rPr lang="cs-CZ" dirty="0">
                <a:ea typeface="Cambria Math"/>
              </a:rPr>
              <a:t>BAX; |</a:t>
            </a:r>
            <a:r>
              <a:rPr lang="el-GR" dirty="0">
                <a:ea typeface="Cambria Math"/>
              </a:rPr>
              <a:t>∡</a:t>
            </a:r>
            <a:r>
              <a:rPr lang="cs-CZ" dirty="0">
                <a:ea typeface="Cambria Math"/>
              </a:rPr>
              <a:t>BAX|=</a:t>
            </a:r>
            <a:r>
              <a:rPr lang="el-GR" dirty="0">
                <a:ea typeface="Cambria Math"/>
              </a:rPr>
              <a:t> </a:t>
            </a:r>
            <a:r>
              <a:rPr lang="el-GR" dirty="0" smtClean="0">
                <a:ea typeface="Cambria Math"/>
              </a:rPr>
              <a:t>α </a:t>
            </a:r>
            <a:r>
              <a:rPr lang="cs-CZ" dirty="0">
                <a:ea typeface="Cambria Math"/>
              </a:rPr>
              <a:t>=60°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ea typeface="Cambria Math"/>
              </a:rPr>
              <a:t>k</a:t>
            </a:r>
            <a:r>
              <a:rPr lang="cs-CZ" baseline="-25000" dirty="0">
                <a:ea typeface="Cambria Math"/>
              </a:rPr>
              <a:t>1</a:t>
            </a:r>
            <a:r>
              <a:rPr lang="cs-CZ" dirty="0">
                <a:ea typeface="Cambria Math"/>
              </a:rPr>
              <a:t>; k</a:t>
            </a:r>
            <a:r>
              <a:rPr lang="cs-CZ" baseline="-25000" dirty="0">
                <a:ea typeface="Cambria Math"/>
              </a:rPr>
              <a:t>1</a:t>
            </a:r>
            <a:r>
              <a:rPr lang="cs-CZ" dirty="0">
                <a:ea typeface="Cambria Math"/>
              </a:rPr>
              <a:t>(A; r=b=6cm)</a:t>
            </a:r>
            <a:endParaRPr lang="cs-CZ" baseline="-25000" dirty="0">
              <a:ea typeface="Cambria Math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ea typeface="Cambria Math"/>
              </a:rPr>
              <a:t>C; C∊ k</a:t>
            </a:r>
            <a:r>
              <a:rPr lang="cs-CZ" baseline="-25000" dirty="0">
                <a:ea typeface="Cambria Math"/>
              </a:rPr>
              <a:t>1 </a:t>
            </a:r>
            <a:r>
              <a:rPr lang="cs-CZ" dirty="0">
                <a:ea typeface="Cambria Math"/>
              </a:rPr>
              <a:t>∩</a:t>
            </a:r>
            <a:r>
              <a:rPr lang="el-GR" dirty="0">
                <a:ea typeface="Cambria Math"/>
              </a:rPr>
              <a:t>⟼</a:t>
            </a:r>
            <a:r>
              <a:rPr lang="cs-CZ" dirty="0">
                <a:ea typeface="Cambria Math"/>
              </a:rPr>
              <a:t>AX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ea typeface="Cambria Math"/>
              </a:rPr>
              <a:t>△</a:t>
            </a:r>
            <a:r>
              <a:rPr lang="cs-CZ" dirty="0" smtClean="0">
                <a:ea typeface="Cambria Math"/>
              </a:rPr>
              <a:t>ABC</a:t>
            </a:r>
          </a:p>
          <a:p>
            <a:pPr marL="0" indent="0">
              <a:buNone/>
            </a:pPr>
            <a:r>
              <a:rPr lang="cs-CZ" dirty="0" smtClean="0"/>
              <a:t>  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4" name="Volný tvar 23"/>
          <p:cNvSpPr/>
          <p:nvPr/>
        </p:nvSpPr>
        <p:spPr>
          <a:xfrm>
            <a:off x="1191491" y="3491345"/>
            <a:ext cx="0" cy="0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0" name="Skupina 49"/>
          <p:cNvGrpSpPr/>
          <p:nvPr/>
        </p:nvGrpSpPr>
        <p:grpSpPr>
          <a:xfrm>
            <a:off x="734291" y="2368643"/>
            <a:ext cx="3325091" cy="2882230"/>
            <a:chOff x="734291" y="2368643"/>
            <a:chExt cx="3325091" cy="2882230"/>
          </a:xfrm>
        </p:grpSpPr>
        <p:grpSp>
          <p:nvGrpSpPr>
            <p:cNvPr id="8" name="Skupina 7"/>
            <p:cNvGrpSpPr/>
            <p:nvPr/>
          </p:nvGrpSpPr>
          <p:grpSpPr>
            <a:xfrm>
              <a:off x="734291" y="4944319"/>
              <a:ext cx="193964" cy="251136"/>
              <a:chOff x="734291" y="4944319"/>
              <a:chExt cx="193964" cy="251136"/>
            </a:xfrm>
          </p:grpSpPr>
          <p:sp>
            <p:nvSpPr>
              <p:cNvPr id="9" name="Volný tvar 8"/>
              <p:cNvSpPr/>
              <p:nvPr/>
            </p:nvSpPr>
            <p:spPr>
              <a:xfrm>
                <a:off x="734291" y="4944319"/>
                <a:ext cx="193964" cy="251136"/>
              </a:xfrm>
              <a:custGeom>
                <a:avLst/>
                <a:gdLst>
                  <a:gd name="connsiteX0" fmla="*/ 0 w 193964"/>
                  <a:gd name="connsiteY0" fmla="*/ 237281 h 251136"/>
                  <a:gd name="connsiteX1" fmla="*/ 41564 w 193964"/>
                  <a:gd name="connsiteY1" fmla="*/ 168008 h 251136"/>
                  <a:gd name="connsiteX2" fmla="*/ 96982 w 193964"/>
                  <a:gd name="connsiteY2" fmla="*/ 43317 h 251136"/>
                  <a:gd name="connsiteX3" fmla="*/ 110836 w 193964"/>
                  <a:gd name="connsiteY3" fmla="*/ 1754 h 251136"/>
                  <a:gd name="connsiteX4" fmla="*/ 138545 w 193964"/>
                  <a:gd name="connsiteY4" fmla="*/ 84881 h 251136"/>
                  <a:gd name="connsiteX5" fmla="*/ 180109 w 193964"/>
                  <a:gd name="connsiteY5" fmla="*/ 223426 h 251136"/>
                  <a:gd name="connsiteX6" fmla="*/ 193964 w 193964"/>
                  <a:gd name="connsiteY6" fmla="*/ 251136 h 251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93964" h="251136">
                    <a:moveTo>
                      <a:pt x="0" y="237281"/>
                    </a:moveTo>
                    <a:cubicBezTo>
                      <a:pt x="13855" y="214190"/>
                      <a:pt x="30421" y="192523"/>
                      <a:pt x="41564" y="168008"/>
                    </a:cubicBezTo>
                    <a:cubicBezTo>
                      <a:pt x="112226" y="12553"/>
                      <a:pt x="31586" y="141412"/>
                      <a:pt x="96982" y="43317"/>
                    </a:cubicBezTo>
                    <a:cubicBezTo>
                      <a:pt x="101600" y="29463"/>
                      <a:pt x="100510" y="-8573"/>
                      <a:pt x="110836" y="1754"/>
                    </a:cubicBezTo>
                    <a:cubicBezTo>
                      <a:pt x="131489" y="22407"/>
                      <a:pt x="131461" y="56545"/>
                      <a:pt x="138545" y="84881"/>
                    </a:cubicBezTo>
                    <a:cubicBezTo>
                      <a:pt x="148489" y="124654"/>
                      <a:pt x="163245" y="189698"/>
                      <a:pt x="180109" y="223426"/>
                    </a:cubicBezTo>
                    <a:lnTo>
                      <a:pt x="193964" y="251136"/>
                    </a:ln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Volný tvar 9"/>
              <p:cNvSpPr/>
              <p:nvPr/>
            </p:nvSpPr>
            <p:spPr>
              <a:xfrm>
                <a:off x="789709" y="5098473"/>
                <a:ext cx="96982" cy="0"/>
              </a:xfrm>
              <a:custGeom>
                <a:avLst/>
                <a:gdLst>
                  <a:gd name="connsiteX0" fmla="*/ 0 w 96982"/>
                  <a:gd name="connsiteY0" fmla="*/ 0 h 0"/>
                  <a:gd name="connsiteX1" fmla="*/ 96982 w 96982"/>
                  <a:gd name="connsiteY1" fmla="*/ 0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96982">
                    <a:moveTo>
                      <a:pt x="0" y="0"/>
                    </a:moveTo>
                    <a:lnTo>
                      <a:pt x="96982" y="0"/>
                    </a:ln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" name="Skupina 10"/>
            <p:cNvGrpSpPr/>
            <p:nvPr/>
          </p:nvGrpSpPr>
          <p:grpSpPr>
            <a:xfrm>
              <a:off x="3920836" y="4918364"/>
              <a:ext cx="138546" cy="332509"/>
              <a:chOff x="3920836" y="4918364"/>
              <a:chExt cx="138546" cy="332509"/>
            </a:xfrm>
          </p:grpSpPr>
          <p:sp>
            <p:nvSpPr>
              <p:cNvPr id="12" name="Volný tvar 11"/>
              <p:cNvSpPr/>
              <p:nvPr/>
            </p:nvSpPr>
            <p:spPr>
              <a:xfrm>
                <a:off x="3934691" y="4918364"/>
                <a:ext cx="0" cy="304800"/>
              </a:xfrm>
              <a:custGeom>
                <a:avLst/>
                <a:gdLst>
                  <a:gd name="connsiteX0" fmla="*/ 0 w 0"/>
                  <a:gd name="connsiteY0" fmla="*/ 0 h 304800"/>
                  <a:gd name="connsiteX1" fmla="*/ 0 w 0"/>
                  <a:gd name="connsiteY1" fmla="*/ 304800 h 3048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h="304800">
                    <a:moveTo>
                      <a:pt x="0" y="0"/>
                    </a:moveTo>
                    <a:lnTo>
                      <a:pt x="0" y="304800"/>
                    </a:ln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Volný tvar 12"/>
              <p:cNvSpPr/>
              <p:nvPr/>
            </p:nvSpPr>
            <p:spPr>
              <a:xfrm>
                <a:off x="3920836" y="4918364"/>
                <a:ext cx="138546" cy="332509"/>
              </a:xfrm>
              <a:custGeom>
                <a:avLst/>
                <a:gdLst>
                  <a:gd name="connsiteX0" fmla="*/ 0 w 138546"/>
                  <a:gd name="connsiteY0" fmla="*/ 0 h 332509"/>
                  <a:gd name="connsiteX1" fmla="*/ 110837 w 138546"/>
                  <a:gd name="connsiteY1" fmla="*/ 41563 h 332509"/>
                  <a:gd name="connsiteX2" fmla="*/ 124691 w 138546"/>
                  <a:gd name="connsiteY2" fmla="*/ 83127 h 332509"/>
                  <a:gd name="connsiteX3" fmla="*/ 110837 w 138546"/>
                  <a:gd name="connsiteY3" fmla="*/ 124691 h 332509"/>
                  <a:gd name="connsiteX4" fmla="*/ 27709 w 138546"/>
                  <a:gd name="connsiteY4" fmla="*/ 166254 h 332509"/>
                  <a:gd name="connsiteX5" fmla="*/ 124691 w 138546"/>
                  <a:gd name="connsiteY5" fmla="*/ 207818 h 332509"/>
                  <a:gd name="connsiteX6" fmla="*/ 138546 w 138546"/>
                  <a:gd name="connsiteY6" fmla="*/ 249381 h 332509"/>
                  <a:gd name="connsiteX7" fmla="*/ 124691 w 138546"/>
                  <a:gd name="connsiteY7" fmla="*/ 304800 h 332509"/>
                  <a:gd name="connsiteX8" fmla="*/ 41564 w 138546"/>
                  <a:gd name="connsiteY8" fmla="*/ 332509 h 332509"/>
                  <a:gd name="connsiteX9" fmla="*/ 0 w 138546"/>
                  <a:gd name="connsiteY9" fmla="*/ 318654 h 3325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38546" h="332509">
                    <a:moveTo>
                      <a:pt x="0" y="0"/>
                    </a:moveTo>
                    <a:cubicBezTo>
                      <a:pt x="37551" y="7510"/>
                      <a:pt x="83656" y="7587"/>
                      <a:pt x="110837" y="41563"/>
                    </a:cubicBezTo>
                    <a:cubicBezTo>
                      <a:pt x="119960" y="52967"/>
                      <a:pt x="120073" y="69272"/>
                      <a:pt x="124691" y="83127"/>
                    </a:cubicBezTo>
                    <a:cubicBezTo>
                      <a:pt x="120073" y="96982"/>
                      <a:pt x="119960" y="113287"/>
                      <a:pt x="110837" y="124691"/>
                    </a:cubicBezTo>
                    <a:cubicBezTo>
                      <a:pt x="91304" y="149107"/>
                      <a:pt x="55090" y="157128"/>
                      <a:pt x="27709" y="166254"/>
                    </a:cubicBezTo>
                    <a:cubicBezTo>
                      <a:pt x="60987" y="174574"/>
                      <a:pt x="100771" y="177918"/>
                      <a:pt x="124691" y="207818"/>
                    </a:cubicBezTo>
                    <a:cubicBezTo>
                      <a:pt x="133814" y="219222"/>
                      <a:pt x="133928" y="235527"/>
                      <a:pt x="138546" y="249381"/>
                    </a:cubicBezTo>
                    <a:cubicBezTo>
                      <a:pt x="133928" y="267854"/>
                      <a:pt x="139148" y="292408"/>
                      <a:pt x="124691" y="304800"/>
                    </a:cubicBezTo>
                    <a:cubicBezTo>
                      <a:pt x="102515" y="323808"/>
                      <a:pt x="41564" y="332509"/>
                      <a:pt x="41564" y="332509"/>
                    </a:cubicBezTo>
                    <a:lnTo>
                      <a:pt x="0" y="318654"/>
                    </a:ln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4" name="Volný tvar 13"/>
            <p:cNvSpPr/>
            <p:nvPr/>
          </p:nvSpPr>
          <p:spPr>
            <a:xfrm>
              <a:off x="2673448" y="2395006"/>
              <a:ext cx="124691" cy="255243"/>
            </a:xfrm>
            <a:custGeom>
              <a:avLst/>
              <a:gdLst>
                <a:gd name="connsiteX0" fmla="*/ 96982 w 124691"/>
                <a:gd name="connsiteY0" fmla="*/ 30583 h 255243"/>
                <a:gd name="connsiteX1" fmla="*/ 27709 w 124691"/>
                <a:gd name="connsiteY1" fmla="*/ 2874 h 255243"/>
                <a:gd name="connsiteX2" fmla="*/ 0 w 124691"/>
                <a:gd name="connsiteY2" fmla="*/ 86001 h 255243"/>
                <a:gd name="connsiteX3" fmla="*/ 13854 w 124691"/>
                <a:gd name="connsiteY3" fmla="*/ 224546 h 255243"/>
                <a:gd name="connsiteX4" fmla="*/ 41563 w 124691"/>
                <a:gd name="connsiteY4" fmla="*/ 252256 h 255243"/>
                <a:gd name="connsiteX5" fmla="*/ 124691 w 124691"/>
                <a:gd name="connsiteY5" fmla="*/ 252256 h 255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91" h="255243">
                  <a:moveTo>
                    <a:pt x="96982" y="30583"/>
                  </a:moveTo>
                  <a:cubicBezTo>
                    <a:pt x="73891" y="21347"/>
                    <a:pt x="49302" y="-9465"/>
                    <a:pt x="27709" y="2874"/>
                  </a:cubicBezTo>
                  <a:cubicBezTo>
                    <a:pt x="2349" y="17365"/>
                    <a:pt x="0" y="86001"/>
                    <a:pt x="0" y="86001"/>
                  </a:cubicBezTo>
                  <a:cubicBezTo>
                    <a:pt x="4618" y="132183"/>
                    <a:pt x="2598" y="179520"/>
                    <a:pt x="13854" y="224546"/>
                  </a:cubicBezTo>
                  <a:cubicBezTo>
                    <a:pt x="17022" y="237218"/>
                    <a:pt x="28891" y="249088"/>
                    <a:pt x="41563" y="252256"/>
                  </a:cubicBezTo>
                  <a:cubicBezTo>
                    <a:pt x="68445" y="258977"/>
                    <a:pt x="96982" y="252256"/>
                    <a:pt x="124691" y="252256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9" name="Skupina 48"/>
            <p:cNvGrpSpPr/>
            <p:nvPr/>
          </p:nvGrpSpPr>
          <p:grpSpPr>
            <a:xfrm>
              <a:off x="782764" y="2368643"/>
              <a:ext cx="3228109" cy="2854521"/>
              <a:chOff x="782764" y="2368643"/>
              <a:chExt cx="3228109" cy="2854521"/>
            </a:xfrm>
          </p:grpSpPr>
          <p:sp>
            <p:nvSpPr>
              <p:cNvPr id="5" name="Volný tvar 4"/>
              <p:cNvSpPr/>
              <p:nvPr/>
            </p:nvSpPr>
            <p:spPr>
              <a:xfrm>
                <a:off x="782764" y="4801267"/>
                <a:ext cx="3228109" cy="30006"/>
              </a:xfrm>
              <a:custGeom>
                <a:avLst/>
                <a:gdLst>
                  <a:gd name="connsiteX0" fmla="*/ 0 w 3228109"/>
                  <a:gd name="connsiteY0" fmla="*/ 30000 h 30006"/>
                  <a:gd name="connsiteX1" fmla="*/ 1039091 w 3228109"/>
                  <a:gd name="connsiteY1" fmla="*/ 30000 h 30006"/>
                  <a:gd name="connsiteX2" fmla="*/ 2840182 w 3228109"/>
                  <a:gd name="connsiteY2" fmla="*/ 16146 h 30006"/>
                  <a:gd name="connsiteX3" fmla="*/ 3228109 w 3228109"/>
                  <a:gd name="connsiteY3" fmla="*/ 30000 h 300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228109" h="30006">
                    <a:moveTo>
                      <a:pt x="0" y="30000"/>
                    </a:moveTo>
                    <a:cubicBezTo>
                      <a:pt x="405022" y="-37501"/>
                      <a:pt x="-30531" y="30000"/>
                      <a:pt x="1039091" y="30000"/>
                    </a:cubicBezTo>
                    <a:lnTo>
                      <a:pt x="2840182" y="16146"/>
                    </a:lnTo>
                    <a:cubicBezTo>
                      <a:pt x="3191148" y="30769"/>
                      <a:pt x="3061759" y="30000"/>
                      <a:pt x="3228109" y="30000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Volný tvar 5"/>
              <p:cNvSpPr/>
              <p:nvPr/>
            </p:nvSpPr>
            <p:spPr>
              <a:xfrm rot="18808502">
                <a:off x="380876" y="3783261"/>
                <a:ext cx="2770469" cy="45719"/>
              </a:xfrm>
              <a:custGeom>
                <a:avLst/>
                <a:gdLst>
                  <a:gd name="connsiteX0" fmla="*/ 0 w 3228109"/>
                  <a:gd name="connsiteY0" fmla="*/ 30000 h 30006"/>
                  <a:gd name="connsiteX1" fmla="*/ 1039091 w 3228109"/>
                  <a:gd name="connsiteY1" fmla="*/ 30000 h 30006"/>
                  <a:gd name="connsiteX2" fmla="*/ 2840182 w 3228109"/>
                  <a:gd name="connsiteY2" fmla="*/ 16146 h 30006"/>
                  <a:gd name="connsiteX3" fmla="*/ 3228109 w 3228109"/>
                  <a:gd name="connsiteY3" fmla="*/ 30000 h 300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228109" h="30006">
                    <a:moveTo>
                      <a:pt x="0" y="30000"/>
                    </a:moveTo>
                    <a:cubicBezTo>
                      <a:pt x="405022" y="-37501"/>
                      <a:pt x="-30531" y="30000"/>
                      <a:pt x="1039091" y="30000"/>
                    </a:cubicBezTo>
                    <a:lnTo>
                      <a:pt x="2840182" y="16146"/>
                    </a:lnTo>
                    <a:cubicBezTo>
                      <a:pt x="3191148" y="30769"/>
                      <a:pt x="3061759" y="30000"/>
                      <a:pt x="3228109" y="30000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Volný tvar 32"/>
              <p:cNvSpPr/>
              <p:nvPr/>
            </p:nvSpPr>
            <p:spPr>
              <a:xfrm>
                <a:off x="1536452" y="4101530"/>
                <a:ext cx="501568" cy="734291"/>
              </a:xfrm>
              <a:custGeom>
                <a:avLst/>
                <a:gdLst>
                  <a:gd name="connsiteX0" fmla="*/ 0 w 498778"/>
                  <a:gd name="connsiteY0" fmla="*/ 0 h 734291"/>
                  <a:gd name="connsiteX1" fmla="*/ 69273 w 498778"/>
                  <a:gd name="connsiteY1" fmla="*/ 13855 h 734291"/>
                  <a:gd name="connsiteX2" fmla="*/ 96982 w 498778"/>
                  <a:gd name="connsiteY2" fmla="*/ 55418 h 734291"/>
                  <a:gd name="connsiteX3" fmla="*/ 138546 w 498778"/>
                  <a:gd name="connsiteY3" fmla="*/ 69273 h 734291"/>
                  <a:gd name="connsiteX4" fmla="*/ 221673 w 498778"/>
                  <a:gd name="connsiteY4" fmla="*/ 152400 h 734291"/>
                  <a:gd name="connsiteX5" fmla="*/ 318655 w 498778"/>
                  <a:gd name="connsiteY5" fmla="*/ 263236 h 734291"/>
                  <a:gd name="connsiteX6" fmla="*/ 374073 w 498778"/>
                  <a:gd name="connsiteY6" fmla="*/ 332509 h 734291"/>
                  <a:gd name="connsiteX7" fmla="*/ 387928 w 498778"/>
                  <a:gd name="connsiteY7" fmla="*/ 374073 h 734291"/>
                  <a:gd name="connsiteX8" fmla="*/ 443346 w 498778"/>
                  <a:gd name="connsiteY8" fmla="*/ 457200 h 734291"/>
                  <a:gd name="connsiteX9" fmla="*/ 471055 w 498778"/>
                  <a:gd name="connsiteY9" fmla="*/ 540327 h 734291"/>
                  <a:gd name="connsiteX10" fmla="*/ 484910 w 498778"/>
                  <a:gd name="connsiteY10" fmla="*/ 581891 h 734291"/>
                  <a:gd name="connsiteX11" fmla="*/ 498764 w 498778"/>
                  <a:gd name="connsiteY11" fmla="*/ 734291 h 7342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498778" h="734291">
                    <a:moveTo>
                      <a:pt x="0" y="0"/>
                    </a:moveTo>
                    <a:cubicBezTo>
                      <a:pt x="23091" y="4618"/>
                      <a:pt x="48827" y="2172"/>
                      <a:pt x="69273" y="13855"/>
                    </a:cubicBezTo>
                    <a:cubicBezTo>
                      <a:pt x="83730" y="22116"/>
                      <a:pt x="83980" y="45016"/>
                      <a:pt x="96982" y="55418"/>
                    </a:cubicBezTo>
                    <a:cubicBezTo>
                      <a:pt x="108386" y="64541"/>
                      <a:pt x="124691" y="64655"/>
                      <a:pt x="138546" y="69273"/>
                    </a:cubicBezTo>
                    <a:cubicBezTo>
                      <a:pt x="166255" y="96982"/>
                      <a:pt x="199936" y="119795"/>
                      <a:pt x="221673" y="152400"/>
                    </a:cubicBezTo>
                    <a:cubicBezTo>
                      <a:pt x="286327" y="249382"/>
                      <a:pt x="249382" y="217054"/>
                      <a:pt x="318655" y="263236"/>
                    </a:cubicBezTo>
                    <a:cubicBezTo>
                      <a:pt x="353480" y="367709"/>
                      <a:pt x="302453" y="242983"/>
                      <a:pt x="374073" y="332509"/>
                    </a:cubicBezTo>
                    <a:cubicBezTo>
                      <a:pt x="383196" y="343913"/>
                      <a:pt x="380836" y="361307"/>
                      <a:pt x="387928" y="374073"/>
                    </a:cubicBezTo>
                    <a:cubicBezTo>
                      <a:pt x="404101" y="403184"/>
                      <a:pt x="443346" y="457200"/>
                      <a:pt x="443346" y="457200"/>
                    </a:cubicBezTo>
                    <a:lnTo>
                      <a:pt x="471055" y="540327"/>
                    </a:lnTo>
                    <a:lnTo>
                      <a:pt x="484910" y="581891"/>
                    </a:lnTo>
                    <a:cubicBezTo>
                      <a:pt x="499784" y="715762"/>
                      <a:pt x="498764" y="664763"/>
                      <a:pt x="498764" y="734291"/>
                    </a:cubicBezTo>
                  </a:path>
                </a:pathLst>
              </a:custGeom>
              <a:ln w="38100">
                <a:solidFill>
                  <a:srgbClr val="00B050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48" name="Skupina 47"/>
              <p:cNvGrpSpPr/>
              <p:nvPr/>
            </p:nvGrpSpPr>
            <p:grpSpPr>
              <a:xfrm>
                <a:off x="782764" y="2368643"/>
                <a:ext cx="3228109" cy="2854521"/>
                <a:chOff x="782764" y="2368643"/>
                <a:chExt cx="3228109" cy="2854521"/>
              </a:xfrm>
            </p:grpSpPr>
            <p:sp>
              <p:nvSpPr>
                <p:cNvPr id="7" name="Volný tvar 6"/>
                <p:cNvSpPr/>
                <p:nvPr/>
              </p:nvSpPr>
              <p:spPr>
                <a:xfrm rot="3489488">
                  <a:off x="2178810" y="3786280"/>
                  <a:ext cx="2382355" cy="45719"/>
                </a:xfrm>
                <a:custGeom>
                  <a:avLst/>
                  <a:gdLst>
                    <a:gd name="connsiteX0" fmla="*/ 0 w 3228109"/>
                    <a:gd name="connsiteY0" fmla="*/ 30000 h 30006"/>
                    <a:gd name="connsiteX1" fmla="*/ 1039091 w 3228109"/>
                    <a:gd name="connsiteY1" fmla="*/ 30000 h 30006"/>
                    <a:gd name="connsiteX2" fmla="*/ 2840182 w 3228109"/>
                    <a:gd name="connsiteY2" fmla="*/ 16146 h 30006"/>
                    <a:gd name="connsiteX3" fmla="*/ 3228109 w 3228109"/>
                    <a:gd name="connsiteY3" fmla="*/ 30000 h 300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228109" h="30006">
                      <a:moveTo>
                        <a:pt x="0" y="30000"/>
                      </a:moveTo>
                      <a:cubicBezTo>
                        <a:pt x="405022" y="-37501"/>
                        <a:pt x="-30531" y="30000"/>
                        <a:pt x="1039091" y="30000"/>
                      </a:cubicBezTo>
                      <a:lnTo>
                        <a:pt x="2840182" y="16146"/>
                      </a:lnTo>
                      <a:cubicBezTo>
                        <a:pt x="3191148" y="30769"/>
                        <a:pt x="3061759" y="30000"/>
                        <a:pt x="3228109" y="30000"/>
                      </a:cubicBez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15" name="Skupina 14"/>
                <p:cNvGrpSpPr/>
                <p:nvPr/>
              </p:nvGrpSpPr>
              <p:grpSpPr>
                <a:xfrm>
                  <a:off x="782764" y="4833114"/>
                  <a:ext cx="3228109" cy="390050"/>
                  <a:chOff x="782764" y="4833114"/>
                  <a:chExt cx="3228109" cy="390050"/>
                </a:xfrm>
              </p:grpSpPr>
              <p:sp>
                <p:nvSpPr>
                  <p:cNvPr id="16" name="Volný tvar 15"/>
                  <p:cNvSpPr/>
                  <p:nvPr/>
                </p:nvSpPr>
                <p:spPr>
                  <a:xfrm>
                    <a:off x="2202873" y="5098473"/>
                    <a:ext cx="96982" cy="0"/>
                  </a:xfrm>
                  <a:custGeom>
                    <a:avLst/>
                    <a:gdLst>
                      <a:gd name="connsiteX0" fmla="*/ 0 w 96982"/>
                      <a:gd name="connsiteY0" fmla="*/ 0 h 0"/>
                      <a:gd name="connsiteX1" fmla="*/ 96982 w 96982"/>
                      <a:gd name="connsiteY1" fmla="*/ 0 h 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96982">
                        <a:moveTo>
                          <a:pt x="0" y="0"/>
                        </a:moveTo>
                        <a:lnTo>
                          <a:pt x="96982" y="0"/>
                        </a:lnTo>
                      </a:path>
                    </a:pathLst>
                  </a:custGeom>
                  <a:noFill/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grpSp>
                <p:nvGrpSpPr>
                  <p:cNvPr id="17" name="Skupina 16"/>
                  <p:cNvGrpSpPr/>
                  <p:nvPr/>
                </p:nvGrpSpPr>
                <p:grpSpPr>
                  <a:xfrm>
                    <a:off x="782764" y="4833114"/>
                    <a:ext cx="3228109" cy="390050"/>
                    <a:chOff x="782764" y="4833114"/>
                    <a:chExt cx="3228109" cy="390050"/>
                  </a:xfrm>
                </p:grpSpPr>
                <p:sp>
                  <p:nvSpPr>
                    <p:cNvPr id="18" name="Volný tvar 17"/>
                    <p:cNvSpPr/>
                    <p:nvPr/>
                  </p:nvSpPr>
                  <p:spPr>
                    <a:xfrm>
                      <a:off x="782764" y="4833114"/>
                      <a:ext cx="3228109" cy="30006"/>
                    </a:xfrm>
                    <a:custGeom>
                      <a:avLst/>
                      <a:gdLst>
                        <a:gd name="connsiteX0" fmla="*/ 0 w 3228109"/>
                        <a:gd name="connsiteY0" fmla="*/ 30000 h 30006"/>
                        <a:gd name="connsiteX1" fmla="*/ 1039091 w 3228109"/>
                        <a:gd name="connsiteY1" fmla="*/ 30000 h 30006"/>
                        <a:gd name="connsiteX2" fmla="*/ 2840182 w 3228109"/>
                        <a:gd name="connsiteY2" fmla="*/ 16146 h 30006"/>
                        <a:gd name="connsiteX3" fmla="*/ 3228109 w 3228109"/>
                        <a:gd name="connsiteY3" fmla="*/ 30000 h 3000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228109" h="30006">
                          <a:moveTo>
                            <a:pt x="0" y="30000"/>
                          </a:moveTo>
                          <a:cubicBezTo>
                            <a:pt x="405022" y="-37501"/>
                            <a:pt x="-30531" y="30000"/>
                            <a:pt x="1039091" y="30000"/>
                          </a:cubicBezTo>
                          <a:lnTo>
                            <a:pt x="2840182" y="16146"/>
                          </a:lnTo>
                          <a:cubicBezTo>
                            <a:pt x="3191148" y="30769"/>
                            <a:pt x="3061759" y="30000"/>
                            <a:pt x="3228109" y="30000"/>
                          </a:cubicBezTo>
                        </a:path>
                      </a:pathLst>
                    </a:custGeom>
                    <a:noFill/>
                    <a:ln>
                      <a:solidFill>
                        <a:srgbClr val="00B05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grpSp>
                  <p:nvGrpSpPr>
                    <p:cNvPr id="19" name="Skupina 18"/>
                    <p:cNvGrpSpPr/>
                    <p:nvPr/>
                  </p:nvGrpSpPr>
                  <p:grpSpPr>
                    <a:xfrm>
                      <a:off x="1925782" y="4925589"/>
                      <a:ext cx="1080654" cy="297575"/>
                      <a:chOff x="1925782" y="4925589"/>
                      <a:chExt cx="1080654" cy="297575"/>
                    </a:xfrm>
                  </p:grpSpPr>
                  <p:sp>
                    <p:nvSpPr>
                      <p:cNvPr id="20" name="Volný tvar 19"/>
                      <p:cNvSpPr/>
                      <p:nvPr/>
                    </p:nvSpPr>
                    <p:spPr>
                      <a:xfrm>
                        <a:off x="1925782" y="4972810"/>
                        <a:ext cx="124803" cy="181081"/>
                      </a:xfrm>
                      <a:custGeom>
                        <a:avLst/>
                        <a:gdLst>
                          <a:gd name="connsiteX0" fmla="*/ 124691 w 124803"/>
                          <a:gd name="connsiteY0" fmla="*/ 42535 h 181081"/>
                          <a:gd name="connsiteX1" fmla="*/ 13854 w 124803"/>
                          <a:gd name="connsiteY1" fmla="*/ 14826 h 181081"/>
                          <a:gd name="connsiteX2" fmla="*/ 0 w 124803"/>
                          <a:gd name="connsiteY2" fmla="*/ 56390 h 181081"/>
                          <a:gd name="connsiteX3" fmla="*/ 41563 w 124803"/>
                          <a:gd name="connsiteY3" fmla="*/ 167226 h 181081"/>
                          <a:gd name="connsiteX4" fmla="*/ 83127 w 124803"/>
                          <a:gd name="connsiteY4" fmla="*/ 181081 h 181081"/>
                          <a:gd name="connsiteX5" fmla="*/ 124691 w 124803"/>
                          <a:gd name="connsiteY5" fmla="*/ 153372 h 181081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124803" h="181081">
                            <a:moveTo>
                              <a:pt x="124691" y="42535"/>
                            </a:moveTo>
                            <a:cubicBezTo>
                              <a:pt x="94457" y="24395"/>
                              <a:pt x="53001" y="-24321"/>
                              <a:pt x="13854" y="14826"/>
                            </a:cubicBezTo>
                            <a:cubicBezTo>
                              <a:pt x="3527" y="25153"/>
                              <a:pt x="4618" y="42535"/>
                              <a:pt x="0" y="56390"/>
                            </a:cubicBezTo>
                            <a:cubicBezTo>
                              <a:pt x="7510" y="93942"/>
                              <a:pt x="7586" y="140045"/>
                              <a:pt x="41563" y="167226"/>
                            </a:cubicBezTo>
                            <a:cubicBezTo>
                              <a:pt x="52967" y="176349"/>
                              <a:pt x="69272" y="176463"/>
                              <a:pt x="83127" y="181081"/>
                            </a:cubicBezTo>
                            <a:cubicBezTo>
                              <a:pt x="129072" y="165766"/>
                              <a:pt x="124691" y="181830"/>
                              <a:pt x="124691" y="153372"/>
                            </a:cubicBezTo>
                          </a:path>
                        </a:pathLst>
                      </a:custGeom>
                      <a:noFill/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  <p:sp>
                    <p:nvSpPr>
                      <p:cNvPr id="21" name="Volný tvar 20"/>
                      <p:cNvSpPr/>
                      <p:nvPr/>
                    </p:nvSpPr>
                    <p:spPr>
                      <a:xfrm>
                        <a:off x="2189018" y="5043055"/>
                        <a:ext cx="96982" cy="0"/>
                      </a:xfrm>
                      <a:custGeom>
                        <a:avLst/>
                        <a:gdLst>
                          <a:gd name="connsiteX0" fmla="*/ 0 w 96982"/>
                          <a:gd name="connsiteY0" fmla="*/ 0 h 0"/>
                          <a:gd name="connsiteX1" fmla="*/ 96982 w 96982"/>
                          <a:gd name="connsiteY1" fmla="*/ 0 h 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</a:cxnLst>
                        <a:rect l="l" t="t" r="r" b="b"/>
                        <a:pathLst>
                          <a:path w="96982">
                            <a:moveTo>
                              <a:pt x="0" y="0"/>
                            </a:moveTo>
                            <a:lnTo>
                              <a:pt x="96982" y="0"/>
                            </a:lnTo>
                          </a:path>
                        </a:pathLst>
                      </a:custGeom>
                      <a:noFill/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  <p:sp>
                    <p:nvSpPr>
                      <p:cNvPr id="22" name="Volný tvar 21"/>
                      <p:cNvSpPr/>
                      <p:nvPr/>
                    </p:nvSpPr>
                    <p:spPr>
                      <a:xfrm>
                        <a:off x="2369127" y="4925589"/>
                        <a:ext cx="207818" cy="283720"/>
                      </a:xfrm>
                      <a:custGeom>
                        <a:avLst/>
                        <a:gdLst>
                          <a:gd name="connsiteX0" fmla="*/ 207818 w 207818"/>
                          <a:gd name="connsiteY0" fmla="*/ 48193 h 283720"/>
                          <a:gd name="connsiteX1" fmla="*/ 27709 w 207818"/>
                          <a:gd name="connsiteY1" fmla="*/ 20484 h 283720"/>
                          <a:gd name="connsiteX2" fmla="*/ 0 w 207818"/>
                          <a:gd name="connsiteY2" fmla="*/ 62047 h 283720"/>
                          <a:gd name="connsiteX3" fmla="*/ 13855 w 207818"/>
                          <a:gd name="connsiteY3" fmla="*/ 131320 h 283720"/>
                          <a:gd name="connsiteX4" fmla="*/ 138546 w 207818"/>
                          <a:gd name="connsiteY4" fmla="*/ 145175 h 283720"/>
                          <a:gd name="connsiteX5" fmla="*/ 180109 w 207818"/>
                          <a:gd name="connsiteY5" fmla="*/ 283720 h 28372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207818" h="283720">
                            <a:moveTo>
                              <a:pt x="207818" y="48193"/>
                            </a:moveTo>
                            <a:cubicBezTo>
                              <a:pt x="133977" y="3887"/>
                              <a:pt x="127439" y="-19408"/>
                              <a:pt x="27709" y="20484"/>
                            </a:cubicBezTo>
                            <a:cubicBezTo>
                              <a:pt x="12249" y="26668"/>
                              <a:pt x="9236" y="48193"/>
                              <a:pt x="0" y="62047"/>
                            </a:cubicBezTo>
                            <a:cubicBezTo>
                              <a:pt x="4618" y="85138"/>
                              <a:pt x="2172" y="110874"/>
                              <a:pt x="13855" y="131320"/>
                            </a:cubicBezTo>
                            <a:cubicBezTo>
                              <a:pt x="42088" y="180728"/>
                              <a:pt x="100915" y="151447"/>
                              <a:pt x="138546" y="145175"/>
                            </a:cubicBezTo>
                            <a:cubicBezTo>
                              <a:pt x="222561" y="61158"/>
                              <a:pt x="180109" y="84018"/>
                              <a:pt x="180109" y="283720"/>
                            </a:cubicBezTo>
                          </a:path>
                        </a:pathLst>
                      </a:custGeom>
                      <a:noFill/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  <p:sp>
                    <p:nvSpPr>
                      <p:cNvPr id="23" name="Volný tvar 22"/>
                      <p:cNvSpPr/>
                      <p:nvPr/>
                    </p:nvSpPr>
                    <p:spPr>
                      <a:xfrm>
                        <a:off x="2618373" y="5070764"/>
                        <a:ext cx="388063" cy="152400"/>
                      </a:xfrm>
                      <a:custGeom>
                        <a:avLst/>
                        <a:gdLst>
                          <a:gd name="connsiteX0" fmla="*/ 83263 w 388063"/>
                          <a:gd name="connsiteY0" fmla="*/ 0 h 152400"/>
                          <a:gd name="connsiteX1" fmla="*/ 13991 w 388063"/>
                          <a:gd name="connsiteY1" fmla="*/ 13854 h 152400"/>
                          <a:gd name="connsiteX2" fmla="*/ 13991 w 388063"/>
                          <a:gd name="connsiteY2" fmla="*/ 96981 h 152400"/>
                          <a:gd name="connsiteX3" fmla="*/ 55554 w 388063"/>
                          <a:gd name="connsiteY3" fmla="*/ 110836 h 152400"/>
                          <a:gd name="connsiteX4" fmla="*/ 166391 w 388063"/>
                          <a:gd name="connsiteY4" fmla="*/ 69272 h 152400"/>
                          <a:gd name="connsiteX5" fmla="*/ 180245 w 388063"/>
                          <a:gd name="connsiteY5" fmla="*/ 27709 h 152400"/>
                          <a:gd name="connsiteX6" fmla="*/ 249518 w 388063"/>
                          <a:gd name="connsiteY6" fmla="*/ 41563 h 152400"/>
                          <a:gd name="connsiteX7" fmla="*/ 277227 w 388063"/>
                          <a:gd name="connsiteY7" fmla="*/ 83127 h 152400"/>
                          <a:gd name="connsiteX8" fmla="*/ 360354 w 388063"/>
                          <a:gd name="connsiteY8" fmla="*/ 55418 h 152400"/>
                          <a:gd name="connsiteX9" fmla="*/ 388063 w 388063"/>
                          <a:gd name="connsiteY9" fmla="*/ 152400 h 15240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</a:cxnLst>
                        <a:rect l="l" t="t" r="r" b="b"/>
                        <a:pathLst>
                          <a:path w="388063" h="152400">
                            <a:moveTo>
                              <a:pt x="83263" y="0"/>
                            </a:moveTo>
                            <a:cubicBezTo>
                              <a:pt x="60172" y="4618"/>
                              <a:pt x="33584" y="792"/>
                              <a:pt x="13991" y="13854"/>
                            </a:cubicBezTo>
                            <a:cubicBezTo>
                              <a:pt x="-8177" y="28633"/>
                              <a:pt x="-788" y="82202"/>
                              <a:pt x="13991" y="96981"/>
                            </a:cubicBezTo>
                            <a:cubicBezTo>
                              <a:pt x="24317" y="107307"/>
                              <a:pt x="41700" y="106218"/>
                              <a:pt x="55554" y="110836"/>
                            </a:cubicBezTo>
                            <a:cubicBezTo>
                              <a:pt x="93104" y="103326"/>
                              <a:pt x="139210" y="103248"/>
                              <a:pt x="166391" y="69272"/>
                            </a:cubicBezTo>
                            <a:cubicBezTo>
                              <a:pt x="175514" y="57868"/>
                              <a:pt x="175627" y="41563"/>
                              <a:pt x="180245" y="27709"/>
                            </a:cubicBezTo>
                            <a:cubicBezTo>
                              <a:pt x="217190" y="83127"/>
                              <a:pt x="194100" y="78508"/>
                              <a:pt x="249518" y="41563"/>
                            </a:cubicBezTo>
                            <a:cubicBezTo>
                              <a:pt x="258754" y="55418"/>
                              <a:pt x="260704" y="81062"/>
                              <a:pt x="277227" y="83127"/>
                            </a:cubicBezTo>
                            <a:cubicBezTo>
                              <a:pt x="306209" y="86750"/>
                              <a:pt x="360354" y="55418"/>
                              <a:pt x="360354" y="55418"/>
                            </a:cubicBezTo>
                            <a:cubicBezTo>
                              <a:pt x="375283" y="144987"/>
                              <a:pt x="354346" y="118681"/>
                              <a:pt x="388063" y="152400"/>
                            </a:cubicBezTo>
                          </a:path>
                        </a:pathLst>
                      </a:custGeom>
                      <a:noFill/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</p:grpSp>
              </p:grpSp>
            </p:grpSp>
            <p:grpSp>
              <p:nvGrpSpPr>
                <p:cNvPr id="25" name="Skupina 24"/>
                <p:cNvGrpSpPr/>
                <p:nvPr/>
              </p:nvGrpSpPr>
              <p:grpSpPr>
                <a:xfrm>
                  <a:off x="858982" y="2368643"/>
                  <a:ext cx="929988" cy="2770469"/>
                  <a:chOff x="858982" y="2368643"/>
                  <a:chExt cx="929988" cy="2770469"/>
                </a:xfrm>
              </p:grpSpPr>
              <p:sp>
                <p:nvSpPr>
                  <p:cNvPr id="26" name="Volný tvar 25"/>
                  <p:cNvSpPr/>
                  <p:nvPr/>
                </p:nvSpPr>
                <p:spPr>
                  <a:xfrm rot="18808502">
                    <a:off x="380876" y="3731018"/>
                    <a:ext cx="2770469" cy="45719"/>
                  </a:xfrm>
                  <a:custGeom>
                    <a:avLst/>
                    <a:gdLst>
                      <a:gd name="connsiteX0" fmla="*/ 0 w 3228109"/>
                      <a:gd name="connsiteY0" fmla="*/ 30000 h 30006"/>
                      <a:gd name="connsiteX1" fmla="*/ 1039091 w 3228109"/>
                      <a:gd name="connsiteY1" fmla="*/ 30000 h 30006"/>
                      <a:gd name="connsiteX2" fmla="*/ 2840182 w 3228109"/>
                      <a:gd name="connsiteY2" fmla="*/ 16146 h 30006"/>
                      <a:gd name="connsiteX3" fmla="*/ 3228109 w 3228109"/>
                      <a:gd name="connsiteY3" fmla="*/ 30000 h 3000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3228109" h="30006">
                        <a:moveTo>
                          <a:pt x="0" y="30000"/>
                        </a:moveTo>
                        <a:cubicBezTo>
                          <a:pt x="405022" y="-37501"/>
                          <a:pt x="-30531" y="30000"/>
                          <a:pt x="1039091" y="30000"/>
                        </a:cubicBezTo>
                        <a:lnTo>
                          <a:pt x="2840182" y="16146"/>
                        </a:lnTo>
                        <a:cubicBezTo>
                          <a:pt x="3191148" y="30769"/>
                          <a:pt x="3061759" y="30000"/>
                          <a:pt x="3228109" y="30000"/>
                        </a:cubicBezTo>
                      </a:path>
                    </a:pathLst>
                  </a:custGeom>
                  <a:noFill/>
                  <a:ln>
                    <a:solidFill>
                      <a:srgbClr val="00B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grpSp>
                <p:nvGrpSpPr>
                  <p:cNvPr id="27" name="Skupina 26"/>
                  <p:cNvGrpSpPr/>
                  <p:nvPr/>
                </p:nvGrpSpPr>
                <p:grpSpPr>
                  <a:xfrm>
                    <a:off x="858982" y="3255818"/>
                    <a:ext cx="928254" cy="402223"/>
                    <a:chOff x="858982" y="3255818"/>
                    <a:chExt cx="928254" cy="402223"/>
                  </a:xfrm>
                </p:grpSpPr>
                <p:sp>
                  <p:nvSpPr>
                    <p:cNvPr id="28" name="Volný tvar 27"/>
                    <p:cNvSpPr/>
                    <p:nvPr/>
                  </p:nvSpPr>
                  <p:spPr>
                    <a:xfrm>
                      <a:off x="858982" y="3255818"/>
                      <a:ext cx="235527" cy="395999"/>
                    </a:xfrm>
                    <a:custGeom>
                      <a:avLst/>
                      <a:gdLst>
                        <a:gd name="connsiteX0" fmla="*/ 0 w 235527"/>
                        <a:gd name="connsiteY0" fmla="*/ 387927 h 395999"/>
                        <a:gd name="connsiteX1" fmla="*/ 110836 w 235527"/>
                        <a:gd name="connsiteY1" fmla="*/ 235527 h 395999"/>
                        <a:gd name="connsiteX2" fmla="*/ 152400 w 235527"/>
                        <a:gd name="connsiteY2" fmla="*/ 152400 h 395999"/>
                        <a:gd name="connsiteX3" fmla="*/ 166254 w 235527"/>
                        <a:gd name="connsiteY3" fmla="*/ 0 h 395999"/>
                        <a:gd name="connsiteX4" fmla="*/ 124691 w 235527"/>
                        <a:gd name="connsiteY4" fmla="*/ 13855 h 395999"/>
                        <a:gd name="connsiteX5" fmla="*/ 110836 w 235527"/>
                        <a:gd name="connsiteY5" fmla="*/ 96982 h 395999"/>
                        <a:gd name="connsiteX6" fmla="*/ 96982 w 235527"/>
                        <a:gd name="connsiteY6" fmla="*/ 138546 h 395999"/>
                        <a:gd name="connsiteX7" fmla="*/ 110836 w 235527"/>
                        <a:gd name="connsiteY7" fmla="*/ 387927 h 395999"/>
                        <a:gd name="connsiteX8" fmla="*/ 166254 w 235527"/>
                        <a:gd name="connsiteY8" fmla="*/ 374073 h 395999"/>
                        <a:gd name="connsiteX9" fmla="*/ 235527 w 235527"/>
                        <a:gd name="connsiteY9" fmla="*/ 263237 h 395999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</a:cxnLst>
                      <a:rect l="l" t="t" r="r" b="b"/>
                      <a:pathLst>
                        <a:path w="235527" h="395999">
                          <a:moveTo>
                            <a:pt x="0" y="387927"/>
                          </a:moveTo>
                          <a:cubicBezTo>
                            <a:pt x="21561" y="360975"/>
                            <a:pt x="100574" y="266312"/>
                            <a:pt x="110836" y="235527"/>
                          </a:cubicBezTo>
                          <a:cubicBezTo>
                            <a:pt x="129957" y="178167"/>
                            <a:pt x="116590" y="206115"/>
                            <a:pt x="152400" y="152400"/>
                          </a:cubicBezTo>
                          <a:cubicBezTo>
                            <a:pt x="187556" y="46933"/>
                            <a:pt x="185837" y="97914"/>
                            <a:pt x="166254" y="0"/>
                          </a:cubicBezTo>
                          <a:cubicBezTo>
                            <a:pt x="152400" y="4618"/>
                            <a:pt x="131936" y="1175"/>
                            <a:pt x="124691" y="13855"/>
                          </a:cubicBezTo>
                          <a:cubicBezTo>
                            <a:pt x="110754" y="38245"/>
                            <a:pt x="116930" y="69560"/>
                            <a:pt x="110836" y="96982"/>
                          </a:cubicBezTo>
                          <a:cubicBezTo>
                            <a:pt x="107668" y="111238"/>
                            <a:pt x="101600" y="124691"/>
                            <a:pt x="96982" y="138546"/>
                          </a:cubicBezTo>
                          <a:cubicBezTo>
                            <a:pt x="101600" y="221673"/>
                            <a:pt x="87344" y="308055"/>
                            <a:pt x="110836" y="387927"/>
                          </a:cubicBezTo>
                          <a:cubicBezTo>
                            <a:pt x="116209" y="406194"/>
                            <a:pt x="155692" y="389916"/>
                            <a:pt x="166254" y="374073"/>
                          </a:cubicBezTo>
                          <a:cubicBezTo>
                            <a:pt x="249106" y="249796"/>
                            <a:pt x="137042" y="263237"/>
                            <a:pt x="235527" y="263237"/>
                          </a:cubicBezTo>
                        </a:path>
                      </a:pathLst>
                    </a:custGeom>
                    <a:noFill/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9" name="Volný tvar 28"/>
                    <p:cNvSpPr/>
                    <p:nvPr/>
                  </p:nvSpPr>
                  <p:spPr>
                    <a:xfrm>
                      <a:off x="1108364" y="3560618"/>
                      <a:ext cx="124691" cy="14166"/>
                    </a:xfrm>
                    <a:custGeom>
                      <a:avLst/>
                      <a:gdLst>
                        <a:gd name="connsiteX0" fmla="*/ 0 w 124691"/>
                        <a:gd name="connsiteY0" fmla="*/ 0 h 14166"/>
                        <a:gd name="connsiteX1" fmla="*/ 124691 w 124691"/>
                        <a:gd name="connsiteY1" fmla="*/ 13855 h 1416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</a:cxnLst>
                      <a:rect l="l" t="t" r="r" b="b"/>
                      <a:pathLst>
                        <a:path w="124691" h="14166">
                          <a:moveTo>
                            <a:pt x="0" y="0"/>
                          </a:moveTo>
                          <a:cubicBezTo>
                            <a:pt x="87386" y="17478"/>
                            <a:pt x="45724" y="13855"/>
                            <a:pt x="124691" y="13855"/>
                          </a:cubicBezTo>
                        </a:path>
                      </a:pathLst>
                    </a:custGeom>
                    <a:noFill/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0" name="Volný tvar 29"/>
                    <p:cNvSpPr/>
                    <p:nvPr/>
                  </p:nvSpPr>
                  <p:spPr>
                    <a:xfrm>
                      <a:off x="1122218" y="3491345"/>
                      <a:ext cx="96982" cy="0"/>
                    </a:xfrm>
                    <a:custGeom>
                      <a:avLst/>
                      <a:gdLst>
                        <a:gd name="connsiteX0" fmla="*/ 0 w 96982"/>
                        <a:gd name="connsiteY0" fmla="*/ 0 h 0"/>
                        <a:gd name="connsiteX1" fmla="*/ 96982 w 96982"/>
                        <a:gd name="connsiteY1" fmla="*/ 0 h 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</a:cxnLst>
                      <a:rect l="l" t="t" r="r" b="b"/>
                      <a:pathLst>
                        <a:path w="96982">
                          <a:moveTo>
                            <a:pt x="0" y="0"/>
                          </a:moveTo>
                          <a:lnTo>
                            <a:pt x="96982" y="0"/>
                          </a:lnTo>
                        </a:path>
                      </a:pathLst>
                    </a:custGeom>
                    <a:noFill/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1" name="Volný tvar 30"/>
                    <p:cNvSpPr/>
                    <p:nvPr/>
                  </p:nvSpPr>
                  <p:spPr>
                    <a:xfrm>
                      <a:off x="1294193" y="3297382"/>
                      <a:ext cx="160534" cy="360218"/>
                    </a:xfrm>
                    <a:custGeom>
                      <a:avLst/>
                      <a:gdLst>
                        <a:gd name="connsiteX0" fmla="*/ 160534 w 160534"/>
                        <a:gd name="connsiteY0" fmla="*/ 0 h 360218"/>
                        <a:gd name="connsiteX1" fmla="*/ 91262 w 160534"/>
                        <a:gd name="connsiteY1" fmla="*/ 13854 h 360218"/>
                        <a:gd name="connsiteX2" fmla="*/ 35843 w 160534"/>
                        <a:gd name="connsiteY2" fmla="*/ 69273 h 360218"/>
                        <a:gd name="connsiteX3" fmla="*/ 21989 w 160534"/>
                        <a:gd name="connsiteY3" fmla="*/ 332509 h 360218"/>
                        <a:gd name="connsiteX4" fmla="*/ 63552 w 160534"/>
                        <a:gd name="connsiteY4" fmla="*/ 360218 h 360218"/>
                        <a:gd name="connsiteX5" fmla="*/ 105116 w 160534"/>
                        <a:gd name="connsiteY5" fmla="*/ 346363 h 360218"/>
                        <a:gd name="connsiteX6" fmla="*/ 118971 w 160534"/>
                        <a:gd name="connsiteY6" fmla="*/ 249382 h 360218"/>
                        <a:gd name="connsiteX7" fmla="*/ 77407 w 160534"/>
                        <a:gd name="connsiteY7" fmla="*/ 235527 h 360218"/>
                        <a:gd name="connsiteX8" fmla="*/ 21989 w 160534"/>
                        <a:gd name="connsiteY8" fmla="*/ 263236 h 360218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160534" h="360218">
                          <a:moveTo>
                            <a:pt x="160534" y="0"/>
                          </a:moveTo>
                          <a:cubicBezTo>
                            <a:pt x="137443" y="4618"/>
                            <a:pt x="111847" y="2418"/>
                            <a:pt x="91262" y="13854"/>
                          </a:cubicBezTo>
                          <a:cubicBezTo>
                            <a:pt x="68425" y="26541"/>
                            <a:pt x="35843" y="69273"/>
                            <a:pt x="35843" y="69273"/>
                          </a:cubicBezTo>
                          <a:cubicBezTo>
                            <a:pt x="-209" y="177429"/>
                            <a:pt x="-16162" y="189444"/>
                            <a:pt x="21989" y="332509"/>
                          </a:cubicBezTo>
                          <a:cubicBezTo>
                            <a:pt x="26279" y="348598"/>
                            <a:pt x="49698" y="350982"/>
                            <a:pt x="63552" y="360218"/>
                          </a:cubicBezTo>
                          <a:cubicBezTo>
                            <a:pt x="77407" y="355600"/>
                            <a:pt x="93712" y="355486"/>
                            <a:pt x="105116" y="346363"/>
                          </a:cubicBezTo>
                          <a:cubicBezTo>
                            <a:pt x="135465" y="322084"/>
                            <a:pt x="145922" y="283072"/>
                            <a:pt x="118971" y="249382"/>
                          </a:cubicBezTo>
                          <a:cubicBezTo>
                            <a:pt x="109848" y="237978"/>
                            <a:pt x="91262" y="240145"/>
                            <a:pt x="77407" y="235527"/>
                          </a:cubicBezTo>
                          <a:cubicBezTo>
                            <a:pt x="29647" y="251447"/>
                            <a:pt x="46170" y="239055"/>
                            <a:pt x="21989" y="263236"/>
                          </a:cubicBezTo>
                        </a:path>
                      </a:pathLst>
                    </a:custGeom>
                    <a:noFill/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2" name="Volný tvar 31"/>
                    <p:cNvSpPr/>
                    <p:nvPr/>
                  </p:nvSpPr>
                  <p:spPr>
                    <a:xfrm>
                      <a:off x="1476661" y="3505200"/>
                      <a:ext cx="310575" cy="152841"/>
                    </a:xfrm>
                    <a:custGeom>
                      <a:avLst/>
                      <a:gdLst>
                        <a:gd name="connsiteX0" fmla="*/ 88903 w 310575"/>
                        <a:gd name="connsiteY0" fmla="*/ 0 h 152841"/>
                        <a:gd name="connsiteX1" fmla="*/ 19630 w 310575"/>
                        <a:gd name="connsiteY1" fmla="*/ 41564 h 152841"/>
                        <a:gd name="connsiteX2" fmla="*/ 88903 w 310575"/>
                        <a:gd name="connsiteY2" fmla="*/ 138545 h 152841"/>
                        <a:gd name="connsiteX3" fmla="*/ 130466 w 310575"/>
                        <a:gd name="connsiteY3" fmla="*/ 110836 h 152841"/>
                        <a:gd name="connsiteX4" fmla="*/ 158175 w 310575"/>
                        <a:gd name="connsiteY4" fmla="*/ 27709 h 152841"/>
                        <a:gd name="connsiteX5" fmla="*/ 158175 w 310575"/>
                        <a:gd name="connsiteY5" fmla="*/ 152400 h 152841"/>
                        <a:gd name="connsiteX6" fmla="*/ 172030 w 310575"/>
                        <a:gd name="connsiteY6" fmla="*/ 110836 h 152841"/>
                        <a:gd name="connsiteX7" fmla="*/ 213594 w 310575"/>
                        <a:gd name="connsiteY7" fmla="*/ 41564 h 152841"/>
                        <a:gd name="connsiteX8" fmla="*/ 241303 w 310575"/>
                        <a:gd name="connsiteY8" fmla="*/ 83127 h 152841"/>
                        <a:gd name="connsiteX9" fmla="*/ 282866 w 310575"/>
                        <a:gd name="connsiteY9" fmla="*/ 69273 h 152841"/>
                        <a:gd name="connsiteX10" fmla="*/ 310575 w 310575"/>
                        <a:gd name="connsiteY10" fmla="*/ 152400 h 152841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</a:cxnLst>
                      <a:rect l="l" t="t" r="r" b="b"/>
                      <a:pathLst>
                        <a:path w="310575" h="152841">
                          <a:moveTo>
                            <a:pt x="88903" y="0"/>
                          </a:moveTo>
                          <a:cubicBezTo>
                            <a:pt x="65812" y="13855"/>
                            <a:pt x="28833" y="16257"/>
                            <a:pt x="19630" y="41564"/>
                          </a:cubicBezTo>
                          <a:cubicBezTo>
                            <a:pt x="-33885" y="188727"/>
                            <a:pt x="33024" y="152515"/>
                            <a:pt x="88903" y="138545"/>
                          </a:cubicBezTo>
                          <a:cubicBezTo>
                            <a:pt x="102757" y="129309"/>
                            <a:pt x="121641" y="124956"/>
                            <a:pt x="130466" y="110836"/>
                          </a:cubicBezTo>
                          <a:cubicBezTo>
                            <a:pt x="145946" y="86068"/>
                            <a:pt x="158175" y="27709"/>
                            <a:pt x="158175" y="27709"/>
                          </a:cubicBezTo>
                          <a:cubicBezTo>
                            <a:pt x="202086" y="93576"/>
                            <a:pt x="191149" y="53476"/>
                            <a:pt x="158175" y="152400"/>
                          </a:cubicBezTo>
                          <a:lnTo>
                            <a:pt x="172030" y="110836"/>
                          </a:lnTo>
                          <a:cubicBezTo>
                            <a:pt x="190015" y="56880"/>
                            <a:pt x="175557" y="79600"/>
                            <a:pt x="213594" y="41564"/>
                          </a:cubicBezTo>
                          <a:cubicBezTo>
                            <a:pt x="222830" y="55418"/>
                            <a:pt x="225843" y="76943"/>
                            <a:pt x="241303" y="83127"/>
                          </a:cubicBezTo>
                          <a:cubicBezTo>
                            <a:pt x="254862" y="88551"/>
                            <a:pt x="272540" y="58947"/>
                            <a:pt x="282866" y="69273"/>
                          </a:cubicBezTo>
                          <a:cubicBezTo>
                            <a:pt x="303519" y="89926"/>
                            <a:pt x="310575" y="152400"/>
                            <a:pt x="310575" y="152400"/>
                          </a:cubicBezTo>
                        </a:path>
                      </a:pathLst>
                    </a:custGeom>
                    <a:noFill/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</p:grpSp>
            <p:grpSp>
              <p:nvGrpSpPr>
                <p:cNvPr id="34" name="Skupina 33"/>
                <p:cNvGrpSpPr/>
                <p:nvPr/>
              </p:nvGrpSpPr>
              <p:grpSpPr>
                <a:xfrm>
                  <a:off x="1308607" y="4114800"/>
                  <a:ext cx="700316" cy="734291"/>
                  <a:chOff x="1308607" y="4114800"/>
                  <a:chExt cx="700316" cy="734291"/>
                </a:xfrm>
              </p:grpSpPr>
              <p:sp>
                <p:nvSpPr>
                  <p:cNvPr id="35" name="Volný tvar 34"/>
                  <p:cNvSpPr/>
                  <p:nvPr/>
                </p:nvSpPr>
                <p:spPr>
                  <a:xfrm>
                    <a:off x="1510145" y="4114800"/>
                    <a:ext cx="498778" cy="734291"/>
                  </a:xfrm>
                  <a:custGeom>
                    <a:avLst/>
                    <a:gdLst>
                      <a:gd name="connsiteX0" fmla="*/ 0 w 498778"/>
                      <a:gd name="connsiteY0" fmla="*/ 0 h 734291"/>
                      <a:gd name="connsiteX1" fmla="*/ 69273 w 498778"/>
                      <a:gd name="connsiteY1" fmla="*/ 13855 h 734291"/>
                      <a:gd name="connsiteX2" fmla="*/ 96982 w 498778"/>
                      <a:gd name="connsiteY2" fmla="*/ 55418 h 734291"/>
                      <a:gd name="connsiteX3" fmla="*/ 138546 w 498778"/>
                      <a:gd name="connsiteY3" fmla="*/ 69273 h 734291"/>
                      <a:gd name="connsiteX4" fmla="*/ 221673 w 498778"/>
                      <a:gd name="connsiteY4" fmla="*/ 152400 h 734291"/>
                      <a:gd name="connsiteX5" fmla="*/ 318655 w 498778"/>
                      <a:gd name="connsiteY5" fmla="*/ 263236 h 734291"/>
                      <a:gd name="connsiteX6" fmla="*/ 374073 w 498778"/>
                      <a:gd name="connsiteY6" fmla="*/ 332509 h 734291"/>
                      <a:gd name="connsiteX7" fmla="*/ 387928 w 498778"/>
                      <a:gd name="connsiteY7" fmla="*/ 374073 h 734291"/>
                      <a:gd name="connsiteX8" fmla="*/ 443346 w 498778"/>
                      <a:gd name="connsiteY8" fmla="*/ 457200 h 734291"/>
                      <a:gd name="connsiteX9" fmla="*/ 471055 w 498778"/>
                      <a:gd name="connsiteY9" fmla="*/ 540327 h 734291"/>
                      <a:gd name="connsiteX10" fmla="*/ 484910 w 498778"/>
                      <a:gd name="connsiteY10" fmla="*/ 581891 h 734291"/>
                      <a:gd name="connsiteX11" fmla="*/ 498764 w 498778"/>
                      <a:gd name="connsiteY11" fmla="*/ 734291 h 73429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</a:cxnLst>
                    <a:rect l="l" t="t" r="r" b="b"/>
                    <a:pathLst>
                      <a:path w="498778" h="734291">
                        <a:moveTo>
                          <a:pt x="0" y="0"/>
                        </a:moveTo>
                        <a:cubicBezTo>
                          <a:pt x="23091" y="4618"/>
                          <a:pt x="48827" y="2172"/>
                          <a:pt x="69273" y="13855"/>
                        </a:cubicBezTo>
                        <a:cubicBezTo>
                          <a:pt x="83730" y="22116"/>
                          <a:pt x="83980" y="45016"/>
                          <a:pt x="96982" y="55418"/>
                        </a:cubicBezTo>
                        <a:cubicBezTo>
                          <a:pt x="108386" y="64541"/>
                          <a:pt x="124691" y="64655"/>
                          <a:pt x="138546" y="69273"/>
                        </a:cubicBezTo>
                        <a:cubicBezTo>
                          <a:pt x="166255" y="96982"/>
                          <a:pt x="199936" y="119795"/>
                          <a:pt x="221673" y="152400"/>
                        </a:cubicBezTo>
                        <a:cubicBezTo>
                          <a:pt x="286327" y="249382"/>
                          <a:pt x="249382" y="217054"/>
                          <a:pt x="318655" y="263236"/>
                        </a:cubicBezTo>
                        <a:cubicBezTo>
                          <a:pt x="353480" y="367709"/>
                          <a:pt x="302453" y="242983"/>
                          <a:pt x="374073" y="332509"/>
                        </a:cubicBezTo>
                        <a:cubicBezTo>
                          <a:pt x="383196" y="343913"/>
                          <a:pt x="380836" y="361307"/>
                          <a:pt x="387928" y="374073"/>
                        </a:cubicBezTo>
                        <a:cubicBezTo>
                          <a:pt x="404101" y="403184"/>
                          <a:pt x="443346" y="457200"/>
                          <a:pt x="443346" y="457200"/>
                        </a:cubicBezTo>
                        <a:lnTo>
                          <a:pt x="471055" y="540327"/>
                        </a:lnTo>
                        <a:lnTo>
                          <a:pt x="484910" y="581891"/>
                        </a:lnTo>
                        <a:cubicBezTo>
                          <a:pt x="499784" y="715762"/>
                          <a:pt x="498764" y="664763"/>
                          <a:pt x="498764" y="734291"/>
                        </a:cubicBezTo>
                      </a:path>
                    </a:pathLst>
                  </a:custGeom>
                </p:spPr>
                <p:style>
                  <a:lnRef idx="2">
                    <a:schemeClr val="dk1"/>
                  </a:lnRef>
                  <a:fillRef idx="0">
                    <a:schemeClr val="dk1"/>
                  </a:fillRef>
                  <a:effectRef idx="1">
                    <a:schemeClr val="dk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6" name="Volný tvar 35"/>
                  <p:cNvSpPr/>
                  <p:nvPr/>
                </p:nvSpPr>
                <p:spPr>
                  <a:xfrm>
                    <a:off x="1308607" y="4433455"/>
                    <a:ext cx="298520" cy="249381"/>
                  </a:xfrm>
                  <a:custGeom>
                    <a:avLst/>
                    <a:gdLst>
                      <a:gd name="connsiteX0" fmla="*/ 298520 w 298520"/>
                      <a:gd name="connsiteY0" fmla="*/ 0 h 249381"/>
                      <a:gd name="connsiteX1" fmla="*/ 229248 w 298520"/>
                      <a:gd name="connsiteY1" fmla="*/ 13854 h 249381"/>
                      <a:gd name="connsiteX2" fmla="*/ 173829 w 298520"/>
                      <a:gd name="connsiteY2" fmla="*/ 96981 h 249381"/>
                      <a:gd name="connsiteX3" fmla="*/ 132266 w 298520"/>
                      <a:gd name="connsiteY3" fmla="*/ 124690 h 249381"/>
                      <a:gd name="connsiteX4" fmla="*/ 90702 w 298520"/>
                      <a:gd name="connsiteY4" fmla="*/ 207818 h 249381"/>
                      <a:gd name="connsiteX5" fmla="*/ 49138 w 298520"/>
                      <a:gd name="connsiteY5" fmla="*/ 221672 h 249381"/>
                      <a:gd name="connsiteX6" fmla="*/ 7575 w 298520"/>
                      <a:gd name="connsiteY6" fmla="*/ 207818 h 249381"/>
                      <a:gd name="connsiteX7" fmla="*/ 62993 w 298520"/>
                      <a:gd name="connsiteY7" fmla="*/ 83127 h 249381"/>
                      <a:gd name="connsiteX8" fmla="*/ 132266 w 298520"/>
                      <a:gd name="connsiteY8" fmla="*/ 96981 h 249381"/>
                      <a:gd name="connsiteX9" fmla="*/ 159975 w 298520"/>
                      <a:gd name="connsiteY9" fmla="*/ 138545 h 249381"/>
                      <a:gd name="connsiteX10" fmla="*/ 201538 w 298520"/>
                      <a:gd name="connsiteY10" fmla="*/ 221672 h 249381"/>
                      <a:gd name="connsiteX11" fmla="*/ 284666 w 298520"/>
                      <a:gd name="connsiteY11" fmla="*/ 249381 h 24938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</a:cxnLst>
                    <a:rect l="l" t="t" r="r" b="b"/>
                    <a:pathLst>
                      <a:path w="298520" h="249381">
                        <a:moveTo>
                          <a:pt x="298520" y="0"/>
                        </a:moveTo>
                        <a:cubicBezTo>
                          <a:pt x="275429" y="4618"/>
                          <a:pt x="247836" y="-603"/>
                          <a:pt x="229248" y="13854"/>
                        </a:cubicBezTo>
                        <a:cubicBezTo>
                          <a:pt x="202961" y="34299"/>
                          <a:pt x="201538" y="78508"/>
                          <a:pt x="173829" y="96981"/>
                        </a:cubicBezTo>
                        <a:lnTo>
                          <a:pt x="132266" y="124690"/>
                        </a:lnTo>
                        <a:cubicBezTo>
                          <a:pt x="123139" y="152070"/>
                          <a:pt x="115117" y="188286"/>
                          <a:pt x="90702" y="207818"/>
                        </a:cubicBezTo>
                        <a:cubicBezTo>
                          <a:pt x="79298" y="216941"/>
                          <a:pt x="62993" y="217054"/>
                          <a:pt x="49138" y="221672"/>
                        </a:cubicBezTo>
                        <a:cubicBezTo>
                          <a:pt x="35284" y="217054"/>
                          <a:pt x="11117" y="221986"/>
                          <a:pt x="7575" y="207818"/>
                        </a:cubicBezTo>
                        <a:cubicBezTo>
                          <a:pt x="-14424" y="119823"/>
                          <a:pt x="13740" y="115962"/>
                          <a:pt x="62993" y="83127"/>
                        </a:cubicBezTo>
                        <a:cubicBezTo>
                          <a:pt x="86084" y="87745"/>
                          <a:pt x="111820" y="85298"/>
                          <a:pt x="132266" y="96981"/>
                        </a:cubicBezTo>
                        <a:cubicBezTo>
                          <a:pt x="146723" y="105242"/>
                          <a:pt x="152529" y="123652"/>
                          <a:pt x="159975" y="138545"/>
                        </a:cubicBezTo>
                        <a:cubicBezTo>
                          <a:pt x="173014" y="164624"/>
                          <a:pt x="172660" y="203624"/>
                          <a:pt x="201538" y="221672"/>
                        </a:cubicBezTo>
                        <a:cubicBezTo>
                          <a:pt x="226307" y="237152"/>
                          <a:pt x="284666" y="249381"/>
                          <a:pt x="284666" y="249381"/>
                        </a:cubicBezTo>
                      </a:path>
                    </a:pathLst>
                  </a:custGeom>
                </p:spPr>
                <p:style>
                  <a:lnRef idx="2">
                    <a:schemeClr val="dk1"/>
                  </a:lnRef>
                  <a:fillRef idx="0">
                    <a:schemeClr val="dk1"/>
                  </a:fillRef>
                  <a:effectRef idx="1">
                    <a:schemeClr val="dk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</p:grpSp>
        </p:grpSp>
      </p:grpSp>
      <p:grpSp>
        <p:nvGrpSpPr>
          <p:cNvPr id="37" name="Skupina 36"/>
          <p:cNvGrpSpPr/>
          <p:nvPr/>
        </p:nvGrpSpPr>
        <p:grpSpPr>
          <a:xfrm>
            <a:off x="2473036" y="1468582"/>
            <a:ext cx="2044004" cy="715135"/>
            <a:chOff x="2488175" y="1468582"/>
            <a:chExt cx="2044004" cy="715135"/>
          </a:xfrm>
        </p:grpSpPr>
        <p:grpSp>
          <p:nvGrpSpPr>
            <p:cNvPr id="38" name="Skupina 37"/>
            <p:cNvGrpSpPr/>
            <p:nvPr/>
          </p:nvGrpSpPr>
          <p:grpSpPr>
            <a:xfrm>
              <a:off x="2488175" y="1476904"/>
              <a:ext cx="2044004" cy="706813"/>
              <a:chOff x="2488175" y="1468582"/>
              <a:chExt cx="2044004" cy="706813"/>
            </a:xfrm>
          </p:grpSpPr>
          <p:sp>
            <p:nvSpPr>
              <p:cNvPr id="40" name="Volný tvar 39"/>
              <p:cNvSpPr/>
              <p:nvPr/>
            </p:nvSpPr>
            <p:spPr>
              <a:xfrm rot="19194674">
                <a:off x="2488175" y="2129676"/>
                <a:ext cx="2044004" cy="45719"/>
              </a:xfrm>
              <a:custGeom>
                <a:avLst/>
                <a:gdLst>
                  <a:gd name="connsiteX0" fmla="*/ 0 w 3879273"/>
                  <a:gd name="connsiteY0" fmla="*/ 98214 h 98214"/>
                  <a:gd name="connsiteX1" fmla="*/ 3879273 w 3879273"/>
                  <a:gd name="connsiteY1" fmla="*/ 84359 h 982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3879273" h="98214">
                    <a:moveTo>
                      <a:pt x="0" y="98214"/>
                    </a:moveTo>
                    <a:cubicBezTo>
                      <a:pt x="1275504" y="-114375"/>
                      <a:pt x="2586174" y="84359"/>
                      <a:pt x="3879273" y="84359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Volný tvar 40"/>
              <p:cNvSpPr/>
              <p:nvPr/>
            </p:nvSpPr>
            <p:spPr>
              <a:xfrm>
                <a:off x="3740727" y="1828800"/>
                <a:ext cx="142316" cy="121501"/>
              </a:xfrm>
              <a:custGeom>
                <a:avLst/>
                <a:gdLst>
                  <a:gd name="connsiteX0" fmla="*/ 0 w 142316"/>
                  <a:gd name="connsiteY0" fmla="*/ 0 h 121501"/>
                  <a:gd name="connsiteX1" fmla="*/ 124691 w 142316"/>
                  <a:gd name="connsiteY1" fmla="*/ 110836 h 121501"/>
                  <a:gd name="connsiteX2" fmla="*/ 138546 w 142316"/>
                  <a:gd name="connsiteY2" fmla="*/ 110836 h 1215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42316" h="121501">
                    <a:moveTo>
                      <a:pt x="0" y="0"/>
                    </a:moveTo>
                    <a:cubicBezTo>
                      <a:pt x="51954" y="46181"/>
                      <a:pt x="101600" y="92363"/>
                      <a:pt x="124691" y="110836"/>
                    </a:cubicBezTo>
                    <a:cubicBezTo>
                      <a:pt x="147782" y="129309"/>
                      <a:pt x="143164" y="120072"/>
                      <a:pt x="138546" y="110836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Volný tvar 41"/>
              <p:cNvSpPr/>
              <p:nvPr/>
            </p:nvSpPr>
            <p:spPr>
              <a:xfrm>
                <a:off x="3616036" y="1468582"/>
                <a:ext cx="69273" cy="290945"/>
              </a:xfrm>
              <a:custGeom>
                <a:avLst/>
                <a:gdLst>
                  <a:gd name="connsiteX0" fmla="*/ 0 w 69273"/>
                  <a:gd name="connsiteY0" fmla="*/ 0 h 290945"/>
                  <a:gd name="connsiteX1" fmla="*/ 69273 w 69273"/>
                  <a:gd name="connsiteY1" fmla="*/ 290945 h 290945"/>
                  <a:gd name="connsiteX2" fmla="*/ 69273 w 69273"/>
                  <a:gd name="connsiteY2" fmla="*/ 290945 h 2909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69273" h="290945">
                    <a:moveTo>
                      <a:pt x="0" y="0"/>
                    </a:moveTo>
                    <a:lnTo>
                      <a:pt x="69273" y="290945"/>
                    </a:lnTo>
                    <a:lnTo>
                      <a:pt x="69273" y="290945"/>
                    </a:ln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9" name="Volný tvar 38"/>
            <p:cNvSpPr/>
            <p:nvPr/>
          </p:nvSpPr>
          <p:spPr>
            <a:xfrm>
              <a:off x="3559809" y="1468582"/>
              <a:ext cx="167064" cy="269263"/>
            </a:xfrm>
            <a:custGeom>
              <a:avLst/>
              <a:gdLst>
                <a:gd name="connsiteX0" fmla="*/ 167064 w 167064"/>
                <a:gd name="connsiteY0" fmla="*/ 0 h 269263"/>
                <a:gd name="connsiteX1" fmla="*/ 14664 w 167064"/>
                <a:gd name="connsiteY1" fmla="*/ 249382 h 269263"/>
                <a:gd name="connsiteX2" fmla="*/ 14664 w 167064"/>
                <a:gd name="connsiteY2" fmla="*/ 235527 h 269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7064" h="269263">
                  <a:moveTo>
                    <a:pt x="167064" y="0"/>
                  </a:moveTo>
                  <a:cubicBezTo>
                    <a:pt x="116264" y="83127"/>
                    <a:pt x="40064" y="210128"/>
                    <a:pt x="14664" y="249382"/>
                  </a:cubicBezTo>
                  <a:cubicBezTo>
                    <a:pt x="-10736" y="288637"/>
                    <a:pt x="1964" y="262082"/>
                    <a:pt x="14664" y="235527"/>
                  </a:cubicBezTo>
                </a:path>
              </a:pathLst>
            </a:custGeom>
            <a:ln>
              <a:solidFill>
                <a:schemeClr val="tx1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1953491" y="2063140"/>
            <a:ext cx="902070" cy="1469769"/>
            <a:chOff x="1953491" y="2063140"/>
            <a:chExt cx="902070" cy="1469769"/>
          </a:xfrm>
        </p:grpSpPr>
        <p:sp>
          <p:nvSpPr>
            <p:cNvPr id="44" name="Volný tvar 43"/>
            <p:cNvSpPr/>
            <p:nvPr/>
          </p:nvSpPr>
          <p:spPr>
            <a:xfrm>
              <a:off x="2286000" y="2347557"/>
              <a:ext cx="110837" cy="181656"/>
            </a:xfrm>
            <a:custGeom>
              <a:avLst/>
              <a:gdLst>
                <a:gd name="connsiteX0" fmla="*/ 0 w 96982"/>
                <a:gd name="connsiteY0" fmla="*/ 58360 h 113778"/>
                <a:gd name="connsiteX1" fmla="*/ 69272 w 96982"/>
                <a:gd name="connsiteY1" fmla="*/ 30650 h 113778"/>
                <a:gd name="connsiteX2" fmla="*/ 96982 w 96982"/>
                <a:gd name="connsiteY2" fmla="*/ 2941 h 113778"/>
                <a:gd name="connsiteX3" fmla="*/ 55418 w 96982"/>
                <a:gd name="connsiteY3" fmla="*/ 113778 h 113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6982" h="113778">
                  <a:moveTo>
                    <a:pt x="0" y="58360"/>
                  </a:moveTo>
                  <a:cubicBezTo>
                    <a:pt x="23091" y="49123"/>
                    <a:pt x="47679" y="42989"/>
                    <a:pt x="69272" y="30650"/>
                  </a:cubicBezTo>
                  <a:cubicBezTo>
                    <a:pt x="80613" y="24169"/>
                    <a:pt x="96982" y="-10121"/>
                    <a:pt x="96982" y="2941"/>
                  </a:cubicBezTo>
                  <a:cubicBezTo>
                    <a:pt x="96982" y="33912"/>
                    <a:pt x="71383" y="81848"/>
                    <a:pt x="55418" y="113778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45" name="Volný tvar 44"/>
            <p:cNvSpPr/>
            <p:nvPr/>
          </p:nvSpPr>
          <p:spPr>
            <a:xfrm>
              <a:off x="1953491" y="2063140"/>
              <a:ext cx="264017" cy="430678"/>
            </a:xfrm>
            <a:custGeom>
              <a:avLst/>
              <a:gdLst>
                <a:gd name="connsiteX0" fmla="*/ 0 w 264017"/>
                <a:gd name="connsiteY0" fmla="*/ 389115 h 430678"/>
                <a:gd name="connsiteX1" fmla="*/ 69273 w 264017"/>
                <a:gd name="connsiteY1" fmla="*/ 347551 h 430678"/>
                <a:gd name="connsiteX2" fmla="*/ 83127 w 264017"/>
                <a:gd name="connsiteY2" fmla="*/ 305987 h 430678"/>
                <a:gd name="connsiteX3" fmla="*/ 124691 w 264017"/>
                <a:gd name="connsiteY3" fmla="*/ 278278 h 430678"/>
                <a:gd name="connsiteX4" fmla="*/ 138545 w 264017"/>
                <a:gd name="connsiteY4" fmla="*/ 236715 h 430678"/>
                <a:gd name="connsiteX5" fmla="*/ 193964 w 264017"/>
                <a:gd name="connsiteY5" fmla="*/ 181296 h 430678"/>
                <a:gd name="connsiteX6" fmla="*/ 207818 w 264017"/>
                <a:gd name="connsiteY6" fmla="*/ 139733 h 430678"/>
                <a:gd name="connsiteX7" fmla="*/ 235527 w 264017"/>
                <a:gd name="connsiteY7" fmla="*/ 98169 h 430678"/>
                <a:gd name="connsiteX8" fmla="*/ 263236 w 264017"/>
                <a:gd name="connsiteY8" fmla="*/ 15042 h 430678"/>
                <a:gd name="connsiteX9" fmla="*/ 221673 w 264017"/>
                <a:gd name="connsiteY9" fmla="*/ 1187 h 430678"/>
                <a:gd name="connsiteX10" fmla="*/ 180109 w 264017"/>
                <a:gd name="connsiteY10" fmla="*/ 84315 h 430678"/>
                <a:gd name="connsiteX11" fmla="*/ 166254 w 264017"/>
                <a:gd name="connsiteY11" fmla="*/ 292133 h 430678"/>
                <a:gd name="connsiteX12" fmla="*/ 166254 w 264017"/>
                <a:gd name="connsiteY12" fmla="*/ 389115 h 430678"/>
                <a:gd name="connsiteX13" fmla="*/ 235527 w 264017"/>
                <a:gd name="connsiteY13" fmla="*/ 250569 h 430678"/>
                <a:gd name="connsiteX14" fmla="*/ 263236 w 264017"/>
                <a:gd name="connsiteY14" fmla="*/ 292133 h 430678"/>
                <a:gd name="connsiteX15" fmla="*/ 207818 w 264017"/>
                <a:gd name="connsiteY15" fmla="*/ 361405 h 430678"/>
                <a:gd name="connsiteX16" fmla="*/ 249382 w 264017"/>
                <a:gd name="connsiteY16" fmla="*/ 430678 h 430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4017" h="430678">
                  <a:moveTo>
                    <a:pt x="0" y="389115"/>
                  </a:moveTo>
                  <a:cubicBezTo>
                    <a:pt x="23091" y="375260"/>
                    <a:pt x="50232" y="366592"/>
                    <a:pt x="69273" y="347551"/>
                  </a:cubicBezTo>
                  <a:cubicBezTo>
                    <a:pt x="79600" y="337224"/>
                    <a:pt x="74004" y="317391"/>
                    <a:pt x="83127" y="305987"/>
                  </a:cubicBezTo>
                  <a:cubicBezTo>
                    <a:pt x="93529" y="292985"/>
                    <a:pt x="110836" y="287514"/>
                    <a:pt x="124691" y="278278"/>
                  </a:cubicBezTo>
                  <a:cubicBezTo>
                    <a:pt x="129309" y="264424"/>
                    <a:pt x="130057" y="248599"/>
                    <a:pt x="138545" y="236715"/>
                  </a:cubicBezTo>
                  <a:cubicBezTo>
                    <a:pt x="153730" y="215456"/>
                    <a:pt x="193964" y="181296"/>
                    <a:pt x="193964" y="181296"/>
                  </a:cubicBezTo>
                  <a:cubicBezTo>
                    <a:pt x="198582" y="167442"/>
                    <a:pt x="201287" y="152795"/>
                    <a:pt x="207818" y="139733"/>
                  </a:cubicBezTo>
                  <a:cubicBezTo>
                    <a:pt x="215265" y="124840"/>
                    <a:pt x="228764" y="113385"/>
                    <a:pt x="235527" y="98169"/>
                  </a:cubicBezTo>
                  <a:cubicBezTo>
                    <a:pt x="247389" y="71479"/>
                    <a:pt x="263236" y="15042"/>
                    <a:pt x="263236" y="15042"/>
                  </a:cubicBezTo>
                  <a:cubicBezTo>
                    <a:pt x="249382" y="10424"/>
                    <a:pt x="235232" y="-4237"/>
                    <a:pt x="221673" y="1187"/>
                  </a:cubicBezTo>
                  <a:cubicBezTo>
                    <a:pt x="201014" y="9451"/>
                    <a:pt x="185941" y="66818"/>
                    <a:pt x="180109" y="84315"/>
                  </a:cubicBezTo>
                  <a:cubicBezTo>
                    <a:pt x="175491" y="153588"/>
                    <a:pt x="173921" y="223131"/>
                    <a:pt x="166254" y="292133"/>
                  </a:cubicBezTo>
                  <a:cubicBezTo>
                    <a:pt x="155552" y="388454"/>
                    <a:pt x="136898" y="271684"/>
                    <a:pt x="166254" y="389115"/>
                  </a:cubicBezTo>
                  <a:cubicBezTo>
                    <a:pt x="198003" y="262124"/>
                    <a:pt x="162277" y="299403"/>
                    <a:pt x="235527" y="250569"/>
                  </a:cubicBezTo>
                  <a:cubicBezTo>
                    <a:pt x="244763" y="264424"/>
                    <a:pt x="260498" y="275708"/>
                    <a:pt x="263236" y="292133"/>
                  </a:cubicBezTo>
                  <a:cubicBezTo>
                    <a:pt x="269928" y="332285"/>
                    <a:pt x="232103" y="345216"/>
                    <a:pt x="207818" y="361405"/>
                  </a:cubicBezTo>
                  <a:cubicBezTo>
                    <a:pt x="225804" y="415361"/>
                    <a:pt x="211346" y="392642"/>
                    <a:pt x="249382" y="430678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olný tvar 45"/>
            <p:cNvSpPr/>
            <p:nvPr/>
          </p:nvSpPr>
          <p:spPr>
            <a:xfrm>
              <a:off x="2050585" y="2563091"/>
              <a:ext cx="804976" cy="969818"/>
            </a:xfrm>
            <a:custGeom>
              <a:avLst/>
              <a:gdLst>
                <a:gd name="connsiteX0" fmla="*/ 0 w 804976"/>
                <a:gd name="connsiteY0" fmla="*/ 0 h 969818"/>
                <a:gd name="connsiteX1" fmla="*/ 263236 w 804976"/>
                <a:gd name="connsiteY1" fmla="*/ 41564 h 969818"/>
                <a:gd name="connsiteX2" fmla="*/ 512618 w 804976"/>
                <a:gd name="connsiteY2" fmla="*/ 152400 h 969818"/>
                <a:gd name="connsiteX3" fmla="*/ 678872 w 804976"/>
                <a:gd name="connsiteY3" fmla="*/ 277091 h 969818"/>
                <a:gd name="connsiteX4" fmla="*/ 748145 w 804976"/>
                <a:gd name="connsiteY4" fmla="*/ 443346 h 969818"/>
                <a:gd name="connsiteX5" fmla="*/ 803563 w 804976"/>
                <a:gd name="connsiteY5" fmla="*/ 720437 h 969818"/>
                <a:gd name="connsiteX6" fmla="*/ 789709 w 804976"/>
                <a:gd name="connsiteY6" fmla="*/ 969818 h 9698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04976" h="969818">
                  <a:moveTo>
                    <a:pt x="0" y="0"/>
                  </a:moveTo>
                  <a:cubicBezTo>
                    <a:pt x="88900" y="8082"/>
                    <a:pt x="177800" y="16164"/>
                    <a:pt x="263236" y="41564"/>
                  </a:cubicBezTo>
                  <a:cubicBezTo>
                    <a:pt x="348672" y="66964"/>
                    <a:pt x="443345" y="113146"/>
                    <a:pt x="512618" y="152400"/>
                  </a:cubicBezTo>
                  <a:cubicBezTo>
                    <a:pt x="581891" y="191655"/>
                    <a:pt x="639618" y="228600"/>
                    <a:pt x="678872" y="277091"/>
                  </a:cubicBezTo>
                  <a:cubicBezTo>
                    <a:pt x="718127" y="325582"/>
                    <a:pt x="727363" y="369455"/>
                    <a:pt x="748145" y="443346"/>
                  </a:cubicBezTo>
                  <a:cubicBezTo>
                    <a:pt x="768927" y="517237"/>
                    <a:pt x="796636" y="632692"/>
                    <a:pt x="803563" y="720437"/>
                  </a:cubicBezTo>
                  <a:cubicBezTo>
                    <a:pt x="810490" y="808182"/>
                    <a:pt x="789709" y="969818"/>
                    <a:pt x="789709" y="969818"/>
                  </a:cubicBezTo>
                </a:path>
              </a:pathLst>
            </a:cu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CC99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/>
          <a:lstStyle/>
          <a:p>
            <a:r>
              <a:rPr lang="cs-CZ" b="1" dirty="0" smtClean="0"/>
              <a:t>TROJÚHELNÍK sus</a:t>
            </a:r>
            <a:endParaRPr lang="cs-CZ" b="1" dirty="0"/>
          </a:p>
        </p:txBody>
      </p:sp>
      <p:grpSp>
        <p:nvGrpSpPr>
          <p:cNvPr id="67" name="Skupina 66"/>
          <p:cNvGrpSpPr/>
          <p:nvPr/>
        </p:nvGrpSpPr>
        <p:grpSpPr>
          <a:xfrm>
            <a:off x="5111522" y="5949280"/>
            <a:ext cx="2412806" cy="375086"/>
            <a:chOff x="5111522" y="5949280"/>
            <a:chExt cx="2412806" cy="375086"/>
          </a:xfrm>
        </p:grpSpPr>
        <p:cxnSp>
          <p:nvCxnSpPr>
            <p:cNvPr id="52" name="Přímá spojnice 51"/>
            <p:cNvCxnSpPr/>
            <p:nvPr/>
          </p:nvCxnSpPr>
          <p:spPr>
            <a:xfrm>
              <a:off x="5220072" y="5949280"/>
              <a:ext cx="216024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TextovéPole 61"/>
            <p:cNvSpPr txBox="1"/>
            <p:nvPr/>
          </p:nvSpPr>
          <p:spPr>
            <a:xfrm>
              <a:off x="5111522" y="5951199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7236296" y="5955034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</p:grpSp>
      <p:cxnSp>
        <p:nvCxnSpPr>
          <p:cNvPr id="60" name="Přímá spojnice 59"/>
          <p:cNvCxnSpPr/>
          <p:nvPr/>
        </p:nvCxnSpPr>
        <p:spPr>
          <a:xfrm flipH="1" flipV="1">
            <a:off x="5688047" y="4221088"/>
            <a:ext cx="1692265" cy="172819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/>
          <p:cNvSpPr txBox="1"/>
          <p:nvPr/>
        </p:nvSpPr>
        <p:spPr>
          <a:xfrm>
            <a:off x="6020200" y="437347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grpSp>
        <p:nvGrpSpPr>
          <p:cNvPr id="83" name="Skupina 82"/>
          <p:cNvGrpSpPr/>
          <p:nvPr/>
        </p:nvGrpSpPr>
        <p:grpSpPr>
          <a:xfrm>
            <a:off x="5220072" y="4221088"/>
            <a:ext cx="1584176" cy="1728192"/>
            <a:chOff x="5220072" y="4221088"/>
            <a:chExt cx="1584176" cy="1728192"/>
          </a:xfrm>
        </p:grpSpPr>
        <p:cxnSp>
          <p:nvCxnSpPr>
            <p:cNvPr id="54" name="Přímá spojnice 53"/>
            <p:cNvCxnSpPr/>
            <p:nvPr/>
          </p:nvCxnSpPr>
          <p:spPr>
            <a:xfrm flipV="1">
              <a:off x="5220072" y="4221088"/>
              <a:ext cx="1440160" cy="172819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>
              <a:off x="6444208" y="4433455"/>
              <a:ext cx="72008" cy="4849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TextovéPole 64"/>
            <p:cNvSpPr txBox="1"/>
            <p:nvPr/>
          </p:nvSpPr>
          <p:spPr>
            <a:xfrm>
              <a:off x="6516216" y="4310040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X</a:t>
              </a:r>
              <a:endParaRPr lang="cs-CZ" dirty="0"/>
            </a:p>
          </p:txBody>
        </p:sp>
      </p:grpSp>
      <p:grpSp>
        <p:nvGrpSpPr>
          <p:cNvPr id="84" name="Skupina 83"/>
          <p:cNvGrpSpPr/>
          <p:nvPr/>
        </p:nvGrpSpPr>
        <p:grpSpPr>
          <a:xfrm>
            <a:off x="4017845" y="4457700"/>
            <a:ext cx="2676101" cy="2643708"/>
            <a:chOff x="4017845" y="4457700"/>
            <a:chExt cx="2676101" cy="2643708"/>
          </a:xfrm>
        </p:grpSpPr>
        <p:sp>
          <p:nvSpPr>
            <p:cNvPr id="58" name="Oblouk 57"/>
            <p:cNvSpPr/>
            <p:nvPr/>
          </p:nvSpPr>
          <p:spPr>
            <a:xfrm>
              <a:off x="4017845" y="4457700"/>
              <a:ext cx="2676101" cy="2643708"/>
            </a:xfrm>
            <a:prstGeom prst="arc">
              <a:avLst>
                <a:gd name="adj1" fmla="val 16200000"/>
                <a:gd name="adj2" fmla="val 20625457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5330756" y="4479759"/>
              <a:ext cx="3933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</a:t>
              </a:r>
              <a:r>
                <a:rPr lang="cs-CZ" baseline="-25000" dirty="0" smtClean="0"/>
                <a:t>1</a:t>
              </a:r>
              <a:endParaRPr lang="cs-CZ" baseline="-25000" dirty="0"/>
            </a:p>
          </p:txBody>
        </p:sp>
      </p:grpSp>
      <p:grpSp>
        <p:nvGrpSpPr>
          <p:cNvPr id="82" name="Skupina 81"/>
          <p:cNvGrpSpPr/>
          <p:nvPr/>
        </p:nvGrpSpPr>
        <p:grpSpPr>
          <a:xfrm>
            <a:off x="5237805" y="4755981"/>
            <a:ext cx="2177973" cy="1193298"/>
            <a:chOff x="4626580" y="4758823"/>
            <a:chExt cx="2177973" cy="1193298"/>
          </a:xfrm>
        </p:grpSpPr>
        <p:cxnSp>
          <p:nvCxnSpPr>
            <p:cNvPr id="69" name="Přímá spojnice 68"/>
            <p:cNvCxnSpPr/>
            <p:nvPr/>
          </p:nvCxnSpPr>
          <p:spPr>
            <a:xfrm>
              <a:off x="4644313" y="5952121"/>
              <a:ext cx="216024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71" name="Přímá spojnice 70"/>
            <p:cNvCxnSpPr/>
            <p:nvPr/>
          </p:nvCxnSpPr>
          <p:spPr>
            <a:xfrm flipH="1" flipV="1">
              <a:off x="5603810" y="4758823"/>
              <a:ext cx="1200743" cy="1193298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/>
            <p:nvPr/>
          </p:nvCxnSpPr>
          <p:spPr>
            <a:xfrm flipV="1">
              <a:off x="4626580" y="4777676"/>
              <a:ext cx="996913" cy="1174445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57285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6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38264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POSTUP: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AB; </a:t>
            </a:r>
            <a:r>
              <a:rPr lang="cs-CZ" dirty="0">
                <a:ea typeface="Cambria Math"/>
              </a:rPr>
              <a:t>|AB|= c = 9 cm</a:t>
            </a:r>
          </a:p>
          <a:p>
            <a:pPr marL="514350" indent="-514350">
              <a:buFont typeface="+mj-lt"/>
              <a:buAutoNum type="arabicPeriod"/>
            </a:pPr>
            <a:r>
              <a:rPr lang="el-GR" dirty="0" smtClean="0">
                <a:ea typeface="Cambria Math"/>
              </a:rPr>
              <a:t>α</a:t>
            </a:r>
            <a:r>
              <a:rPr lang="cs-CZ" dirty="0" smtClean="0">
                <a:ea typeface="Cambria Math"/>
              </a:rPr>
              <a:t>=</a:t>
            </a:r>
            <a:r>
              <a:rPr lang="el-GR" dirty="0" smtClean="0">
                <a:ea typeface="Cambria Math"/>
              </a:rPr>
              <a:t>∡</a:t>
            </a:r>
            <a:r>
              <a:rPr lang="cs-CZ" dirty="0" smtClean="0">
                <a:ea typeface="Cambria Math"/>
              </a:rPr>
              <a:t>BAX; |</a:t>
            </a:r>
            <a:r>
              <a:rPr lang="el-GR" dirty="0" smtClean="0">
                <a:ea typeface="Cambria Math"/>
              </a:rPr>
              <a:t>∡</a:t>
            </a:r>
            <a:r>
              <a:rPr lang="cs-CZ" dirty="0" smtClean="0">
                <a:ea typeface="Cambria Math"/>
              </a:rPr>
              <a:t>BAX|=</a:t>
            </a:r>
            <a:r>
              <a:rPr lang="el-GR" dirty="0">
                <a:ea typeface="Cambria Math"/>
              </a:rPr>
              <a:t> </a:t>
            </a:r>
            <a:r>
              <a:rPr lang="el-GR" dirty="0" smtClean="0">
                <a:ea typeface="Cambria Math"/>
              </a:rPr>
              <a:t>α</a:t>
            </a:r>
            <a:r>
              <a:rPr lang="cs-CZ" dirty="0" smtClean="0">
                <a:ea typeface="Cambria Math"/>
              </a:rPr>
              <a:t>=</a:t>
            </a:r>
            <a:r>
              <a:rPr lang="el-GR" dirty="0" smtClean="0">
                <a:ea typeface="Cambria Math"/>
              </a:rPr>
              <a:t> </a:t>
            </a:r>
            <a:r>
              <a:rPr lang="cs-CZ" dirty="0" smtClean="0">
                <a:ea typeface="Cambria Math"/>
              </a:rPr>
              <a:t>=60°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ea typeface="Cambria Math"/>
              </a:rPr>
              <a:t>k</a:t>
            </a:r>
            <a:r>
              <a:rPr lang="cs-CZ" baseline="-25000" dirty="0" smtClean="0">
                <a:ea typeface="Cambria Math"/>
              </a:rPr>
              <a:t>1</a:t>
            </a:r>
            <a:r>
              <a:rPr lang="cs-CZ" dirty="0" smtClean="0">
                <a:ea typeface="Cambria Math"/>
              </a:rPr>
              <a:t>; k</a:t>
            </a:r>
            <a:r>
              <a:rPr lang="cs-CZ" baseline="-25000" dirty="0" smtClean="0">
                <a:ea typeface="Cambria Math"/>
              </a:rPr>
              <a:t>1</a:t>
            </a:r>
            <a:r>
              <a:rPr lang="cs-CZ" dirty="0" smtClean="0">
                <a:ea typeface="Cambria Math"/>
              </a:rPr>
              <a:t>(A; r=b=6cm)</a:t>
            </a:r>
            <a:endParaRPr lang="cs-CZ" baseline="-25000" dirty="0">
              <a:ea typeface="Cambria Math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ea typeface="Cambria Math"/>
              </a:rPr>
              <a:t>C; C∊</a:t>
            </a:r>
            <a:r>
              <a:rPr lang="cs-CZ" dirty="0">
                <a:ea typeface="Cambria Math"/>
              </a:rPr>
              <a:t> k</a:t>
            </a:r>
            <a:r>
              <a:rPr lang="cs-CZ" baseline="-25000" dirty="0">
                <a:ea typeface="Cambria Math"/>
              </a:rPr>
              <a:t>1 </a:t>
            </a:r>
            <a:r>
              <a:rPr lang="cs-CZ" dirty="0" smtClean="0">
                <a:ea typeface="Cambria Math"/>
              </a:rPr>
              <a:t>∩</a:t>
            </a:r>
            <a:r>
              <a:rPr lang="el-GR" dirty="0" smtClean="0">
                <a:ea typeface="Cambria Math"/>
              </a:rPr>
              <a:t>⟼</a:t>
            </a:r>
            <a:r>
              <a:rPr lang="cs-CZ" dirty="0" smtClean="0">
                <a:ea typeface="Cambria Math"/>
              </a:rPr>
              <a:t>AX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ea typeface="Cambria Math"/>
              </a:rPr>
              <a:t>△ABC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485740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KONSTRUKCE: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CC99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/>
          <a:lstStyle/>
          <a:p>
            <a:r>
              <a:rPr lang="cs-CZ" b="1" dirty="0" smtClean="0"/>
              <a:t>TROJÚHELNÍK sus</a:t>
            </a:r>
            <a:endParaRPr lang="cs-CZ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4427984" y="4941168"/>
            <a:ext cx="374441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4734575" y="4951166"/>
            <a:ext cx="2968538" cy="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2" name="Skupina 51"/>
          <p:cNvGrpSpPr/>
          <p:nvPr/>
        </p:nvGrpSpPr>
        <p:grpSpPr>
          <a:xfrm>
            <a:off x="4499992" y="4797152"/>
            <a:ext cx="432048" cy="657364"/>
            <a:chOff x="4499992" y="4797152"/>
            <a:chExt cx="432048" cy="657364"/>
          </a:xfrm>
        </p:grpSpPr>
        <p:cxnSp>
          <p:nvCxnSpPr>
            <p:cNvPr id="10" name="Přímá spojnice 9"/>
            <p:cNvCxnSpPr/>
            <p:nvPr/>
          </p:nvCxnSpPr>
          <p:spPr>
            <a:xfrm>
              <a:off x="4716016" y="4797152"/>
              <a:ext cx="0" cy="288032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2" name="TextovéPole 21"/>
            <p:cNvSpPr txBox="1"/>
            <p:nvPr/>
          </p:nvSpPr>
          <p:spPr>
            <a:xfrm>
              <a:off x="4499992" y="5085184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7468530" y="4807151"/>
            <a:ext cx="432048" cy="657364"/>
            <a:chOff x="7468530" y="4807151"/>
            <a:chExt cx="432048" cy="657364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7684554" y="4807151"/>
              <a:ext cx="0" cy="288032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3" name="TextovéPole 22"/>
            <p:cNvSpPr txBox="1"/>
            <p:nvPr/>
          </p:nvSpPr>
          <p:spPr>
            <a:xfrm>
              <a:off x="7468530" y="5095183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B</a:t>
              </a: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4716016" y="1988840"/>
            <a:ext cx="2160240" cy="2952328"/>
            <a:chOff x="4716016" y="1988840"/>
            <a:chExt cx="2160240" cy="2952328"/>
          </a:xfrm>
        </p:grpSpPr>
        <p:cxnSp>
          <p:nvCxnSpPr>
            <p:cNvPr id="16" name="Přímá spojnice 15"/>
            <p:cNvCxnSpPr/>
            <p:nvPr/>
          </p:nvCxnSpPr>
          <p:spPr>
            <a:xfrm flipV="1">
              <a:off x="4716016" y="1988840"/>
              <a:ext cx="1728192" cy="2952328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6200285" y="2148702"/>
              <a:ext cx="243923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4" name="TextovéPole 23"/>
            <p:cNvSpPr txBox="1"/>
            <p:nvPr/>
          </p:nvSpPr>
          <p:spPr>
            <a:xfrm>
              <a:off x="6444208" y="2092206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X</a:t>
              </a:r>
            </a:p>
          </p:txBody>
        </p:sp>
      </p:grpSp>
      <p:sp>
        <p:nvSpPr>
          <p:cNvPr id="33" name="TextovéPole 32"/>
          <p:cNvSpPr txBox="1"/>
          <p:nvPr/>
        </p:nvSpPr>
        <p:spPr>
          <a:xfrm>
            <a:off x="5426816" y="2997942"/>
            <a:ext cx="306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grpSp>
        <p:nvGrpSpPr>
          <p:cNvPr id="55" name="Skupina 54"/>
          <p:cNvGrpSpPr/>
          <p:nvPr/>
        </p:nvGrpSpPr>
        <p:grpSpPr>
          <a:xfrm>
            <a:off x="2966016" y="2867044"/>
            <a:ext cx="3537118" cy="3852682"/>
            <a:chOff x="2966016" y="2867044"/>
            <a:chExt cx="3537118" cy="3852682"/>
          </a:xfrm>
        </p:grpSpPr>
        <p:sp>
          <p:nvSpPr>
            <p:cNvPr id="26" name="Oblouk 25"/>
            <p:cNvSpPr/>
            <p:nvPr/>
          </p:nvSpPr>
          <p:spPr>
            <a:xfrm>
              <a:off x="2966016" y="3182608"/>
              <a:ext cx="3537118" cy="3537118"/>
            </a:xfrm>
            <a:prstGeom prst="arc">
              <a:avLst>
                <a:gd name="adj1" fmla="val 15396770"/>
                <a:gd name="adj2" fmla="val 20362729"/>
              </a:avLst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4368871" y="2867044"/>
              <a:ext cx="54006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>
                  <a:ea typeface="Cambria Math"/>
                </a:rPr>
                <a:t>k</a:t>
              </a:r>
              <a:r>
                <a:rPr lang="cs-CZ" baseline="-25000" dirty="0">
                  <a:ea typeface="Cambria Math"/>
                </a:rPr>
                <a:t>1</a:t>
              </a:r>
              <a:endParaRPr lang="cs-CZ" dirty="0"/>
            </a:p>
          </p:txBody>
        </p:sp>
      </p:grpSp>
      <p:cxnSp>
        <p:nvCxnSpPr>
          <p:cNvPr id="36" name="Přímá spojnice 35"/>
          <p:cNvCxnSpPr/>
          <p:nvPr/>
        </p:nvCxnSpPr>
        <p:spPr>
          <a:xfrm flipH="1" flipV="1">
            <a:off x="4638901" y="2708920"/>
            <a:ext cx="3045653" cy="224224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4734575" y="3403415"/>
            <a:ext cx="891993" cy="154775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 flipV="1">
            <a:off x="5608010" y="3403415"/>
            <a:ext cx="2076544" cy="153775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7" name="TextovéPole 56"/>
          <p:cNvSpPr txBox="1"/>
          <p:nvPr/>
        </p:nvSpPr>
        <p:spPr>
          <a:xfrm>
            <a:off x="1187624" y="5650516"/>
            <a:ext cx="69847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ZKOUŠKA: strany </a:t>
            </a:r>
            <a:r>
              <a:rPr lang="cs-CZ" sz="2800" dirty="0" smtClean="0"/>
              <a:t>b</a:t>
            </a:r>
            <a:r>
              <a:rPr lang="cs-CZ" sz="2800" dirty="0"/>
              <a:t>, c </a:t>
            </a:r>
            <a:r>
              <a:rPr lang="cs-CZ" sz="2800" dirty="0" smtClean="0"/>
              <a:t>a úhel </a:t>
            </a:r>
            <a:r>
              <a:rPr lang="el-GR" sz="2800" dirty="0">
                <a:ea typeface="Cambria Math"/>
              </a:rPr>
              <a:t>α </a:t>
            </a:r>
            <a:r>
              <a:rPr lang="cs-CZ" sz="2800" dirty="0" smtClean="0"/>
              <a:t>mají zadanou </a:t>
            </a:r>
            <a:r>
              <a:rPr lang="cs-CZ" sz="2800" dirty="0"/>
              <a:t>velikost - kontrola </a:t>
            </a:r>
            <a:r>
              <a:rPr lang="cs-CZ" sz="2800" dirty="0" smtClean="0"/>
              <a:t>měřením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31895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5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124744"/>
            <a:ext cx="8507288" cy="54726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K zadanému prvku v trojúhelníku ABC doplň další prvky, s nimiž se trojúhelník může sestrojit pomocí konstrukce sus (pokus se najít všechny možnosti). 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Trojúhelníky pojmenuj:	1. 			4.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	2.			5.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3.			6.</a:t>
            </a:r>
            <a:endParaRPr lang="cs-CZ" sz="2000" dirty="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CC99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Pracovní úkol: </a:t>
            </a:r>
            <a:r>
              <a:rPr lang="cs-CZ" b="1" dirty="0" smtClean="0"/>
              <a:t>KOMBINACE                   </a:t>
            </a:r>
            <a:r>
              <a:rPr lang="cs-CZ" sz="1800" dirty="0" smtClean="0"/>
              <a:t>IA tabule</a:t>
            </a:r>
            <a:endParaRPr lang="cs-CZ" sz="1800" dirty="0"/>
          </a:p>
        </p:txBody>
      </p:sp>
      <p:grpSp>
        <p:nvGrpSpPr>
          <p:cNvPr id="29" name="Skupina 28"/>
          <p:cNvGrpSpPr/>
          <p:nvPr/>
        </p:nvGrpSpPr>
        <p:grpSpPr>
          <a:xfrm>
            <a:off x="4001164" y="3369771"/>
            <a:ext cx="3600400" cy="1433614"/>
            <a:chOff x="2876054" y="4643844"/>
            <a:chExt cx="3600400" cy="1433614"/>
          </a:xfrm>
        </p:grpSpPr>
        <p:sp>
          <p:nvSpPr>
            <p:cNvPr id="11" name="Rovnoramenný trojúhelník 10"/>
            <p:cNvSpPr/>
            <p:nvPr/>
          </p:nvSpPr>
          <p:spPr>
            <a:xfrm rot="9566018">
              <a:off x="2876054" y="5130622"/>
              <a:ext cx="3600400" cy="946836"/>
            </a:xfrm>
            <a:prstGeom prst="triangle">
              <a:avLst>
                <a:gd name="adj" fmla="val 26416"/>
              </a:avLst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679293" y="4643844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dirty="0" smtClean="0">
                  <a:latin typeface="Cambria Math"/>
                  <a:ea typeface="Cambria Math"/>
                </a:rPr>
                <a:t>β</a:t>
              </a:r>
              <a:endParaRPr lang="cs-CZ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5036691" y="5153543"/>
              <a:ext cx="38789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⑤</a:t>
              </a:r>
              <a:endParaRPr lang="cs-CZ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418586" y="4588843"/>
            <a:ext cx="1368152" cy="1206435"/>
            <a:chOff x="5476411" y="2415813"/>
            <a:chExt cx="1368152" cy="1206435"/>
          </a:xfrm>
        </p:grpSpPr>
        <p:sp>
          <p:nvSpPr>
            <p:cNvPr id="10" name="Rovnoramenný trojúhelník 9"/>
            <p:cNvSpPr/>
            <p:nvPr/>
          </p:nvSpPr>
          <p:spPr>
            <a:xfrm>
              <a:off x="5476411" y="2415813"/>
              <a:ext cx="1368152" cy="1179441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5590042" y="3252916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dirty="0" smtClean="0">
                  <a:latin typeface="Cambria Math"/>
                  <a:ea typeface="Cambria Math"/>
                </a:rPr>
                <a:t>α</a:t>
              </a:r>
              <a:endParaRPr lang="cs-CZ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5911872" y="2967612"/>
              <a:ext cx="49723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③</a:t>
              </a:r>
              <a:endParaRPr lang="cs-CZ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635046" y="4284705"/>
            <a:ext cx="1296144" cy="1728192"/>
            <a:chOff x="635046" y="4284705"/>
            <a:chExt cx="1296144" cy="1728192"/>
          </a:xfrm>
        </p:grpSpPr>
        <p:sp>
          <p:nvSpPr>
            <p:cNvPr id="8" name="Rovnoramenný trojúhelník 7"/>
            <p:cNvSpPr/>
            <p:nvPr/>
          </p:nvSpPr>
          <p:spPr>
            <a:xfrm>
              <a:off x="635046" y="4284705"/>
              <a:ext cx="1296144" cy="1728192"/>
            </a:xfrm>
            <a:prstGeom prst="triangle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571150" y="4989831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1049092" y="5258730"/>
              <a:ext cx="4680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②</a:t>
              </a:r>
              <a:endParaRPr lang="cs-CZ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4351814" y="4905684"/>
            <a:ext cx="1816809" cy="1122132"/>
            <a:chOff x="4783635" y="3789040"/>
            <a:chExt cx="1816809" cy="1122132"/>
          </a:xfrm>
        </p:grpSpPr>
        <p:sp>
          <p:nvSpPr>
            <p:cNvPr id="30" name="Rovnoramenný trojúhelník 29"/>
            <p:cNvSpPr/>
            <p:nvPr/>
          </p:nvSpPr>
          <p:spPr>
            <a:xfrm>
              <a:off x="4783635" y="3789040"/>
              <a:ext cx="1816809" cy="1122132"/>
            </a:xfrm>
            <a:prstGeom prst="triangle">
              <a:avLst>
                <a:gd name="adj" fmla="val 15684"/>
              </a:avLst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5143675" y="4353014"/>
              <a:ext cx="5483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④</a:t>
              </a:r>
              <a:endParaRPr lang="cs-CZ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5000918" y="3915373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dirty="0" smtClean="0">
                  <a:latin typeface="Cambria Math"/>
                  <a:ea typeface="Cambria Math"/>
                </a:rPr>
                <a:t>γ</a:t>
              </a:r>
              <a:endParaRPr lang="cs-CZ" dirty="0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967354" y="2829149"/>
            <a:ext cx="2341946" cy="982225"/>
            <a:chOff x="967354" y="2829149"/>
            <a:chExt cx="2341946" cy="982225"/>
          </a:xfrm>
        </p:grpSpPr>
        <p:grpSp>
          <p:nvGrpSpPr>
            <p:cNvPr id="25" name="Skupina 24"/>
            <p:cNvGrpSpPr/>
            <p:nvPr/>
          </p:nvGrpSpPr>
          <p:grpSpPr>
            <a:xfrm>
              <a:off x="1077052" y="2829149"/>
              <a:ext cx="2232248" cy="864096"/>
              <a:chOff x="2577658" y="2573486"/>
              <a:chExt cx="2232248" cy="864096"/>
            </a:xfrm>
          </p:grpSpPr>
          <p:sp>
            <p:nvSpPr>
              <p:cNvPr id="9" name="Pravoúhlý trojúhelník 8"/>
              <p:cNvSpPr/>
              <p:nvPr/>
            </p:nvSpPr>
            <p:spPr>
              <a:xfrm>
                <a:off x="2577658" y="2573486"/>
                <a:ext cx="2232248" cy="864096"/>
              </a:xfrm>
              <a:prstGeom prst="rtTriangle">
                <a:avLst/>
              </a:prstGeom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2824480" y="2883584"/>
                <a:ext cx="42729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①</a:t>
                </a:r>
                <a:endParaRPr lang="cs-CZ" dirty="0"/>
              </a:p>
            </p:txBody>
          </p:sp>
        </p:grpSp>
        <p:sp>
          <p:nvSpPr>
            <p:cNvPr id="33" name="TextovéPole 32"/>
            <p:cNvSpPr txBox="1"/>
            <p:nvPr/>
          </p:nvSpPr>
          <p:spPr>
            <a:xfrm>
              <a:off x="967354" y="3442042"/>
              <a:ext cx="31964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latin typeface="Cambria Math"/>
                  <a:ea typeface="Cambria Math"/>
                </a:rPr>
                <a:t>⦝</a:t>
              </a:r>
              <a:endParaRPr lang="cs-CZ" dirty="0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6171755" y="4772275"/>
            <a:ext cx="1434048" cy="1394766"/>
            <a:chOff x="6600445" y="4989831"/>
            <a:chExt cx="1434048" cy="1394766"/>
          </a:xfrm>
        </p:grpSpPr>
        <p:grpSp>
          <p:nvGrpSpPr>
            <p:cNvPr id="44" name="Skupina 43"/>
            <p:cNvGrpSpPr/>
            <p:nvPr/>
          </p:nvGrpSpPr>
          <p:grpSpPr>
            <a:xfrm>
              <a:off x="6600445" y="5088453"/>
              <a:ext cx="1296144" cy="1296144"/>
              <a:chOff x="7020272" y="4030024"/>
              <a:chExt cx="1296144" cy="1296144"/>
            </a:xfrm>
          </p:grpSpPr>
          <p:sp>
            <p:nvSpPr>
              <p:cNvPr id="46" name="TextovéPole 45"/>
              <p:cNvSpPr txBox="1"/>
              <p:nvPr/>
            </p:nvSpPr>
            <p:spPr>
              <a:xfrm>
                <a:off x="7398210" y="4539919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47" name="Pravoúhlý trojúhelník 46"/>
              <p:cNvSpPr/>
              <p:nvPr/>
            </p:nvSpPr>
            <p:spPr>
              <a:xfrm rot="10800000">
                <a:off x="7020272" y="4030024"/>
                <a:ext cx="1296144" cy="1296144"/>
              </a:xfrm>
              <a:prstGeom prst="rtTriangle">
                <a:avLst/>
              </a:prstGeom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7758250" y="4170587"/>
                <a:ext cx="42025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⑥</a:t>
                </a:r>
                <a:endParaRPr lang="cs-CZ" dirty="0"/>
              </a:p>
            </p:txBody>
          </p:sp>
        </p:grpSp>
        <p:sp>
          <p:nvSpPr>
            <p:cNvPr id="45" name="TextovéPole 44"/>
            <p:cNvSpPr txBox="1"/>
            <p:nvPr/>
          </p:nvSpPr>
          <p:spPr>
            <a:xfrm rot="10800000">
              <a:off x="7758682" y="4989831"/>
              <a:ext cx="27581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latin typeface="Cambria Math"/>
                  <a:ea typeface="Cambria Math"/>
                </a:rPr>
                <a:t>⦝</a:t>
              </a:r>
              <a:endParaRPr lang="cs-CZ" dirty="0"/>
            </a:p>
          </p:txBody>
        </p:sp>
      </p:grpSp>
      <p:sp>
        <p:nvSpPr>
          <p:cNvPr id="50" name="TextovéPole 49"/>
          <p:cNvSpPr txBox="1"/>
          <p:nvPr/>
        </p:nvSpPr>
        <p:spPr>
          <a:xfrm>
            <a:off x="1824690" y="369162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1906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5"/>
          <p:cNvSpPr>
            <a:spLocks noGrp="1"/>
          </p:cNvSpPr>
          <p:nvPr>
            <p:ph idx="1"/>
          </p:nvPr>
        </p:nvSpPr>
        <p:spPr>
          <a:xfrm>
            <a:off x="457200" y="1124744"/>
            <a:ext cx="8507288" cy="532859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K zadanému prvku v trojúhelníku ABC doplň další prvky, s nimiž se trojúhelník může sestrojit pomocí konstrukce sus (pokus se najít všechny možnosti). 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Trojúhelníky pojmenuj:	1. pravoúhlý obecný	4. ostroúhlý obecný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	2. ostroúhlý rovnoramenný5. tupoúhlý obecný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3. rovnostranný		6. pravoúhlý rovnoramenný</a:t>
            </a:r>
            <a:endParaRPr lang="cs-CZ" sz="20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CC99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Pracovní úkol: </a:t>
            </a:r>
            <a:r>
              <a:rPr lang="cs-CZ" b="1" dirty="0" smtClean="0"/>
              <a:t>KOMBINACE - řešení           </a:t>
            </a:r>
            <a:r>
              <a:rPr lang="cs-CZ" sz="1800" dirty="0" smtClean="0"/>
              <a:t>IA tabule</a:t>
            </a:r>
            <a:endParaRPr lang="cs-CZ" sz="1800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1824690" y="369162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grpSp>
        <p:nvGrpSpPr>
          <p:cNvPr id="98" name="Skupina 97"/>
          <p:cNvGrpSpPr/>
          <p:nvPr/>
        </p:nvGrpSpPr>
        <p:grpSpPr>
          <a:xfrm>
            <a:off x="814025" y="2829149"/>
            <a:ext cx="2495275" cy="982225"/>
            <a:chOff x="814025" y="2829149"/>
            <a:chExt cx="2495275" cy="982225"/>
          </a:xfrm>
        </p:grpSpPr>
        <p:grpSp>
          <p:nvGrpSpPr>
            <p:cNvPr id="64" name="Skupina 63"/>
            <p:cNvGrpSpPr/>
            <p:nvPr/>
          </p:nvGrpSpPr>
          <p:grpSpPr>
            <a:xfrm>
              <a:off x="967354" y="2829149"/>
              <a:ext cx="2341946" cy="982225"/>
              <a:chOff x="967354" y="2829149"/>
              <a:chExt cx="2341946" cy="982225"/>
            </a:xfrm>
          </p:grpSpPr>
          <p:grpSp>
            <p:nvGrpSpPr>
              <p:cNvPr id="65" name="Skupina 64"/>
              <p:cNvGrpSpPr/>
              <p:nvPr/>
            </p:nvGrpSpPr>
            <p:grpSpPr>
              <a:xfrm>
                <a:off x="1077052" y="2829149"/>
                <a:ext cx="2232248" cy="864096"/>
                <a:chOff x="2577658" y="2573486"/>
                <a:chExt cx="2232248" cy="864096"/>
              </a:xfrm>
            </p:grpSpPr>
            <p:sp>
              <p:nvSpPr>
                <p:cNvPr id="67" name="Pravoúhlý trojúhelník 66"/>
                <p:cNvSpPr/>
                <p:nvPr/>
              </p:nvSpPr>
              <p:spPr>
                <a:xfrm>
                  <a:off x="2577658" y="2573486"/>
                  <a:ext cx="2232248" cy="864096"/>
                </a:xfrm>
                <a:prstGeom prst="rtTriangle">
                  <a:avLst/>
                </a:prstGeom>
              </p:spPr>
              <p:style>
                <a:lnRef idx="1">
                  <a:schemeClr val="accent2"/>
                </a:lnRef>
                <a:fillRef idx="2">
                  <a:schemeClr val="accent2"/>
                </a:fillRef>
                <a:effectRef idx="1">
                  <a:schemeClr val="accent2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9" name="TextovéPole 68"/>
                <p:cNvSpPr txBox="1"/>
                <p:nvPr/>
              </p:nvSpPr>
              <p:spPr>
                <a:xfrm>
                  <a:off x="2824480" y="2883584"/>
                  <a:ext cx="42729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①</a:t>
                  </a:r>
                  <a:endParaRPr lang="cs-CZ" dirty="0"/>
                </a:p>
              </p:txBody>
            </p:sp>
          </p:grpSp>
          <p:sp>
            <p:nvSpPr>
              <p:cNvPr id="66" name="TextovéPole 65"/>
              <p:cNvSpPr txBox="1"/>
              <p:nvPr/>
            </p:nvSpPr>
            <p:spPr>
              <a:xfrm>
                <a:off x="967354" y="3442042"/>
                <a:ext cx="31964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>
                    <a:latin typeface="Cambria Math"/>
                    <a:ea typeface="Cambria Math"/>
                  </a:rPr>
                  <a:t>⦝</a:t>
                </a:r>
                <a:endParaRPr lang="cs-CZ" dirty="0"/>
              </a:p>
            </p:txBody>
          </p:sp>
        </p:grpSp>
        <p:sp>
          <p:nvSpPr>
            <p:cNvPr id="77" name="TextovéPole 76"/>
            <p:cNvSpPr txBox="1"/>
            <p:nvPr/>
          </p:nvSpPr>
          <p:spPr>
            <a:xfrm>
              <a:off x="1068767" y="3323913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b="1" dirty="0" smtClean="0">
                  <a:solidFill>
                    <a:srgbClr val="FF0000"/>
                  </a:solidFill>
                  <a:latin typeface="Cambria Math"/>
                  <a:ea typeface="Cambria Math"/>
                </a:rPr>
                <a:t>γ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1993431" y="2954581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0070C0"/>
                  </a:solidFill>
                </a:rPr>
                <a:t>c</a:t>
              </a:r>
              <a:endParaRPr lang="cs-CZ" b="1" dirty="0">
                <a:solidFill>
                  <a:srgbClr val="0070C0"/>
                </a:solidFill>
              </a:endParaRPr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2418586" y="3383147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b="1" dirty="0" smtClean="0">
                  <a:solidFill>
                    <a:srgbClr val="0070C0"/>
                  </a:solidFill>
                  <a:latin typeface="Cambria Math"/>
                  <a:ea typeface="Cambria Math"/>
                </a:rPr>
                <a:t>α</a:t>
              </a:r>
              <a:endParaRPr lang="cs-CZ" b="1" dirty="0">
                <a:solidFill>
                  <a:srgbClr val="0070C0"/>
                </a:solidFill>
              </a:endParaRPr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814025" y="3076531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a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99" name="Skupina 98"/>
          <p:cNvGrpSpPr/>
          <p:nvPr/>
        </p:nvGrpSpPr>
        <p:grpSpPr>
          <a:xfrm>
            <a:off x="635046" y="4284705"/>
            <a:ext cx="1296144" cy="2067003"/>
            <a:chOff x="635046" y="4284705"/>
            <a:chExt cx="1296144" cy="2067003"/>
          </a:xfrm>
        </p:grpSpPr>
        <p:grpSp>
          <p:nvGrpSpPr>
            <p:cNvPr id="56" name="Skupina 55"/>
            <p:cNvGrpSpPr/>
            <p:nvPr/>
          </p:nvGrpSpPr>
          <p:grpSpPr>
            <a:xfrm>
              <a:off x="635046" y="4284705"/>
              <a:ext cx="1296144" cy="1728192"/>
              <a:chOff x="635046" y="4284705"/>
              <a:chExt cx="1296144" cy="1728192"/>
            </a:xfrm>
          </p:grpSpPr>
          <p:sp>
            <p:nvSpPr>
              <p:cNvPr id="57" name="Rovnoramenný trojúhelník 56"/>
              <p:cNvSpPr/>
              <p:nvPr/>
            </p:nvSpPr>
            <p:spPr>
              <a:xfrm>
                <a:off x="635046" y="4284705"/>
                <a:ext cx="1296144" cy="1728192"/>
              </a:xfrm>
              <a:prstGeom prst="triangle">
                <a:avLst/>
              </a:prstGeom>
            </p:spPr>
            <p:style>
              <a:lnRef idx="1">
                <a:schemeClr val="accent4"/>
              </a:lnRef>
              <a:fillRef idx="2">
                <a:schemeClr val="accent4"/>
              </a:fillRef>
              <a:effectRef idx="1">
                <a:schemeClr val="accent4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TextovéPole 57"/>
              <p:cNvSpPr txBox="1"/>
              <p:nvPr/>
            </p:nvSpPr>
            <p:spPr>
              <a:xfrm>
                <a:off x="1571150" y="4989831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59" name="TextovéPole 58"/>
              <p:cNvSpPr txBox="1"/>
              <p:nvPr/>
            </p:nvSpPr>
            <p:spPr>
              <a:xfrm>
                <a:off x="1046646" y="5259314"/>
                <a:ext cx="43512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②</a:t>
                </a:r>
                <a:endParaRPr lang="cs-CZ" dirty="0"/>
              </a:p>
            </p:txBody>
          </p:sp>
        </p:grpSp>
        <p:sp>
          <p:nvSpPr>
            <p:cNvPr id="84" name="TextovéPole 83"/>
            <p:cNvSpPr txBox="1"/>
            <p:nvPr/>
          </p:nvSpPr>
          <p:spPr>
            <a:xfrm>
              <a:off x="1121733" y="4572690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b="1" dirty="0" smtClean="0">
                  <a:solidFill>
                    <a:srgbClr val="FF0000"/>
                  </a:solidFill>
                  <a:latin typeface="Cambria Math"/>
                  <a:ea typeface="Cambria Math"/>
                </a:rPr>
                <a:t>γ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663770" y="4949216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b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  <p:sp>
          <p:nvSpPr>
            <p:cNvPr id="86" name="TextovéPole 85"/>
            <p:cNvSpPr txBox="1"/>
            <p:nvPr/>
          </p:nvSpPr>
          <p:spPr>
            <a:xfrm>
              <a:off x="1481773" y="5628646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b="1" dirty="0" smtClean="0">
                  <a:solidFill>
                    <a:srgbClr val="0070C0"/>
                  </a:solidFill>
                  <a:latin typeface="Cambria Math"/>
                  <a:ea typeface="Cambria Math"/>
                </a:rPr>
                <a:t>β</a:t>
              </a:r>
              <a:endParaRPr lang="cs-CZ" b="1" dirty="0">
                <a:solidFill>
                  <a:srgbClr val="0070C0"/>
                </a:solidFill>
              </a:endParaRPr>
            </a:p>
          </p:txBody>
        </p:sp>
        <p:sp>
          <p:nvSpPr>
            <p:cNvPr id="87" name="TextovéPole 86"/>
            <p:cNvSpPr txBox="1"/>
            <p:nvPr/>
          </p:nvSpPr>
          <p:spPr>
            <a:xfrm>
              <a:off x="1068767" y="5982376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0070C0"/>
                  </a:solidFill>
                </a:rPr>
                <a:t>c</a:t>
              </a:r>
              <a:endParaRPr lang="cs-CZ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100" name="Skupina 99"/>
          <p:cNvGrpSpPr/>
          <p:nvPr/>
        </p:nvGrpSpPr>
        <p:grpSpPr>
          <a:xfrm>
            <a:off x="2418586" y="4588843"/>
            <a:ext cx="1368152" cy="1438973"/>
            <a:chOff x="2418586" y="4588843"/>
            <a:chExt cx="1368152" cy="1438973"/>
          </a:xfrm>
        </p:grpSpPr>
        <p:grpSp>
          <p:nvGrpSpPr>
            <p:cNvPr id="52" name="Skupina 51"/>
            <p:cNvGrpSpPr/>
            <p:nvPr/>
          </p:nvGrpSpPr>
          <p:grpSpPr>
            <a:xfrm>
              <a:off x="2418586" y="4588843"/>
              <a:ext cx="1368152" cy="1206435"/>
              <a:chOff x="5476411" y="2415813"/>
              <a:chExt cx="1368152" cy="1206435"/>
            </a:xfrm>
          </p:grpSpPr>
          <p:sp>
            <p:nvSpPr>
              <p:cNvPr id="53" name="Rovnoramenný trojúhelník 52"/>
              <p:cNvSpPr/>
              <p:nvPr/>
            </p:nvSpPr>
            <p:spPr>
              <a:xfrm>
                <a:off x="5476411" y="2415813"/>
                <a:ext cx="1368152" cy="1179441"/>
              </a:xfrm>
              <a:prstGeom prst="triangle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TextovéPole 53"/>
              <p:cNvSpPr txBox="1"/>
              <p:nvPr/>
            </p:nvSpPr>
            <p:spPr>
              <a:xfrm>
                <a:off x="5590042" y="3252916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dirty="0" smtClean="0">
                    <a:latin typeface="Cambria Math"/>
                    <a:ea typeface="Cambria Math"/>
                  </a:rPr>
                  <a:t>α</a:t>
                </a:r>
                <a:endParaRPr lang="cs-CZ" dirty="0"/>
              </a:p>
            </p:txBody>
          </p:sp>
          <p:sp>
            <p:nvSpPr>
              <p:cNvPr id="55" name="TextovéPole 54"/>
              <p:cNvSpPr txBox="1"/>
              <p:nvPr/>
            </p:nvSpPr>
            <p:spPr>
              <a:xfrm>
                <a:off x="5910380" y="2958445"/>
                <a:ext cx="4428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③</a:t>
                </a:r>
              </a:p>
            </p:txBody>
          </p:sp>
        </p:grpSp>
        <p:sp>
          <p:nvSpPr>
            <p:cNvPr id="88" name="TextovéPole 87"/>
            <p:cNvSpPr txBox="1"/>
            <p:nvPr/>
          </p:nvSpPr>
          <p:spPr>
            <a:xfrm>
              <a:off x="2532217" y="4989831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a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  <p:sp>
          <p:nvSpPr>
            <p:cNvPr id="89" name="TextovéPole 88"/>
            <p:cNvSpPr txBox="1"/>
            <p:nvPr/>
          </p:nvSpPr>
          <p:spPr>
            <a:xfrm>
              <a:off x="2893951" y="5658484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a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1" name="Skupina 100"/>
          <p:cNvGrpSpPr/>
          <p:nvPr/>
        </p:nvGrpSpPr>
        <p:grpSpPr>
          <a:xfrm>
            <a:off x="4209057" y="4905684"/>
            <a:ext cx="1959566" cy="1122132"/>
            <a:chOff x="4209057" y="4905684"/>
            <a:chExt cx="1959566" cy="1122132"/>
          </a:xfrm>
        </p:grpSpPr>
        <p:grpSp>
          <p:nvGrpSpPr>
            <p:cNvPr id="60" name="Skupina 59"/>
            <p:cNvGrpSpPr/>
            <p:nvPr/>
          </p:nvGrpSpPr>
          <p:grpSpPr>
            <a:xfrm>
              <a:off x="4351814" y="4905684"/>
              <a:ext cx="1816809" cy="1122132"/>
              <a:chOff x="4783635" y="3789040"/>
              <a:chExt cx="1816809" cy="1122132"/>
            </a:xfrm>
          </p:grpSpPr>
          <p:sp>
            <p:nvSpPr>
              <p:cNvPr id="61" name="Rovnoramenný trojúhelník 60"/>
              <p:cNvSpPr/>
              <p:nvPr/>
            </p:nvSpPr>
            <p:spPr>
              <a:xfrm>
                <a:off x="4783635" y="3789040"/>
                <a:ext cx="1816809" cy="1122132"/>
              </a:xfrm>
              <a:prstGeom prst="triangle">
                <a:avLst>
                  <a:gd name="adj" fmla="val 15684"/>
                </a:avLst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" name="TextovéPole 61"/>
              <p:cNvSpPr txBox="1"/>
              <p:nvPr/>
            </p:nvSpPr>
            <p:spPr>
              <a:xfrm>
                <a:off x="5143675" y="4353014"/>
                <a:ext cx="43621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④</a:t>
                </a:r>
                <a:endParaRPr lang="cs-CZ" dirty="0"/>
              </a:p>
            </p:txBody>
          </p:sp>
          <p:sp>
            <p:nvSpPr>
              <p:cNvPr id="63" name="TextovéPole 62"/>
              <p:cNvSpPr txBox="1"/>
              <p:nvPr/>
            </p:nvSpPr>
            <p:spPr>
              <a:xfrm>
                <a:off x="5000918" y="3915373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dirty="0" smtClean="0">
                    <a:latin typeface="Cambria Math"/>
                    <a:ea typeface="Cambria Math"/>
                  </a:rPr>
                  <a:t>γ</a:t>
                </a:r>
                <a:endParaRPr lang="cs-CZ" dirty="0"/>
              </a:p>
            </p:txBody>
          </p:sp>
        </p:grpSp>
        <p:sp>
          <p:nvSpPr>
            <p:cNvPr id="90" name="TextovéPole 89"/>
            <p:cNvSpPr txBox="1"/>
            <p:nvPr/>
          </p:nvSpPr>
          <p:spPr>
            <a:xfrm>
              <a:off x="4209057" y="5239840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a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5338747" y="5196126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b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4001164" y="3369771"/>
            <a:ext cx="3600400" cy="1433614"/>
            <a:chOff x="4001164" y="3369771"/>
            <a:chExt cx="3600400" cy="1433614"/>
          </a:xfrm>
        </p:grpSpPr>
        <p:grpSp>
          <p:nvGrpSpPr>
            <p:cNvPr id="48" name="Skupina 47"/>
            <p:cNvGrpSpPr/>
            <p:nvPr/>
          </p:nvGrpSpPr>
          <p:grpSpPr>
            <a:xfrm>
              <a:off x="4001164" y="3369771"/>
              <a:ext cx="3600400" cy="1433614"/>
              <a:chOff x="2876054" y="4643844"/>
              <a:chExt cx="3600400" cy="1433614"/>
            </a:xfrm>
          </p:grpSpPr>
          <p:sp>
            <p:nvSpPr>
              <p:cNvPr id="49" name="Rovnoramenný trojúhelník 48"/>
              <p:cNvSpPr/>
              <p:nvPr/>
            </p:nvSpPr>
            <p:spPr>
              <a:xfrm rot="9566018">
                <a:off x="2876054" y="5130622"/>
                <a:ext cx="3600400" cy="946836"/>
              </a:xfrm>
              <a:prstGeom prst="triangle">
                <a:avLst>
                  <a:gd name="adj" fmla="val 26416"/>
                </a:avLst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5679293" y="4643844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dirty="0" smtClean="0">
                    <a:latin typeface="Cambria Math"/>
                    <a:ea typeface="Cambria Math"/>
                  </a:rPr>
                  <a:t>β</a:t>
                </a:r>
                <a:endParaRPr lang="cs-CZ" dirty="0"/>
              </a:p>
            </p:txBody>
          </p:sp>
          <p:sp>
            <p:nvSpPr>
              <p:cNvPr id="51" name="TextovéPole 50"/>
              <p:cNvSpPr txBox="1"/>
              <p:nvPr/>
            </p:nvSpPr>
            <p:spPr>
              <a:xfrm>
                <a:off x="5036691" y="5153543"/>
                <a:ext cx="43136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⑤</a:t>
                </a:r>
                <a:endParaRPr lang="cs-CZ" dirty="0"/>
              </a:p>
            </p:txBody>
          </p:sp>
        </p:grpSp>
        <p:sp>
          <p:nvSpPr>
            <p:cNvPr id="92" name="TextovéPole 91"/>
            <p:cNvSpPr txBox="1"/>
            <p:nvPr/>
          </p:nvSpPr>
          <p:spPr>
            <a:xfrm>
              <a:off x="6969951" y="3811374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  <p:sp>
          <p:nvSpPr>
            <p:cNvPr id="93" name="TextovéPole 92"/>
            <p:cNvSpPr txBox="1"/>
            <p:nvPr/>
          </p:nvSpPr>
          <p:spPr>
            <a:xfrm>
              <a:off x="5621344" y="3510138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a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3" name="Skupina 102"/>
          <p:cNvGrpSpPr/>
          <p:nvPr/>
        </p:nvGrpSpPr>
        <p:grpSpPr>
          <a:xfrm>
            <a:off x="6171755" y="4588843"/>
            <a:ext cx="1614068" cy="1578198"/>
            <a:chOff x="6171755" y="4588843"/>
            <a:chExt cx="1614068" cy="1578198"/>
          </a:xfrm>
        </p:grpSpPr>
        <p:grpSp>
          <p:nvGrpSpPr>
            <p:cNvPr id="70" name="Skupina 69"/>
            <p:cNvGrpSpPr/>
            <p:nvPr/>
          </p:nvGrpSpPr>
          <p:grpSpPr>
            <a:xfrm>
              <a:off x="6171755" y="4772275"/>
              <a:ext cx="1434048" cy="1394766"/>
              <a:chOff x="6600445" y="4989831"/>
              <a:chExt cx="1434048" cy="1394766"/>
            </a:xfrm>
          </p:grpSpPr>
          <p:grpSp>
            <p:nvGrpSpPr>
              <p:cNvPr id="71" name="Skupina 70"/>
              <p:cNvGrpSpPr/>
              <p:nvPr/>
            </p:nvGrpSpPr>
            <p:grpSpPr>
              <a:xfrm>
                <a:off x="6600445" y="5088453"/>
                <a:ext cx="1296144" cy="1296144"/>
                <a:chOff x="7020272" y="4030024"/>
                <a:chExt cx="1296144" cy="1296144"/>
              </a:xfrm>
            </p:grpSpPr>
            <p:sp>
              <p:nvSpPr>
                <p:cNvPr id="73" name="TextovéPole 72"/>
                <p:cNvSpPr txBox="1"/>
                <p:nvPr/>
              </p:nvSpPr>
              <p:spPr>
                <a:xfrm>
                  <a:off x="7398210" y="4539919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c</a:t>
                  </a:r>
                  <a:endParaRPr lang="cs-CZ" dirty="0"/>
                </a:p>
              </p:txBody>
            </p:sp>
            <p:sp>
              <p:nvSpPr>
                <p:cNvPr id="74" name="Pravoúhlý trojúhelník 73"/>
                <p:cNvSpPr/>
                <p:nvPr/>
              </p:nvSpPr>
              <p:spPr>
                <a:xfrm rot="10800000">
                  <a:off x="7020272" y="4030024"/>
                  <a:ext cx="1296144" cy="1296144"/>
                </a:xfrm>
                <a:prstGeom prst="rtTriangle">
                  <a:avLst/>
                </a:prstGeom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5" name="TextovéPole 74"/>
                <p:cNvSpPr txBox="1"/>
                <p:nvPr/>
              </p:nvSpPr>
              <p:spPr>
                <a:xfrm>
                  <a:off x="7758250" y="4170587"/>
                  <a:ext cx="420258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⑥</a:t>
                  </a:r>
                  <a:endParaRPr lang="cs-CZ" dirty="0"/>
                </a:p>
              </p:txBody>
            </p:sp>
          </p:grpSp>
          <p:sp>
            <p:nvSpPr>
              <p:cNvPr id="72" name="TextovéPole 71"/>
              <p:cNvSpPr txBox="1"/>
              <p:nvPr/>
            </p:nvSpPr>
            <p:spPr>
              <a:xfrm rot="10800000">
                <a:off x="7758682" y="4989831"/>
                <a:ext cx="27581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>
                    <a:latin typeface="Cambria Math"/>
                    <a:ea typeface="Cambria Math"/>
                  </a:rPr>
                  <a:t>⦝</a:t>
                </a:r>
                <a:endParaRPr lang="cs-CZ" dirty="0"/>
              </a:p>
            </p:txBody>
          </p:sp>
        </p:grpSp>
        <p:sp>
          <p:nvSpPr>
            <p:cNvPr id="94" name="TextovéPole 93"/>
            <p:cNvSpPr txBox="1"/>
            <p:nvPr/>
          </p:nvSpPr>
          <p:spPr>
            <a:xfrm>
              <a:off x="7425783" y="5231412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a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  <p:sp>
          <p:nvSpPr>
            <p:cNvPr id="95" name="TextovéPole 94"/>
            <p:cNvSpPr txBox="1"/>
            <p:nvPr/>
          </p:nvSpPr>
          <p:spPr>
            <a:xfrm>
              <a:off x="7149971" y="5565458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b="1" dirty="0" smtClean="0">
                  <a:solidFill>
                    <a:srgbClr val="FF0000"/>
                  </a:solidFill>
                  <a:latin typeface="Cambria Math"/>
                  <a:ea typeface="Cambria Math"/>
                </a:rPr>
                <a:t>β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  <p:sp>
          <p:nvSpPr>
            <p:cNvPr id="96" name="TextovéPole 95"/>
            <p:cNvSpPr txBox="1"/>
            <p:nvPr/>
          </p:nvSpPr>
          <p:spPr>
            <a:xfrm>
              <a:off x="6413147" y="4826794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b="1" dirty="0" smtClean="0">
                  <a:solidFill>
                    <a:srgbClr val="0070C0"/>
                  </a:solidFill>
                  <a:latin typeface="Cambria Math"/>
                  <a:ea typeface="Cambria Math"/>
                </a:rPr>
                <a:t>α</a:t>
              </a:r>
              <a:endParaRPr lang="cs-CZ" b="1" dirty="0">
                <a:solidFill>
                  <a:srgbClr val="0070C0"/>
                </a:solidFill>
              </a:endParaRPr>
            </a:p>
          </p:txBody>
        </p:sp>
        <p:sp>
          <p:nvSpPr>
            <p:cNvPr id="97" name="TextovéPole 96"/>
            <p:cNvSpPr txBox="1"/>
            <p:nvPr/>
          </p:nvSpPr>
          <p:spPr>
            <a:xfrm>
              <a:off x="6713394" y="4588843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0070C0"/>
                  </a:solidFill>
                </a:rPr>
                <a:t>b</a:t>
              </a:r>
              <a:endParaRPr lang="cs-CZ" b="1" dirty="0">
                <a:solidFill>
                  <a:srgbClr val="0070C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3116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rgbClr val="CC99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/>
          </a:bodyPr>
          <a:lstStyle/>
          <a:p>
            <a:r>
              <a:rPr lang="cs-CZ" sz="4000" dirty="0"/>
              <a:t>ZDROJE </a:t>
            </a:r>
            <a:r>
              <a:rPr lang="en-US" sz="4000" dirty="0"/>
              <a:t>[on line] </a:t>
            </a:r>
            <a:r>
              <a:rPr lang="cs-CZ" sz="4000" dirty="0"/>
              <a:t>dostupné z www: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  <a:ln w="28575">
            <a:solidFill>
              <a:srgbClr val="FFCC00"/>
            </a:solidFill>
          </a:ln>
        </p:spPr>
        <p:txBody>
          <a:bodyPr/>
          <a:lstStyle/>
          <a:p>
            <a:r>
              <a:rPr lang="cs-CZ" dirty="0"/>
              <a:t>Vlastní tvorba</a:t>
            </a:r>
          </a:p>
          <a:p>
            <a:r>
              <a:rPr lang="cs-CZ" dirty="0"/>
              <a:t>Archiv autora </a:t>
            </a:r>
          </a:p>
        </p:txBody>
      </p:sp>
    </p:spTree>
    <p:extLst>
      <p:ext uri="{BB962C8B-B14F-4D97-AF65-F5344CB8AC3E}">
        <p14:creationId xmlns:p14="http://schemas.microsoft.com/office/powerpoint/2010/main" val="2697662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916</TotalTime>
  <Words>496</Words>
  <Application>Microsoft Office PowerPoint</Application>
  <PresentationFormat>Předvádění na obrazovce (4:3)</PresentationFormat>
  <Paragraphs>153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PILOTÁŽ  (doporučení – upozornění – zpětná vazba)</vt:lpstr>
      <vt:lpstr>KONSTRUKCE TROJÚHELNÍKU</vt:lpstr>
      <vt:lpstr>TROJÚHELNÍK sus</vt:lpstr>
      <vt:lpstr>TROJÚHELNÍK sus</vt:lpstr>
      <vt:lpstr>TROJÚHELNÍK sus</vt:lpstr>
      <vt:lpstr>TROJÚHELNÍK sus</vt:lpstr>
      <vt:lpstr>Pracovní úkol: KOMBINACE                   IA tabule</vt:lpstr>
      <vt:lpstr>Pracovní úkol: KOMBINACE - řešení           IA tabule</vt:lpstr>
      <vt:lpstr>ZDROJE [on line] dostupné z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41</cp:revision>
  <dcterms:created xsi:type="dcterms:W3CDTF">2013-02-22T15:38:17Z</dcterms:created>
  <dcterms:modified xsi:type="dcterms:W3CDTF">2013-04-09T18:27:31Z</dcterms:modified>
</cp:coreProperties>
</file>