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CC9900"/>
    <a:srgbClr val="FFD6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226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459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49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145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2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51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632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023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51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93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672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C335C-3DE6-4F68-A322-AA504B2FFC6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0F34E-5B91-432B-9043-3B33F7E80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70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4955203"/>
          </a:xfrm>
          <a:prstGeom prst="rect">
            <a:avLst/>
          </a:prstGeom>
          <a:gradFill flip="none" rotWithShape="1">
            <a:gsLst>
              <a:gs pos="0">
                <a:srgbClr val="FFD629">
                  <a:tint val="66000"/>
                  <a:satMod val="160000"/>
                </a:srgbClr>
              </a:gs>
              <a:gs pos="50000">
                <a:srgbClr val="FFD629">
                  <a:tint val="44500"/>
                  <a:satMod val="160000"/>
                </a:srgbClr>
              </a:gs>
              <a:gs pos="100000">
                <a:srgbClr val="FFD629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MATEMATIKA</a:t>
            </a:r>
          </a:p>
          <a:p>
            <a:r>
              <a:rPr lang="cs-CZ" b="1" dirty="0" smtClean="0"/>
              <a:t>ROČNÍK:			6.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KONSTRUKCE TROJÚHELNÍKU </a:t>
            </a:r>
            <a:r>
              <a:rPr lang="cs-CZ" b="1" dirty="0" smtClean="0"/>
              <a:t>- USU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20. 11. 2012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VY_32_INOVACE_54_SH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361459"/>
          </a:xfrm>
          <a:ln w="28575">
            <a:solidFill>
              <a:srgbClr val="FFCC00"/>
            </a:solidFill>
          </a:ln>
        </p:spPr>
        <p:txBody>
          <a:bodyPr>
            <a:normAutofit fontScale="85000" lnSpcReduction="1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 smtClean="0">
                <a:solidFill>
                  <a:srgbClr val="C00000"/>
                </a:solidFill>
              </a:rPr>
              <a:t> KONSTRUKCE TROJÚHELNÍKU - USU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6.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 Sestrojit trojúhelník zadaný 1 stranou a 2 úhly k ní přilehlými, naučit se algoritmus konstrukční  úlohy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a rýsovací potřeby, sešit,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 - KONSTRUKCE POZPÁTKU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trojúhelník, konstrukce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</a:t>
            </a:r>
            <a:r>
              <a:rPr lang="cs-CZ" dirty="0" smtClean="0"/>
              <a:t>pracovní </a:t>
            </a:r>
            <a:r>
              <a:rPr lang="cs-CZ" dirty="0"/>
              <a:t>list s řešením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učiva, písemná práce, samostatné opakování, skupinová práce, domácí práce apod.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3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01419"/>
          </a:xfrm>
          <a:ln w="28575">
            <a:solidFill>
              <a:srgbClr val="FFCC00"/>
            </a:solidFill>
          </a:ln>
        </p:spPr>
        <p:txBody>
          <a:bodyPr>
            <a:normAutofit fontScale="77500" lnSpcReduction="20000"/>
          </a:bodyPr>
          <a:lstStyle/>
          <a:p>
            <a:pPr lvl="0">
              <a:buBlip>
                <a:blip r:embed="rId2"/>
              </a:buBlip>
            </a:pPr>
            <a:r>
              <a:rPr lang="cs-CZ" dirty="0" smtClean="0"/>
              <a:t>Materiál byl použit ve 2 třídách 6. ročníku. Žáci vypracovali úkoly a pracovní listy, a tím si procvičili prezentované učivo</a:t>
            </a:r>
            <a:r>
              <a:rPr lang="cs-CZ" dirty="0"/>
              <a:t>. </a:t>
            </a:r>
            <a:endParaRPr lang="cs-CZ" dirty="0" smtClean="0"/>
          </a:p>
          <a:p>
            <a:pPr lvl="0">
              <a:buBlip>
                <a:blip r:embed="rId2"/>
              </a:buBlip>
            </a:pPr>
            <a:r>
              <a:rPr lang="cs-CZ" dirty="0" smtClean="0"/>
              <a:t>Žákům </a:t>
            </a:r>
            <a:r>
              <a:rPr lang="cs-CZ" dirty="0"/>
              <a:t>vyhovovala přehlednost zadání a možnost variability práce – podle vlastní potřeby </a:t>
            </a:r>
            <a:r>
              <a:rPr lang="cs-CZ" dirty="0" smtClean="0"/>
              <a:t> a dohody mohli </a:t>
            </a:r>
            <a:r>
              <a:rPr lang="cs-CZ" dirty="0"/>
              <a:t>pracovat samostatně, ve skupině nebo společně s učitelem</a:t>
            </a:r>
            <a:r>
              <a:rPr lang="cs-CZ" dirty="0" smtClean="0"/>
              <a:t>.</a:t>
            </a:r>
          </a:p>
          <a:p>
            <a:pPr lvl="0">
              <a:buBlip>
                <a:blip r:embed="rId2"/>
              </a:buBlip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úkoly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nebo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listy </a:t>
            </a:r>
            <a:r>
              <a:rPr lang="cs-CZ" dirty="0" smtClean="0"/>
              <a:t>mohou </a:t>
            </a:r>
            <a:r>
              <a:rPr lang="cs-CZ" dirty="0"/>
              <a:t>být využity v hodině, jako DÚ nebo samostatná práce, lze je ohodnotit. </a:t>
            </a:r>
            <a:r>
              <a:rPr lang="cs-CZ" dirty="0" smtClean="0"/>
              <a:t>Je </a:t>
            </a:r>
            <a:r>
              <a:rPr lang="cs-CZ" dirty="0"/>
              <a:t>možné </a:t>
            </a:r>
            <a:r>
              <a:rPr lang="cs-CZ" dirty="0" smtClean="0"/>
              <a:t>je promítnout </a:t>
            </a:r>
            <a:r>
              <a:rPr lang="cs-CZ" dirty="0"/>
              <a:t>na tabuli a zpracovávat společně nebo </a:t>
            </a:r>
            <a:r>
              <a:rPr lang="cs-CZ" dirty="0" smtClean="0"/>
              <a:t>je </a:t>
            </a:r>
            <a:r>
              <a:rPr lang="cs-CZ" dirty="0"/>
              <a:t>vytisknout pro samostatnou nebo skupinovou </a:t>
            </a:r>
            <a:r>
              <a:rPr lang="cs-CZ" dirty="0" smtClean="0"/>
              <a:t>práci (u každého uvedeno).</a:t>
            </a:r>
            <a:endParaRPr lang="cs-CZ" b="1" dirty="0"/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 </a:t>
            </a:r>
            <a:r>
              <a:rPr lang="cs-CZ" dirty="0"/>
              <a:t>(na kliknutí nebo po předchozím) - snímek </a:t>
            </a:r>
            <a:r>
              <a:rPr lang="cs-CZ" dirty="0" smtClean="0"/>
              <a:t>4, 6, 7, 8.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873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7030A0"/>
                </a:solidFill>
              </a:rPr>
              <a:t>NÁČRT</a:t>
            </a:r>
            <a:r>
              <a:rPr lang="cs-CZ" dirty="0" smtClean="0">
                <a:solidFill>
                  <a:srgbClr val="7030A0"/>
                </a:solidFill>
              </a:rPr>
              <a:t> - </a:t>
            </a:r>
            <a:r>
              <a:rPr lang="cs-CZ" b="1" dirty="0" smtClean="0">
                <a:solidFill>
                  <a:srgbClr val="7030A0"/>
                </a:solidFill>
              </a:rPr>
              <a:t>nakreslíme</a:t>
            </a:r>
            <a:r>
              <a:rPr lang="cs-CZ" dirty="0" smtClean="0">
                <a:solidFill>
                  <a:srgbClr val="7030A0"/>
                </a:solidFill>
              </a:rPr>
              <a:t> trojúhelník od ruky a </a:t>
            </a:r>
            <a:r>
              <a:rPr lang="cs-CZ" b="1" dirty="0" smtClean="0">
                <a:solidFill>
                  <a:srgbClr val="7030A0"/>
                </a:solidFill>
              </a:rPr>
              <a:t>vyznačíme </a:t>
            </a:r>
            <a:r>
              <a:rPr lang="cs-CZ" dirty="0" smtClean="0">
                <a:solidFill>
                  <a:srgbClr val="7030A0"/>
                </a:solidFill>
              </a:rPr>
              <a:t>zadané prvky zelenou pastelkou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B050"/>
                </a:solidFill>
              </a:rPr>
              <a:t>ROZBOR</a:t>
            </a:r>
            <a:r>
              <a:rPr lang="cs-CZ" dirty="0" smtClean="0">
                <a:solidFill>
                  <a:srgbClr val="00B050"/>
                </a:solidFill>
              </a:rPr>
              <a:t> - </a:t>
            </a:r>
            <a:r>
              <a:rPr lang="cs-CZ" b="1" dirty="0" smtClean="0">
                <a:solidFill>
                  <a:srgbClr val="00B050"/>
                </a:solidFill>
              </a:rPr>
              <a:t>zapíšeme </a:t>
            </a:r>
            <a:r>
              <a:rPr lang="cs-CZ" dirty="0" smtClean="0">
                <a:solidFill>
                  <a:srgbClr val="00B050"/>
                </a:solidFill>
              </a:rPr>
              <a:t>podmínky sestrojitelnosti trojúhelníku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                - </a:t>
            </a:r>
            <a:r>
              <a:rPr lang="cs-CZ" b="1" dirty="0" smtClean="0">
                <a:solidFill>
                  <a:srgbClr val="00B050"/>
                </a:solidFill>
              </a:rPr>
              <a:t>zakreslíme </a:t>
            </a:r>
            <a:r>
              <a:rPr lang="cs-CZ" dirty="0" smtClean="0">
                <a:solidFill>
                  <a:srgbClr val="00B050"/>
                </a:solidFill>
              </a:rPr>
              <a:t>geometrické útvary (body, přímky, kružnice apod.) potřebné ke konstrukci do náčrtu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FF0000"/>
                </a:solidFill>
              </a:rPr>
              <a:t>POSTUP</a:t>
            </a:r>
            <a:r>
              <a:rPr lang="cs-CZ" dirty="0" smtClean="0">
                <a:solidFill>
                  <a:srgbClr val="FF0000"/>
                </a:solidFill>
              </a:rPr>
              <a:t> - postupně </a:t>
            </a:r>
            <a:r>
              <a:rPr lang="cs-CZ" b="1" dirty="0" smtClean="0">
                <a:solidFill>
                  <a:srgbClr val="FF0000"/>
                </a:solidFill>
              </a:rPr>
              <a:t>zapíšeme </a:t>
            </a:r>
            <a:r>
              <a:rPr lang="cs-CZ" dirty="0" smtClean="0">
                <a:solidFill>
                  <a:srgbClr val="FF0000"/>
                </a:solidFill>
              </a:rPr>
              <a:t>jednotlivé konstrukční kroky pomocí symbolických matematických značek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KONSTRUKCE</a:t>
            </a:r>
            <a:r>
              <a:rPr lang="cs-CZ" dirty="0" smtClean="0">
                <a:solidFill>
                  <a:srgbClr val="0070C0"/>
                </a:solidFill>
              </a:rPr>
              <a:t> - </a:t>
            </a:r>
            <a:r>
              <a:rPr lang="cs-CZ" b="1" dirty="0" smtClean="0">
                <a:solidFill>
                  <a:srgbClr val="0070C0"/>
                </a:solidFill>
              </a:rPr>
              <a:t>sestrojíme</a:t>
            </a:r>
            <a:r>
              <a:rPr lang="cs-CZ" dirty="0" smtClean="0">
                <a:solidFill>
                  <a:srgbClr val="0070C0"/>
                </a:solidFill>
              </a:rPr>
              <a:t> trojúhelník podle postupu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CC6600"/>
                </a:solidFill>
              </a:rPr>
              <a:t>ZKOUŠKA </a:t>
            </a:r>
            <a:r>
              <a:rPr lang="cs-CZ" dirty="0" smtClean="0">
                <a:solidFill>
                  <a:srgbClr val="CC6600"/>
                </a:solidFill>
              </a:rPr>
              <a:t>- </a:t>
            </a:r>
            <a:r>
              <a:rPr lang="cs-CZ" b="1" dirty="0" smtClean="0">
                <a:solidFill>
                  <a:srgbClr val="CC6600"/>
                </a:solidFill>
              </a:rPr>
              <a:t>zkontrolujeme</a:t>
            </a:r>
            <a:r>
              <a:rPr lang="cs-CZ" dirty="0" smtClean="0">
                <a:solidFill>
                  <a:srgbClr val="CC6600"/>
                </a:solidFill>
              </a:rPr>
              <a:t> správné velikosti zadaných prvků přeměřením</a:t>
            </a:r>
            <a:endParaRPr lang="cs-CZ" dirty="0">
              <a:solidFill>
                <a:srgbClr val="CC66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b="1" dirty="0" smtClean="0"/>
              <a:t>KONSTRUKCE TROJÚHELNÍKU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1035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Konstrukce trojúhelníku podle věty </a:t>
            </a:r>
            <a:r>
              <a:rPr lang="cs-CZ" b="1" dirty="0" smtClean="0">
                <a:solidFill>
                  <a:srgbClr val="FF0000"/>
                </a:solidFill>
              </a:rPr>
              <a:t>usu</a:t>
            </a:r>
            <a:r>
              <a:rPr lang="cs-CZ" dirty="0" smtClean="0"/>
              <a:t> - </a:t>
            </a:r>
            <a:br>
              <a:rPr lang="cs-CZ" dirty="0" smtClean="0"/>
            </a:br>
            <a:r>
              <a:rPr lang="cs-CZ" dirty="0" smtClean="0"/>
              <a:t>v trojúhelníku je zadána </a:t>
            </a:r>
            <a:r>
              <a:rPr lang="cs-CZ" b="1" dirty="0" smtClean="0"/>
              <a:t>velikost 1 strany a </a:t>
            </a:r>
            <a:br>
              <a:rPr lang="cs-CZ" b="1" dirty="0" smtClean="0"/>
            </a:br>
            <a:r>
              <a:rPr lang="cs-CZ" b="1" dirty="0" smtClean="0"/>
              <a:t>2 úhlů, které jsou k této straně přilehlé.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PŘÍKLAD</a:t>
            </a:r>
            <a:r>
              <a:rPr lang="cs-CZ" dirty="0"/>
              <a:t>:</a:t>
            </a:r>
          </a:p>
          <a:p>
            <a:r>
              <a:rPr lang="cs-CZ" dirty="0"/>
              <a:t>Sestroj trojúhelník ABC, ve kterém </a:t>
            </a:r>
            <a:r>
              <a:rPr lang="cs-CZ" dirty="0" smtClean="0"/>
              <a:t>je zadána velikost strany c </a:t>
            </a:r>
            <a:r>
              <a:rPr lang="cs-CZ" dirty="0"/>
              <a:t>= 9 </a:t>
            </a:r>
            <a:r>
              <a:rPr lang="cs-CZ" dirty="0" smtClean="0"/>
              <a:t>cm </a:t>
            </a:r>
            <a:r>
              <a:rPr lang="cs-CZ" dirty="0"/>
              <a:t>a </a:t>
            </a:r>
            <a:r>
              <a:rPr lang="cs-CZ" dirty="0" smtClean="0"/>
              <a:t>velikosti úhlů </a:t>
            </a:r>
            <a:br>
              <a:rPr lang="cs-CZ" dirty="0" smtClean="0"/>
            </a:br>
            <a:r>
              <a:rPr lang="el-GR" dirty="0" smtClean="0">
                <a:ea typeface="Cambria Math"/>
              </a:rPr>
              <a:t>α</a:t>
            </a:r>
            <a:r>
              <a:rPr lang="cs-CZ" dirty="0" smtClean="0">
                <a:ea typeface="Cambria Math"/>
              </a:rPr>
              <a:t> </a:t>
            </a:r>
            <a:r>
              <a:rPr lang="cs-CZ" dirty="0">
                <a:ea typeface="Cambria Math"/>
              </a:rPr>
              <a:t>= 60</a:t>
            </a:r>
            <a:r>
              <a:rPr lang="cs-CZ" dirty="0" smtClean="0">
                <a:ea typeface="Cambria Math"/>
              </a:rPr>
              <a:t>°, </a:t>
            </a:r>
            <a:r>
              <a:rPr lang="el-GR" dirty="0" smtClean="0">
                <a:ea typeface="Cambria Math"/>
              </a:rPr>
              <a:t>β</a:t>
            </a:r>
            <a:r>
              <a:rPr lang="cs-CZ" dirty="0" smtClean="0">
                <a:ea typeface="Cambria Math"/>
              </a:rPr>
              <a:t> = 45°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/>
          <a:lstStyle/>
          <a:p>
            <a:r>
              <a:rPr lang="cs-CZ" b="1" dirty="0"/>
              <a:t>TROJÚHELNÍK </a:t>
            </a:r>
            <a:r>
              <a:rPr lang="cs-CZ" b="1" dirty="0" smtClean="0"/>
              <a:t>usu</a:t>
            </a:r>
            <a:endParaRPr lang="cs-CZ" b="1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3013929" y="2889163"/>
            <a:ext cx="2520280" cy="1629271"/>
            <a:chOff x="3841876" y="2733665"/>
            <a:chExt cx="2520280" cy="1813937"/>
          </a:xfrm>
        </p:grpSpPr>
        <p:grpSp>
          <p:nvGrpSpPr>
            <p:cNvPr id="14" name="Skupina 13"/>
            <p:cNvGrpSpPr/>
            <p:nvPr/>
          </p:nvGrpSpPr>
          <p:grpSpPr>
            <a:xfrm>
              <a:off x="3841876" y="2733665"/>
              <a:ext cx="2520280" cy="1813937"/>
              <a:chOff x="3707904" y="3025743"/>
              <a:chExt cx="2520280" cy="1813937"/>
            </a:xfrm>
          </p:grpSpPr>
          <p:sp>
            <p:nvSpPr>
              <p:cNvPr id="5" name="Rovnoramenný trojúhelník 4"/>
              <p:cNvSpPr/>
              <p:nvPr/>
            </p:nvSpPr>
            <p:spPr>
              <a:xfrm>
                <a:off x="3707904" y="3025743"/>
                <a:ext cx="2520280" cy="1419490"/>
              </a:xfrm>
              <a:prstGeom prst="triangle">
                <a:avLst>
                  <a:gd name="adj" fmla="val 73121"/>
                </a:avLst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" name="Přímá spojnice 6"/>
              <p:cNvCxnSpPr/>
              <p:nvPr/>
            </p:nvCxnSpPr>
            <p:spPr>
              <a:xfrm>
                <a:off x="3707904" y="4437112"/>
                <a:ext cx="2520280" cy="0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" name="Volný tvar 7"/>
              <p:cNvSpPr/>
              <p:nvPr/>
            </p:nvSpPr>
            <p:spPr>
              <a:xfrm>
                <a:off x="4536141" y="3783106"/>
                <a:ext cx="220810" cy="645459"/>
              </a:xfrm>
              <a:custGeom>
                <a:avLst/>
                <a:gdLst>
                  <a:gd name="connsiteX0" fmla="*/ 0 w 220810"/>
                  <a:gd name="connsiteY0" fmla="*/ 0 h 645459"/>
                  <a:gd name="connsiteX1" fmla="*/ 161365 w 220810"/>
                  <a:gd name="connsiteY1" fmla="*/ 179294 h 645459"/>
                  <a:gd name="connsiteX2" fmla="*/ 215153 w 220810"/>
                  <a:gd name="connsiteY2" fmla="*/ 394447 h 645459"/>
                  <a:gd name="connsiteX3" fmla="*/ 215153 w 220810"/>
                  <a:gd name="connsiteY3" fmla="*/ 591670 h 645459"/>
                  <a:gd name="connsiteX4" fmla="*/ 179294 w 220810"/>
                  <a:gd name="connsiteY4" fmla="*/ 645459 h 645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0810" h="645459">
                    <a:moveTo>
                      <a:pt x="0" y="0"/>
                    </a:moveTo>
                    <a:cubicBezTo>
                      <a:pt x="62753" y="56776"/>
                      <a:pt x="125506" y="113553"/>
                      <a:pt x="161365" y="179294"/>
                    </a:cubicBezTo>
                    <a:cubicBezTo>
                      <a:pt x="197224" y="245035"/>
                      <a:pt x="206188" y="325718"/>
                      <a:pt x="215153" y="394447"/>
                    </a:cubicBezTo>
                    <a:cubicBezTo>
                      <a:pt x="224118" y="463176"/>
                      <a:pt x="221129" y="549835"/>
                      <a:pt x="215153" y="591670"/>
                    </a:cubicBezTo>
                    <a:cubicBezTo>
                      <a:pt x="209177" y="633505"/>
                      <a:pt x="194235" y="639482"/>
                      <a:pt x="179294" y="645459"/>
                    </a:cubicBezTo>
                  </a:path>
                </a:pathLst>
              </a:custGeom>
              <a:noFill/>
              <a:ln w="5715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4705972" y="4470348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solidFill>
                      <a:srgbClr val="FF0000"/>
                    </a:solidFill>
                  </a:rPr>
                  <a:t>s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trana</a:t>
                </a:r>
                <a:endParaRPr lang="cs-CZ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4140097" y="4051749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solidFill>
                      <a:srgbClr val="00B050"/>
                    </a:solidFill>
                  </a:rPr>
                  <a:t>ú</a:t>
                </a:r>
                <a:r>
                  <a:rPr lang="cs-CZ" dirty="0" smtClean="0">
                    <a:solidFill>
                      <a:srgbClr val="00B050"/>
                    </a:solidFill>
                  </a:rPr>
                  <a:t>hel</a:t>
                </a:r>
                <a:endParaRPr lang="cs-CZ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5436096" y="3973144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solidFill>
                      <a:srgbClr val="00B0F0"/>
                    </a:solidFill>
                  </a:rPr>
                  <a:t>ú</a:t>
                </a:r>
                <a:r>
                  <a:rPr lang="cs-CZ" dirty="0" smtClean="0">
                    <a:solidFill>
                      <a:srgbClr val="00B0F0"/>
                    </a:solidFill>
                  </a:rPr>
                  <a:t>hel</a:t>
                </a:r>
                <a:endParaRPr lang="cs-CZ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13" name="Volný tvar 12"/>
              <p:cNvSpPr/>
              <p:nvPr/>
            </p:nvSpPr>
            <p:spPr>
              <a:xfrm>
                <a:off x="5427436" y="3603812"/>
                <a:ext cx="363764" cy="824753"/>
              </a:xfrm>
              <a:custGeom>
                <a:avLst/>
                <a:gdLst>
                  <a:gd name="connsiteX0" fmla="*/ 363764 w 363764"/>
                  <a:gd name="connsiteY0" fmla="*/ 0 h 824753"/>
                  <a:gd name="connsiteX1" fmla="*/ 202399 w 363764"/>
                  <a:gd name="connsiteY1" fmla="*/ 143435 h 824753"/>
                  <a:gd name="connsiteX2" fmla="*/ 58964 w 363764"/>
                  <a:gd name="connsiteY2" fmla="*/ 358588 h 824753"/>
                  <a:gd name="connsiteX3" fmla="*/ 5176 w 363764"/>
                  <a:gd name="connsiteY3" fmla="*/ 609600 h 824753"/>
                  <a:gd name="connsiteX4" fmla="*/ 5176 w 363764"/>
                  <a:gd name="connsiteY4" fmla="*/ 824753 h 8247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3764" h="824753">
                    <a:moveTo>
                      <a:pt x="363764" y="0"/>
                    </a:moveTo>
                    <a:cubicBezTo>
                      <a:pt x="308481" y="41835"/>
                      <a:pt x="253199" y="83670"/>
                      <a:pt x="202399" y="143435"/>
                    </a:cubicBezTo>
                    <a:cubicBezTo>
                      <a:pt x="151599" y="203200"/>
                      <a:pt x="91834" y="280894"/>
                      <a:pt x="58964" y="358588"/>
                    </a:cubicBezTo>
                    <a:cubicBezTo>
                      <a:pt x="26094" y="436282"/>
                      <a:pt x="14141" y="531906"/>
                      <a:pt x="5176" y="609600"/>
                    </a:cubicBezTo>
                    <a:cubicBezTo>
                      <a:pt x="-3789" y="687294"/>
                      <a:pt x="693" y="756023"/>
                      <a:pt x="5176" y="824753"/>
                    </a:cubicBezTo>
                  </a:path>
                </a:pathLst>
              </a:custGeom>
              <a:noFill/>
              <a:ln w="5715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5" name="TextovéPole 14"/>
            <p:cNvSpPr txBox="1"/>
            <p:nvPr/>
          </p:nvSpPr>
          <p:spPr>
            <a:xfrm>
              <a:off x="5033492" y="3258744"/>
              <a:ext cx="6704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usu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01498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/>
          <a:lstStyle/>
          <a:p>
            <a:r>
              <a:rPr lang="cs-CZ" b="1" dirty="0" smtClean="0"/>
              <a:t>TROJÚHELNÍK usu</a:t>
            </a: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3735" y="1916832"/>
            <a:ext cx="4046257" cy="421964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NÁČRT: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648200" y="1916832"/>
            <a:ext cx="4038600" cy="420933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ROZBOR: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velikosti vnitřních úhlů</a:t>
            </a:r>
          </a:p>
          <a:p>
            <a:pPr marL="0" indent="0">
              <a:buNone/>
            </a:pPr>
            <a:r>
              <a:rPr lang="cs-CZ" dirty="0">
                <a:ea typeface="Cambria Math"/>
              </a:rPr>
              <a:t>α </a:t>
            </a:r>
            <a:r>
              <a:rPr lang="cs-CZ" dirty="0" smtClean="0">
                <a:ea typeface="Cambria Math"/>
              </a:rPr>
              <a:t>+ </a:t>
            </a:r>
            <a:r>
              <a:rPr lang="el-GR" dirty="0" smtClean="0">
                <a:ea typeface="Cambria Math"/>
              </a:rPr>
              <a:t>β</a:t>
            </a:r>
            <a:r>
              <a:rPr lang="cs-CZ" dirty="0" smtClean="0">
                <a:ea typeface="Cambria Math"/>
              </a:rPr>
              <a:t>  &lt; </a:t>
            </a:r>
            <a:r>
              <a:rPr lang="cs-CZ" dirty="0">
                <a:ea typeface="Cambria Math"/>
              </a:rPr>
              <a:t>180°	</a:t>
            </a:r>
            <a:endParaRPr lang="cs-CZ" dirty="0" smtClean="0">
              <a:ea typeface="Cambria Math"/>
            </a:endParaRPr>
          </a:p>
          <a:p>
            <a:pPr marL="0" indent="0">
              <a:buNone/>
            </a:pPr>
            <a:r>
              <a:rPr lang="cs-CZ" dirty="0" smtClean="0">
                <a:ea typeface="Cambria Math"/>
              </a:rPr>
              <a:t>60</a:t>
            </a:r>
            <a:r>
              <a:rPr lang="cs-CZ" dirty="0">
                <a:ea typeface="Cambria Math"/>
              </a:rPr>
              <a:t>° </a:t>
            </a:r>
            <a:r>
              <a:rPr lang="cs-CZ" dirty="0" smtClean="0">
                <a:ea typeface="Cambria Math"/>
              </a:rPr>
              <a:t>+ 45° &lt; </a:t>
            </a:r>
            <a:r>
              <a:rPr lang="cs-CZ" dirty="0">
                <a:ea typeface="Cambria Math"/>
              </a:rPr>
              <a:t>180</a:t>
            </a:r>
            <a:r>
              <a:rPr lang="cs-CZ" dirty="0" smtClean="0">
                <a:ea typeface="Cambria Math"/>
              </a:rPr>
              <a:t>°</a:t>
            </a:r>
          </a:p>
          <a:p>
            <a:pPr marL="0" indent="0">
              <a:buNone/>
            </a:pPr>
            <a:r>
              <a:rPr lang="cs-CZ" dirty="0" smtClean="0">
                <a:ea typeface="Cambria Math"/>
              </a:rPr>
              <a:t>105° &lt; 180°</a:t>
            </a:r>
            <a:endParaRPr lang="cs-CZ" dirty="0" smtClean="0"/>
          </a:p>
          <a:p>
            <a:pPr marL="0" indent="0">
              <a:buNone/>
            </a:pPr>
            <a:r>
              <a:rPr lang="cs-CZ" b="1" dirty="0">
                <a:ea typeface="Cambria Math"/>
              </a:rPr>
              <a:t>△ABC lze sestrojit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58078" y="1283323"/>
            <a:ext cx="5343534" cy="369332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ea typeface="Cambria Math"/>
              </a:rPr>
              <a:t>△ABC: c = 9cm, </a:t>
            </a:r>
            <a:r>
              <a:rPr lang="el-GR" dirty="0" smtClean="0">
                <a:ea typeface="Cambria Math"/>
              </a:rPr>
              <a:t>α</a:t>
            </a:r>
            <a:r>
              <a:rPr lang="cs-CZ" dirty="0" smtClean="0">
                <a:ea typeface="Cambria Math"/>
              </a:rPr>
              <a:t> = |∡BAC| = 60°, </a:t>
            </a:r>
            <a:r>
              <a:rPr lang="el-GR" dirty="0" smtClean="0">
                <a:ea typeface="Cambria Math"/>
              </a:rPr>
              <a:t>β</a:t>
            </a:r>
            <a:r>
              <a:rPr lang="cs-CZ" dirty="0" smtClean="0">
                <a:ea typeface="Cambria Math"/>
              </a:rPr>
              <a:t> = </a:t>
            </a:r>
            <a:r>
              <a:rPr lang="el-GR" dirty="0" smtClean="0">
                <a:ea typeface="Cambria Math"/>
              </a:rPr>
              <a:t>|∡</a:t>
            </a:r>
            <a:r>
              <a:rPr lang="cs-CZ" dirty="0" smtClean="0">
                <a:ea typeface="Cambria Math"/>
              </a:rPr>
              <a:t>ABC</a:t>
            </a:r>
            <a:r>
              <a:rPr lang="el-GR" dirty="0" smtClean="0">
                <a:ea typeface="Cambria Math"/>
              </a:rPr>
              <a:t>|</a:t>
            </a:r>
            <a:r>
              <a:rPr lang="cs-CZ" dirty="0" smtClean="0">
                <a:ea typeface="Cambria Math"/>
              </a:rPr>
              <a:t> = 45°</a:t>
            </a:r>
            <a:endParaRPr lang="cs-CZ" dirty="0"/>
          </a:p>
        </p:txBody>
      </p:sp>
      <p:sp>
        <p:nvSpPr>
          <p:cNvPr id="9" name="Volný tvar 8"/>
          <p:cNvSpPr/>
          <p:nvPr/>
        </p:nvSpPr>
        <p:spPr>
          <a:xfrm>
            <a:off x="782764" y="4801267"/>
            <a:ext cx="3228109" cy="30006"/>
          </a:xfrm>
          <a:custGeom>
            <a:avLst/>
            <a:gdLst>
              <a:gd name="connsiteX0" fmla="*/ 0 w 3228109"/>
              <a:gd name="connsiteY0" fmla="*/ 30000 h 30006"/>
              <a:gd name="connsiteX1" fmla="*/ 1039091 w 3228109"/>
              <a:gd name="connsiteY1" fmla="*/ 30000 h 30006"/>
              <a:gd name="connsiteX2" fmla="*/ 2840182 w 3228109"/>
              <a:gd name="connsiteY2" fmla="*/ 16146 h 30006"/>
              <a:gd name="connsiteX3" fmla="*/ 3228109 w 3228109"/>
              <a:gd name="connsiteY3" fmla="*/ 30000 h 30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109" h="30006">
                <a:moveTo>
                  <a:pt x="0" y="30000"/>
                </a:moveTo>
                <a:cubicBezTo>
                  <a:pt x="405022" y="-37501"/>
                  <a:pt x="-30531" y="30000"/>
                  <a:pt x="1039091" y="30000"/>
                </a:cubicBezTo>
                <a:lnTo>
                  <a:pt x="2840182" y="16146"/>
                </a:lnTo>
                <a:cubicBezTo>
                  <a:pt x="3191148" y="30769"/>
                  <a:pt x="3061759" y="30000"/>
                  <a:pt x="3228109" y="300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 rot="18808502">
            <a:off x="380876" y="3783261"/>
            <a:ext cx="2770469" cy="45719"/>
          </a:xfrm>
          <a:custGeom>
            <a:avLst/>
            <a:gdLst>
              <a:gd name="connsiteX0" fmla="*/ 0 w 3228109"/>
              <a:gd name="connsiteY0" fmla="*/ 30000 h 30006"/>
              <a:gd name="connsiteX1" fmla="*/ 1039091 w 3228109"/>
              <a:gd name="connsiteY1" fmla="*/ 30000 h 30006"/>
              <a:gd name="connsiteX2" fmla="*/ 2840182 w 3228109"/>
              <a:gd name="connsiteY2" fmla="*/ 16146 h 30006"/>
              <a:gd name="connsiteX3" fmla="*/ 3228109 w 3228109"/>
              <a:gd name="connsiteY3" fmla="*/ 30000 h 30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109" h="30006">
                <a:moveTo>
                  <a:pt x="0" y="30000"/>
                </a:moveTo>
                <a:cubicBezTo>
                  <a:pt x="405022" y="-37501"/>
                  <a:pt x="-30531" y="30000"/>
                  <a:pt x="1039091" y="30000"/>
                </a:cubicBezTo>
                <a:lnTo>
                  <a:pt x="2840182" y="16146"/>
                </a:lnTo>
                <a:cubicBezTo>
                  <a:pt x="3191148" y="30769"/>
                  <a:pt x="3061759" y="30000"/>
                  <a:pt x="3228109" y="300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 rot="3489488">
            <a:off x="2178810" y="3786280"/>
            <a:ext cx="2382355" cy="45719"/>
          </a:xfrm>
          <a:custGeom>
            <a:avLst/>
            <a:gdLst>
              <a:gd name="connsiteX0" fmla="*/ 0 w 3228109"/>
              <a:gd name="connsiteY0" fmla="*/ 30000 h 30006"/>
              <a:gd name="connsiteX1" fmla="*/ 1039091 w 3228109"/>
              <a:gd name="connsiteY1" fmla="*/ 30000 h 30006"/>
              <a:gd name="connsiteX2" fmla="*/ 2840182 w 3228109"/>
              <a:gd name="connsiteY2" fmla="*/ 16146 h 30006"/>
              <a:gd name="connsiteX3" fmla="*/ 3228109 w 3228109"/>
              <a:gd name="connsiteY3" fmla="*/ 30000 h 30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109" h="30006">
                <a:moveTo>
                  <a:pt x="0" y="30000"/>
                </a:moveTo>
                <a:cubicBezTo>
                  <a:pt x="405022" y="-37501"/>
                  <a:pt x="-30531" y="30000"/>
                  <a:pt x="1039091" y="30000"/>
                </a:cubicBezTo>
                <a:lnTo>
                  <a:pt x="2840182" y="16146"/>
                </a:lnTo>
                <a:cubicBezTo>
                  <a:pt x="3191148" y="30769"/>
                  <a:pt x="3061759" y="30000"/>
                  <a:pt x="3228109" y="300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734291" y="4944319"/>
            <a:ext cx="193964" cy="251136"/>
            <a:chOff x="734291" y="4944319"/>
            <a:chExt cx="193964" cy="251136"/>
          </a:xfrm>
        </p:grpSpPr>
        <p:sp>
          <p:nvSpPr>
            <p:cNvPr id="13" name="Volný tvar 12"/>
            <p:cNvSpPr/>
            <p:nvPr/>
          </p:nvSpPr>
          <p:spPr>
            <a:xfrm>
              <a:off x="734291" y="4944319"/>
              <a:ext cx="193964" cy="251136"/>
            </a:xfrm>
            <a:custGeom>
              <a:avLst/>
              <a:gdLst>
                <a:gd name="connsiteX0" fmla="*/ 0 w 193964"/>
                <a:gd name="connsiteY0" fmla="*/ 237281 h 251136"/>
                <a:gd name="connsiteX1" fmla="*/ 41564 w 193964"/>
                <a:gd name="connsiteY1" fmla="*/ 168008 h 251136"/>
                <a:gd name="connsiteX2" fmla="*/ 96982 w 193964"/>
                <a:gd name="connsiteY2" fmla="*/ 43317 h 251136"/>
                <a:gd name="connsiteX3" fmla="*/ 110836 w 193964"/>
                <a:gd name="connsiteY3" fmla="*/ 1754 h 251136"/>
                <a:gd name="connsiteX4" fmla="*/ 138545 w 193964"/>
                <a:gd name="connsiteY4" fmla="*/ 84881 h 251136"/>
                <a:gd name="connsiteX5" fmla="*/ 180109 w 193964"/>
                <a:gd name="connsiteY5" fmla="*/ 223426 h 251136"/>
                <a:gd name="connsiteX6" fmla="*/ 193964 w 193964"/>
                <a:gd name="connsiteY6" fmla="*/ 251136 h 251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3964" h="251136">
                  <a:moveTo>
                    <a:pt x="0" y="237281"/>
                  </a:moveTo>
                  <a:cubicBezTo>
                    <a:pt x="13855" y="214190"/>
                    <a:pt x="30421" y="192523"/>
                    <a:pt x="41564" y="168008"/>
                  </a:cubicBezTo>
                  <a:cubicBezTo>
                    <a:pt x="112226" y="12553"/>
                    <a:pt x="31586" y="141412"/>
                    <a:pt x="96982" y="43317"/>
                  </a:cubicBezTo>
                  <a:cubicBezTo>
                    <a:pt x="101600" y="29463"/>
                    <a:pt x="100510" y="-8573"/>
                    <a:pt x="110836" y="1754"/>
                  </a:cubicBezTo>
                  <a:cubicBezTo>
                    <a:pt x="131489" y="22407"/>
                    <a:pt x="131461" y="56545"/>
                    <a:pt x="138545" y="84881"/>
                  </a:cubicBezTo>
                  <a:cubicBezTo>
                    <a:pt x="148489" y="124654"/>
                    <a:pt x="163245" y="189698"/>
                    <a:pt x="180109" y="223426"/>
                  </a:cubicBezTo>
                  <a:lnTo>
                    <a:pt x="193964" y="251136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789709" y="5098473"/>
              <a:ext cx="96982" cy="0"/>
            </a:xfrm>
            <a:custGeom>
              <a:avLst/>
              <a:gdLst>
                <a:gd name="connsiteX0" fmla="*/ 0 w 96982"/>
                <a:gd name="connsiteY0" fmla="*/ 0 h 0"/>
                <a:gd name="connsiteX1" fmla="*/ 96982 w 9698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6982">
                  <a:moveTo>
                    <a:pt x="0" y="0"/>
                  </a:moveTo>
                  <a:lnTo>
                    <a:pt x="96982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920836" y="4918364"/>
            <a:ext cx="138546" cy="332509"/>
            <a:chOff x="3920836" y="4918364"/>
            <a:chExt cx="138546" cy="332509"/>
          </a:xfrm>
        </p:grpSpPr>
        <p:sp>
          <p:nvSpPr>
            <p:cNvPr id="16" name="Volný tvar 15"/>
            <p:cNvSpPr/>
            <p:nvPr/>
          </p:nvSpPr>
          <p:spPr>
            <a:xfrm>
              <a:off x="3934691" y="4918364"/>
              <a:ext cx="0" cy="304800"/>
            </a:xfrm>
            <a:custGeom>
              <a:avLst/>
              <a:gdLst>
                <a:gd name="connsiteX0" fmla="*/ 0 w 0"/>
                <a:gd name="connsiteY0" fmla="*/ 0 h 304800"/>
                <a:gd name="connsiteX1" fmla="*/ 0 w 0"/>
                <a:gd name="connsiteY1" fmla="*/ 304800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304800">
                  <a:moveTo>
                    <a:pt x="0" y="0"/>
                  </a:moveTo>
                  <a:lnTo>
                    <a:pt x="0" y="30480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Volný tvar 16"/>
            <p:cNvSpPr/>
            <p:nvPr/>
          </p:nvSpPr>
          <p:spPr>
            <a:xfrm>
              <a:off x="3920836" y="4918364"/>
              <a:ext cx="138546" cy="332509"/>
            </a:xfrm>
            <a:custGeom>
              <a:avLst/>
              <a:gdLst>
                <a:gd name="connsiteX0" fmla="*/ 0 w 138546"/>
                <a:gd name="connsiteY0" fmla="*/ 0 h 332509"/>
                <a:gd name="connsiteX1" fmla="*/ 110837 w 138546"/>
                <a:gd name="connsiteY1" fmla="*/ 41563 h 332509"/>
                <a:gd name="connsiteX2" fmla="*/ 124691 w 138546"/>
                <a:gd name="connsiteY2" fmla="*/ 83127 h 332509"/>
                <a:gd name="connsiteX3" fmla="*/ 110837 w 138546"/>
                <a:gd name="connsiteY3" fmla="*/ 124691 h 332509"/>
                <a:gd name="connsiteX4" fmla="*/ 27709 w 138546"/>
                <a:gd name="connsiteY4" fmla="*/ 166254 h 332509"/>
                <a:gd name="connsiteX5" fmla="*/ 124691 w 138546"/>
                <a:gd name="connsiteY5" fmla="*/ 207818 h 332509"/>
                <a:gd name="connsiteX6" fmla="*/ 138546 w 138546"/>
                <a:gd name="connsiteY6" fmla="*/ 249381 h 332509"/>
                <a:gd name="connsiteX7" fmla="*/ 124691 w 138546"/>
                <a:gd name="connsiteY7" fmla="*/ 304800 h 332509"/>
                <a:gd name="connsiteX8" fmla="*/ 41564 w 138546"/>
                <a:gd name="connsiteY8" fmla="*/ 332509 h 332509"/>
                <a:gd name="connsiteX9" fmla="*/ 0 w 138546"/>
                <a:gd name="connsiteY9" fmla="*/ 318654 h 332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546" h="332509">
                  <a:moveTo>
                    <a:pt x="0" y="0"/>
                  </a:moveTo>
                  <a:cubicBezTo>
                    <a:pt x="37551" y="7510"/>
                    <a:pt x="83656" y="7587"/>
                    <a:pt x="110837" y="41563"/>
                  </a:cubicBezTo>
                  <a:cubicBezTo>
                    <a:pt x="119960" y="52967"/>
                    <a:pt x="120073" y="69272"/>
                    <a:pt x="124691" y="83127"/>
                  </a:cubicBezTo>
                  <a:cubicBezTo>
                    <a:pt x="120073" y="96982"/>
                    <a:pt x="119960" y="113287"/>
                    <a:pt x="110837" y="124691"/>
                  </a:cubicBezTo>
                  <a:cubicBezTo>
                    <a:pt x="91304" y="149107"/>
                    <a:pt x="55090" y="157128"/>
                    <a:pt x="27709" y="166254"/>
                  </a:cubicBezTo>
                  <a:cubicBezTo>
                    <a:pt x="60987" y="174574"/>
                    <a:pt x="100771" y="177918"/>
                    <a:pt x="124691" y="207818"/>
                  </a:cubicBezTo>
                  <a:cubicBezTo>
                    <a:pt x="133814" y="219222"/>
                    <a:pt x="133928" y="235527"/>
                    <a:pt x="138546" y="249381"/>
                  </a:cubicBezTo>
                  <a:cubicBezTo>
                    <a:pt x="133928" y="267854"/>
                    <a:pt x="139148" y="292408"/>
                    <a:pt x="124691" y="304800"/>
                  </a:cubicBezTo>
                  <a:cubicBezTo>
                    <a:pt x="102515" y="323808"/>
                    <a:pt x="41564" y="332509"/>
                    <a:pt x="41564" y="332509"/>
                  </a:cubicBezTo>
                  <a:lnTo>
                    <a:pt x="0" y="318654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782764" y="4833114"/>
            <a:ext cx="3228109" cy="390050"/>
            <a:chOff x="782764" y="4833114"/>
            <a:chExt cx="3228109" cy="390050"/>
          </a:xfrm>
        </p:grpSpPr>
        <p:sp>
          <p:nvSpPr>
            <p:cNvPr id="19" name="Volný tvar 18"/>
            <p:cNvSpPr/>
            <p:nvPr/>
          </p:nvSpPr>
          <p:spPr>
            <a:xfrm>
              <a:off x="2202873" y="5098473"/>
              <a:ext cx="96982" cy="0"/>
            </a:xfrm>
            <a:custGeom>
              <a:avLst/>
              <a:gdLst>
                <a:gd name="connsiteX0" fmla="*/ 0 w 96982"/>
                <a:gd name="connsiteY0" fmla="*/ 0 h 0"/>
                <a:gd name="connsiteX1" fmla="*/ 96982 w 9698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6982">
                  <a:moveTo>
                    <a:pt x="0" y="0"/>
                  </a:moveTo>
                  <a:lnTo>
                    <a:pt x="96982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0" name="Skupina 19"/>
            <p:cNvGrpSpPr/>
            <p:nvPr/>
          </p:nvGrpSpPr>
          <p:grpSpPr>
            <a:xfrm>
              <a:off x="782764" y="4833114"/>
              <a:ext cx="3228109" cy="390050"/>
              <a:chOff x="782764" y="4833114"/>
              <a:chExt cx="3228109" cy="390050"/>
            </a:xfrm>
          </p:grpSpPr>
          <p:sp>
            <p:nvSpPr>
              <p:cNvPr id="21" name="Volný tvar 20"/>
              <p:cNvSpPr/>
              <p:nvPr/>
            </p:nvSpPr>
            <p:spPr>
              <a:xfrm>
                <a:off x="782764" y="4833114"/>
                <a:ext cx="3228109" cy="30006"/>
              </a:xfrm>
              <a:custGeom>
                <a:avLst/>
                <a:gdLst>
                  <a:gd name="connsiteX0" fmla="*/ 0 w 3228109"/>
                  <a:gd name="connsiteY0" fmla="*/ 30000 h 30006"/>
                  <a:gd name="connsiteX1" fmla="*/ 1039091 w 3228109"/>
                  <a:gd name="connsiteY1" fmla="*/ 30000 h 30006"/>
                  <a:gd name="connsiteX2" fmla="*/ 2840182 w 3228109"/>
                  <a:gd name="connsiteY2" fmla="*/ 16146 h 30006"/>
                  <a:gd name="connsiteX3" fmla="*/ 3228109 w 3228109"/>
                  <a:gd name="connsiteY3" fmla="*/ 30000 h 30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28109" h="30006">
                    <a:moveTo>
                      <a:pt x="0" y="30000"/>
                    </a:moveTo>
                    <a:cubicBezTo>
                      <a:pt x="405022" y="-37501"/>
                      <a:pt x="-30531" y="30000"/>
                      <a:pt x="1039091" y="30000"/>
                    </a:cubicBezTo>
                    <a:lnTo>
                      <a:pt x="2840182" y="16146"/>
                    </a:lnTo>
                    <a:cubicBezTo>
                      <a:pt x="3191148" y="30769"/>
                      <a:pt x="3061759" y="30000"/>
                      <a:pt x="3228109" y="30000"/>
                    </a:cubicBezTo>
                  </a:path>
                </a:pathLst>
              </a:cu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22" name="Skupina 21"/>
              <p:cNvGrpSpPr/>
              <p:nvPr/>
            </p:nvGrpSpPr>
            <p:grpSpPr>
              <a:xfrm>
                <a:off x="1925782" y="4925589"/>
                <a:ext cx="1080654" cy="297575"/>
                <a:chOff x="1925782" y="4925589"/>
                <a:chExt cx="1080654" cy="297575"/>
              </a:xfrm>
            </p:grpSpPr>
            <p:sp>
              <p:nvSpPr>
                <p:cNvPr id="23" name="Volný tvar 22"/>
                <p:cNvSpPr/>
                <p:nvPr/>
              </p:nvSpPr>
              <p:spPr>
                <a:xfrm>
                  <a:off x="1925782" y="4972810"/>
                  <a:ext cx="124803" cy="181081"/>
                </a:xfrm>
                <a:custGeom>
                  <a:avLst/>
                  <a:gdLst>
                    <a:gd name="connsiteX0" fmla="*/ 124691 w 124803"/>
                    <a:gd name="connsiteY0" fmla="*/ 42535 h 181081"/>
                    <a:gd name="connsiteX1" fmla="*/ 13854 w 124803"/>
                    <a:gd name="connsiteY1" fmla="*/ 14826 h 181081"/>
                    <a:gd name="connsiteX2" fmla="*/ 0 w 124803"/>
                    <a:gd name="connsiteY2" fmla="*/ 56390 h 181081"/>
                    <a:gd name="connsiteX3" fmla="*/ 41563 w 124803"/>
                    <a:gd name="connsiteY3" fmla="*/ 167226 h 181081"/>
                    <a:gd name="connsiteX4" fmla="*/ 83127 w 124803"/>
                    <a:gd name="connsiteY4" fmla="*/ 181081 h 181081"/>
                    <a:gd name="connsiteX5" fmla="*/ 124691 w 124803"/>
                    <a:gd name="connsiteY5" fmla="*/ 153372 h 1810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24803" h="181081">
                      <a:moveTo>
                        <a:pt x="124691" y="42535"/>
                      </a:moveTo>
                      <a:cubicBezTo>
                        <a:pt x="94457" y="24395"/>
                        <a:pt x="53001" y="-24321"/>
                        <a:pt x="13854" y="14826"/>
                      </a:cubicBezTo>
                      <a:cubicBezTo>
                        <a:pt x="3527" y="25153"/>
                        <a:pt x="4618" y="42535"/>
                        <a:pt x="0" y="56390"/>
                      </a:cubicBezTo>
                      <a:cubicBezTo>
                        <a:pt x="7510" y="93942"/>
                        <a:pt x="7586" y="140045"/>
                        <a:pt x="41563" y="167226"/>
                      </a:cubicBezTo>
                      <a:cubicBezTo>
                        <a:pt x="52967" y="176349"/>
                        <a:pt x="69272" y="176463"/>
                        <a:pt x="83127" y="181081"/>
                      </a:cubicBezTo>
                      <a:cubicBezTo>
                        <a:pt x="129072" y="165766"/>
                        <a:pt x="124691" y="181830"/>
                        <a:pt x="124691" y="153372"/>
                      </a:cubicBez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4" name="Volný tvar 23"/>
                <p:cNvSpPr/>
                <p:nvPr/>
              </p:nvSpPr>
              <p:spPr>
                <a:xfrm>
                  <a:off x="2189018" y="5043055"/>
                  <a:ext cx="96982" cy="0"/>
                </a:xfrm>
                <a:custGeom>
                  <a:avLst/>
                  <a:gdLst>
                    <a:gd name="connsiteX0" fmla="*/ 0 w 96982"/>
                    <a:gd name="connsiteY0" fmla="*/ 0 h 0"/>
                    <a:gd name="connsiteX1" fmla="*/ 96982 w 96982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6982">
                      <a:moveTo>
                        <a:pt x="0" y="0"/>
                      </a:moveTo>
                      <a:lnTo>
                        <a:pt x="96982" y="0"/>
                      </a:ln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5" name="Volný tvar 24"/>
                <p:cNvSpPr/>
                <p:nvPr/>
              </p:nvSpPr>
              <p:spPr>
                <a:xfrm>
                  <a:off x="2369127" y="4925589"/>
                  <a:ext cx="207818" cy="283720"/>
                </a:xfrm>
                <a:custGeom>
                  <a:avLst/>
                  <a:gdLst>
                    <a:gd name="connsiteX0" fmla="*/ 207818 w 207818"/>
                    <a:gd name="connsiteY0" fmla="*/ 48193 h 283720"/>
                    <a:gd name="connsiteX1" fmla="*/ 27709 w 207818"/>
                    <a:gd name="connsiteY1" fmla="*/ 20484 h 283720"/>
                    <a:gd name="connsiteX2" fmla="*/ 0 w 207818"/>
                    <a:gd name="connsiteY2" fmla="*/ 62047 h 283720"/>
                    <a:gd name="connsiteX3" fmla="*/ 13855 w 207818"/>
                    <a:gd name="connsiteY3" fmla="*/ 131320 h 283720"/>
                    <a:gd name="connsiteX4" fmla="*/ 138546 w 207818"/>
                    <a:gd name="connsiteY4" fmla="*/ 145175 h 283720"/>
                    <a:gd name="connsiteX5" fmla="*/ 180109 w 207818"/>
                    <a:gd name="connsiteY5" fmla="*/ 283720 h 283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07818" h="283720">
                      <a:moveTo>
                        <a:pt x="207818" y="48193"/>
                      </a:moveTo>
                      <a:cubicBezTo>
                        <a:pt x="133977" y="3887"/>
                        <a:pt x="127439" y="-19408"/>
                        <a:pt x="27709" y="20484"/>
                      </a:cubicBezTo>
                      <a:cubicBezTo>
                        <a:pt x="12249" y="26668"/>
                        <a:pt x="9236" y="48193"/>
                        <a:pt x="0" y="62047"/>
                      </a:cubicBezTo>
                      <a:cubicBezTo>
                        <a:pt x="4618" y="85138"/>
                        <a:pt x="2172" y="110874"/>
                        <a:pt x="13855" y="131320"/>
                      </a:cubicBezTo>
                      <a:cubicBezTo>
                        <a:pt x="42088" y="180728"/>
                        <a:pt x="100915" y="151447"/>
                        <a:pt x="138546" y="145175"/>
                      </a:cubicBezTo>
                      <a:cubicBezTo>
                        <a:pt x="222561" y="61158"/>
                        <a:pt x="180109" y="84018"/>
                        <a:pt x="180109" y="283720"/>
                      </a:cubicBez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6" name="Volný tvar 25"/>
                <p:cNvSpPr/>
                <p:nvPr/>
              </p:nvSpPr>
              <p:spPr>
                <a:xfrm>
                  <a:off x="2618373" y="5070764"/>
                  <a:ext cx="388063" cy="152400"/>
                </a:xfrm>
                <a:custGeom>
                  <a:avLst/>
                  <a:gdLst>
                    <a:gd name="connsiteX0" fmla="*/ 83263 w 388063"/>
                    <a:gd name="connsiteY0" fmla="*/ 0 h 152400"/>
                    <a:gd name="connsiteX1" fmla="*/ 13991 w 388063"/>
                    <a:gd name="connsiteY1" fmla="*/ 13854 h 152400"/>
                    <a:gd name="connsiteX2" fmla="*/ 13991 w 388063"/>
                    <a:gd name="connsiteY2" fmla="*/ 96981 h 152400"/>
                    <a:gd name="connsiteX3" fmla="*/ 55554 w 388063"/>
                    <a:gd name="connsiteY3" fmla="*/ 110836 h 152400"/>
                    <a:gd name="connsiteX4" fmla="*/ 166391 w 388063"/>
                    <a:gd name="connsiteY4" fmla="*/ 69272 h 152400"/>
                    <a:gd name="connsiteX5" fmla="*/ 180245 w 388063"/>
                    <a:gd name="connsiteY5" fmla="*/ 27709 h 152400"/>
                    <a:gd name="connsiteX6" fmla="*/ 249518 w 388063"/>
                    <a:gd name="connsiteY6" fmla="*/ 41563 h 152400"/>
                    <a:gd name="connsiteX7" fmla="*/ 277227 w 388063"/>
                    <a:gd name="connsiteY7" fmla="*/ 83127 h 152400"/>
                    <a:gd name="connsiteX8" fmla="*/ 360354 w 388063"/>
                    <a:gd name="connsiteY8" fmla="*/ 55418 h 152400"/>
                    <a:gd name="connsiteX9" fmla="*/ 388063 w 388063"/>
                    <a:gd name="connsiteY9" fmla="*/ 15240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88063" h="152400">
                      <a:moveTo>
                        <a:pt x="83263" y="0"/>
                      </a:moveTo>
                      <a:cubicBezTo>
                        <a:pt x="60172" y="4618"/>
                        <a:pt x="33584" y="792"/>
                        <a:pt x="13991" y="13854"/>
                      </a:cubicBezTo>
                      <a:cubicBezTo>
                        <a:pt x="-8177" y="28633"/>
                        <a:pt x="-788" y="82202"/>
                        <a:pt x="13991" y="96981"/>
                      </a:cubicBezTo>
                      <a:cubicBezTo>
                        <a:pt x="24317" y="107307"/>
                        <a:pt x="41700" y="106218"/>
                        <a:pt x="55554" y="110836"/>
                      </a:cubicBezTo>
                      <a:cubicBezTo>
                        <a:pt x="93104" y="103326"/>
                        <a:pt x="139210" y="103248"/>
                        <a:pt x="166391" y="69272"/>
                      </a:cubicBezTo>
                      <a:cubicBezTo>
                        <a:pt x="175514" y="57868"/>
                        <a:pt x="175627" y="41563"/>
                        <a:pt x="180245" y="27709"/>
                      </a:cubicBezTo>
                      <a:cubicBezTo>
                        <a:pt x="217190" y="83127"/>
                        <a:pt x="194100" y="78508"/>
                        <a:pt x="249518" y="41563"/>
                      </a:cubicBezTo>
                      <a:cubicBezTo>
                        <a:pt x="258754" y="55418"/>
                        <a:pt x="260704" y="81062"/>
                        <a:pt x="277227" y="83127"/>
                      </a:cubicBezTo>
                      <a:cubicBezTo>
                        <a:pt x="306209" y="86750"/>
                        <a:pt x="360354" y="55418"/>
                        <a:pt x="360354" y="55418"/>
                      </a:cubicBezTo>
                      <a:cubicBezTo>
                        <a:pt x="375283" y="144987"/>
                        <a:pt x="354346" y="118681"/>
                        <a:pt x="388063" y="152400"/>
                      </a:cubicBez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</p:grpSp>
      <p:sp>
        <p:nvSpPr>
          <p:cNvPr id="27" name="Volný tvar 26"/>
          <p:cNvSpPr/>
          <p:nvPr/>
        </p:nvSpPr>
        <p:spPr>
          <a:xfrm>
            <a:off x="1191491" y="3491345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2673448" y="2395006"/>
            <a:ext cx="124691" cy="255243"/>
          </a:xfrm>
          <a:custGeom>
            <a:avLst/>
            <a:gdLst>
              <a:gd name="connsiteX0" fmla="*/ 96982 w 124691"/>
              <a:gd name="connsiteY0" fmla="*/ 30583 h 255243"/>
              <a:gd name="connsiteX1" fmla="*/ 27709 w 124691"/>
              <a:gd name="connsiteY1" fmla="*/ 2874 h 255243"/>
              <a:gd name="connsiteX2" fmla="*/ 0 w 124691"/>
              <a:gd name="connsiteY2" fmla="*/ 86001 h 255243"/>
              <a:gd name="connsiteX3" fmla="*/ 13854 w 124691"/>
              <a:gd name="connsiteY3" fmla="*/ 224546 h 255243"/>
              <a:gd name="connsiteX4" fmla="*/ 41563 w 124691"/>
              <a:gd name="connsiteY4" fmla="*/ 252256 h 255243"/>
              <a:gd name="connsiteX5" fmla="*/ 124691 w 124691"/>
              <a:gd name="connsiteY5" fmla="*/ 252256 h 255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4691" h="255243">
                <a:moveTo>
                  <a:pt x="96982" y="30583"/>
                </a:moveTo>
                <a:cubicBezTo>
                  <a:pt x="73891" y="21347"/>
                  <a:pt x="49302" y="-9465"/>
                  <a:pt x="27709" y="2874"/>
                </a:cubicBezTo>
                <a:cubicBezTo>
                  <a:pt x="2349" y="17365"/>
                  <a:pt x="0" y="86001"/>
                  <a:pt x="0" y="86001"/>
                </a:cubicBezTo>
                <a:cubicBezTo>
                  <a:pt x="4618" y="132183"/>
                  <a:pt x="2598" y="179520"/>
                  <a:pt x="13854" y="224546"/>
                </a:cubicBezTo>
                <a:cubicBezTo>
                  <a:pt x="17022" y="237218"/>
                  <a:pt x="28891" y="249088"/>
                  <a:pt x="41563" y="252256"/>
                </a:cubicBezTo>
                <a:cubicBezTo>
                  <a:pt x="68445" y="258977"/>
                  <a:pt x="96982" y="252256"/>
                  <a:pt x="124691" y="25225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1" name="Skupina 40"/>
          <p:cNvGrpSpPr/>
          <p:nvPr/>
        </p:nvGrpSpPr>
        <p:grpSpPr>
          <a:xfrm>
            <a:off x="3073508" y="4052047"/>
            <a:ext cx="416167" cy="806824"/>
            <a:chOff x="3073508" y="4052047"/>
            <a:chExt cx="416167" cy="806824"/>
          </a:xfrm>
        </p:grpSpPr>
        <p:sp>
          <p:nvSpPr>
            <p:cNvPr id="33" name="Volný tvar 32"/>
            <p:cNvSpPr/>
            <p:nvPr/>
          </p:nvSpPr>
          <p:spPr>
            <a:xfrm>
              <a:off x="3073508" y="4052047"/>
              <a:ext cx="404798" cy="806824"/>
            </a:xfrm>
            <a:custGeom>
              <a:avLst/>
              <a:gdLst>
                <a:gd name="connsiteX0" fmla="*/ 404798 w 404798"/>
                <a:gd name="connsiteY0" fmla="*/ 0 h 806824"/>
                <a:gd name="connsiteX1" fmla="*/ 261363 w 404798"/>
                <a:gd name="connsiteY1" fmla="*/ 89647 h 806824"/>
                <a:gd name="connsiteX2" fmla="*/ 117927 w 404798"/>
                <a:gd name="connsiteY2" fmla="*/ 304800 h 806824"/>
                <a:gd name="connsiteX3" fmla="*/ 10351 w 404798"/>
                <a:gd name="connsiteY3" fmla="*/ 573741 h 806824"/>
                <a:gd name="connsiteX4" fmla="*/ 10351 w 404798"/>
                <a:gd name="connsiteY4" fmla="*/ 806824 h 806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4798" h="806824">
                  <a:moveTo>
                    <a:pt x="404798" y="0"/>
                  </a:moveTo>
                  <a:cubicBezTo>
                    <a:pt x="356986" y="19423"/>
                    <a:pt x="309175" y="38847"/>
                    <a:pt x="261363" y="89647"/>
                  </a:cubicBezTo>
                  <a:cubicBezTo>
                    <a:pt x="213551" y="140447"/>
                    <a:pt x="159762" y="224118"/>
                    <a:pt x="117927" y="304800"/>
                  </a:cubicBezTo>
                  <a:cubicBezTo>
                    <a:pt x="76092" y="385482"/>
                    <a:pt x="28280" y="490070"/>
                    <a:pt x="10351" y="573741"/>
                  </a:cubicBezTo>
                  <a:cubicBezTo>
                    <a:pt x="-7578" y="657412"/>
                    <a:pt x="1386" y="732118"/>
                    <a:pt x="10351" y="806824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Volný tvar 35"/>
            <p:cNvSpPr/>
            <p:nvPr/>
          </p:nvSpPr>
          <p:spPr>
            <a:xfrm>
              <a:off x="3228109" y="4336972"/>
              <a:ext cx="261566" cy="373573"/>
            </a:xfrm>
            <a:custGeom>
              <a:avLst/>
              <a:gdLst>
                <a:gd name="connsiteX0" fmla="*/ 0 w 261566"/>
                <a:gd name="connsiteY0" fmla="*/ 373573 h 373573"/>
                <a:gd name="connsiteX1" fmla="*/ 41564 w 261566"/>
                <a:gd name="connsiteY1" fmla="*/ 193464 h 373573"/>
                <a:gd name="connsiteX2" fmla="*/ 83127 w 261566"/>
                <a:gd name="connsiteY2" fmla="*/ 13355 h 373573"/>
                <a:gd name="connsiteX3" fmla="*/ 235527 w 261566"/>
                <a:gd name="connsiteY3" fmla="*/ 27210 h 373573"/>
                <a:gd name="connsiteX4" fmla="*/ 249382 w 261566"/>
                <a:gd name="connsiteY4" fmla="*/ 138046 h 373573"/>
                <a:gd name="connsiteX5" fmla="*/ 138546 w 261566"/>
                <a:gd name="connsiteY5" fmla="*/ 179610 h 373573"/>
                <a:gd name="connsiteX6" fmla="*/ 249382 w 261566"/>
                <a:gd name="connsiteY6" fmla="*/ 179610 h 373573"/>
                <a:gd name="connsiteX7" fmla="*/ 249382 w 261566"/>
                <a:gd name="connsiteY7" fmla="*/ 290446 h 373573"/>
                <a:gd name="connsiteX8" fmla="*/ 166255 w 261566"/>
                <a:gd name="connsiteY8" fmla="*/ 318155 h 373573"/>
                <a:gd name="connsiteX9" fmla="*/ 83127 w 261566"/>
                <a:gd name="connsiteY9" fmla="*/ 262737 h 37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1566" h="373573">
                  <a:moveTo>
                    <a:pt x="0" y="373573"/>
                  </a:moveTo>
                  <a:lnTo>
                    <a:pt x="41564" y="193464"/>
                  </a:lnTo>
                  <a:cubicBezTo>
                    <a:pt x="55419" y="133428"/>
                    <a:pt x="50800" y="41064"/>
                    <a:pt x="83127" y="13355"/>
                  </a:cubicBezTo>
                  <a:cubicBezTo>
                    <a:pt x="115454" y="-14354"/>
                    <a:pt x="207818" y="6428"/>
                    <a:pt x="235527" y="27210"/>
                  </a:cubicBezTo>
                  <a:cubicBezTo>
                    <a:pt x="263236" y="47992"/>
                    <a:pt x="265545" y="112646"/>
                    <a:pt x="249382" y="138046"/>
                  </a:cubicBezTo>
                  <a:cubicBezTo>
                    <a:pt x="233219" y="163446"/>
                    <a:pt x="138546" y="172683"/>
                    <a:pt x="138546" y="179610"/>
                  </a:cubicBezTo>
                  <a:cubicBezTo>
                    <a:pt x="138546" y="186537"/>
                    <a:pt x="230909" y="161137"/>
                    <a:pt x="249382" y="179610"/>
                  </a:cubicBezTo>
                  <a:cubicBezTo>
                    <a:pt x="267855" y="198083"/>
                    <a:pt x="263237" y="267355"/>
                    <a:pt x="249382" y="290446"/>
                  </a:cubicBezTo>
                  <a:cubicBezTo>
                    <a:pt x="235528" y="313537"/>
                    <a:pt x="193964" y="322773"/>
                    <a:pt x="166255" y="318155"/>
                  </a:cubicBezTo>
                  <a:cubicBezTo>
                    <a:pt x="138546" y="313537"/>
                    <a:pt x="110836" y="288137"/>
                    <a:pt x="83127" y="262737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1308607" y="4017819"/>
            <a:ext cx="604346" cy="831272"/>
            <a:chOff x="1308607" y="4017819"/>
            <a:chExt cx="604346" cy="831272"/>
          </a:xfrm>
        </p:grpSpPr>
        <p:sp>
          <p:nvSpPr>
            <p:cNvPr id="31" name="Volný tvar 30"/>
            <p:cNvSpPr/>
            <p:nvPr/>
          </p:nvSpPr>
          <p:spPr>
            <a:xfrm>
              <a:off x="1308607" y="4433455"/>
              <a:ext cx="298520" cy="249381"/>
            </a:xfrm>
            <a:custGeom>
              <a:avLst/>
              <a:gdLst>
                <a:gd name="connsiteX0" fmla="*/ 298520 w 298520"/>
                <a:gd name="connsiteY0" fmla="*/ 0 h 249381"/>
                <a:gd name="connsiteX1" fmla="*/ 229248 w 298520"/>
                <a:gd name="connsiteY1" fmla="*/ 13854 h 249381"/>
                <a:gd name="connsiteX2" fmla="*/ 173829 w 298520"/>
                <a:gd name="connsiteY2" fmla="*/ 96981 h 249381"/>
                <a:gd name="connsiteX3" fmla="*/ 132266 w 298520"/>
                <a:gd name="connsiteY3" fmla="*/ 124690 h 249381"/>
                <a:gd name="connsiteX4" fmla="*/ 90702 w 298520"/>
                <a:gd name="connsiteY4" fmla="*/ 207818 h 249381"/>
                <a:gd name="connsiteX5" fmla="*/ 49138 w 298520"/>
                <a:gd name="connsiteY5" fmla="*/ 221672 h 249381"/>
                <a:gd name="connsiteX6" fmla="*/ 7575 w 298520"/>
                <a:gd name="connsiteY6" fmla="*/ 207818 h 249381"/>
                <a:gd name="connsiteX7" fmla="*/ 62993 w 298520"/>
                <a:gd name="connsiteY7" fmla="*/ 83127 h 249381"/>
                <a:gd name="connsiteX8" fmla="*/ 132266 w 298520"/>
                <a:gd name="connsiteY8" fmla="*/ 96981 h 249381"/>
                <a:gd name="connsiteX9" fmla="*/ 159975 w 298520"/>
                <a:gd name="connsiteY9" fmla="*/ 138545 h 249381"/>
                <a:gd name="connsiteX10" fmla="*/ 201538 w 298520"/>
                <a:gd name="connsiteY10" fmla="*/ 221672 h 249381"/>
                <a:gd name="connsiteX11" fmla="*/ 284666 w 298520"/>
                <a:gd name="connsiteY11" fmla="*/ 249381 h 249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8520" h="249381">
                  <a:moveTo>
                    <a:pt x="298520" y="0"/>
                  </a:moveTo>
                  <a:cubicBezTo>
                    <a:pt x="275429" y="4618"/>
                    <a:pt x="247836" y="-603"/>
                    <a:pt x="229248" y="13854"/>
                  </a:cubicBezTo>
                  <a:cubicBezTo>
                    <a:pt x="202961" y="34299"/>
                    <a:pt x="201538" y="78508"/>
                    <a:pt x="173829" y="96981"/>
                  </a:cubicBezTo>
                  <a:lnTo>
                    <a:pt x="132266" y="124690"/>
                  </a:lnTo>
                  <a:cubicBezTo>
                    <a:pt x="123139" y="152070"/>
                    <a:pt x="115117" y="188286"/>
                    <a:pt x="90702" y="207818"/>
                  </a:cubicBezTo>
                  <a:cubicBezTo>
                    <a:pt x="79298" y="216941"/>
                    <a:pt x="62993" y="217054"/>
                    <a:pt x="49138" y="221672"/>
                  </a:cubicBezTo>
                  <a:cubicBezTo>
                    <a:pt x="35284" y="217054"/>
                    <a:pt x="11117" y="221986"/>
                    <a:pt x="7575" y="207818"/>
                  </a:cubicBezTo>
                  <a:cubicBezTo>
                    <a:pt x="-14424" y="119823"/>
                    <a:pt x="13740" y="115962"/>
                    <a:pt x="62993" y="83127"/>
                  </a:cubicBezTo>
                  <a:cubicBezTo>
                    <a:pt x="86084" y="87745"/>
                    <a:pt x="111820" y="85298"/>
                    <a:pt x="132266" y="96981"/>
                  </a:cubicBezTo>
                  <a:cubicBezTo>
                    <a:pt x="146723" y="105242"/>
                    <a:pt x="152529" y="123652"/>
                    <a:pt x="159975" y="138545"/>
                  </a:cubicBezTo>
                  <a:cubicBezTo>
                    <a:pt x="173014" y="164624"/>
                    <a:pt x="172660" y="203624"/>
                    <a:pt x="201538" y="221672"/>
                  </a:cubicBezTo>
                  <a:cubicBezTo>
                    <a:pt x="226307" y="237152"/>
                    <a:pt x="284666" y="249381"/>
                    <a:pt x="284666" y="249381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Volný tvar 36"/>
            <p:cNvSpPr/>
            <p:nvPr/>
          </p:nvSpPr>
          <p:spPr>
            <a:xfrm>
              <a:off x="1607127" y="4017819"/>
              <a:ext cx="305826" cy="831272"/>
            </a:xfrm>
            <a:custGeom>
              <a:avLst/>
              <a:gdLst>
                <a:gd name="connsiteX0" fmla="*/ 0 w 305826"/>
                <a:gd name="connsiteY0" fmla="*/ 0 h 831272"/>
                <a:gd name="connsiteX1" fmla="*/ 138545 w 305826"/>
                <a:gd name="connsiteY1" fmla="*/ 110836 h 831272"/>
                <a:gd name="connsiteX2" fmla="*/ 249382 w 305826"/>
                <a:gd name="connsiteY2" fmla="*/ 263236 h 831272"/>
                <a:gd name="connsiteX3" fmla="*/ 304800 w 305826"/>
                <a:gd name="connsiteY3" fmla="*/ 609600 h 831272"/>
                <a:gd name="connsiteX4" fmla="*/ 304800 w 305826"/>
                <a:gd name="connsiteY4" fmla="*/ 609600 h 831272"/>
                <a:gd name="connsiteX5" fmla="*/ 304800 w 305826"/>
                <a:gd name="connsiteY5" fmla="*/ 734291 h 831272"/>
                <a:gd name="connsiteX6" fmla="*/ 290945 w 305826"/>
                <a:gd name="connsiteY6" fmla="*/ 831272 h 831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5826" h="831272">
                  <a:moveTo>
                    <a:pt x="0" y="0"/>
                  </a:moveTo>
                  <a:cubicBezTo>
                    <a:pt x="48490" y="33481"/>
                    <a:pt x="96981" y="66963"/>
                    <a:pt x="138545" y="110836"/>
                  </a:cubicBezTo>
                  <a:cubicBezTo>
                    <a:pt x="180109" y="154709"/>
                    <a:pt x="221673" y="180109"/>
                    <a:pt x="249382" y="263236"/>
                  </a:cubicBezTo>
                  <a:cubicBezTo>
                    <a:pt x="277091" y="346363"/>
                    <a:pt x="304800" y="609600"/>
                    <a:pt x="304800" y="609600"/>
                  </a:cubicBezTo>
                  <a:lnTo>
                    <a:pt x="304800" y="609600"/>
                  </a:lnTo>
                  <a:cubicBezTo>
                    <a:pt x="304800" y="630382"/>
                    <a:pt x="307109" y="697346"/>
                    <a:pt x="304800" y="734291"/>
                  </a:cubicBezTo>
                  <a:cubicBezTo>
                    <a:pt x="302491" y="771236"/>
                    <a:pt x="296718" y="801254"/>
                    <a:pt x="290945" y="831272"/>
                  </a:cubicBezTo>
                </a:path>
              </a:pathLst>
            </a:custGeom>
            <a:noFill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1640794" y="3995806"/>
            <a:ext cx="936151" cy="831272"/>
            <a:chOff x="1640794" y="3995806"/>
            <a:chExt cx="936151" cy="831272"/>
          </a:xfrm>
        </p:grpSpPr>
        <p:sp>
          <p:nvSpPr>
            <p:cNvPr id="38" name="Volný tvar 37"/>
            <p:cNvSpPr/>
            <p:nvPr/>
          </p:nvSpPr>
          <p:spPr>
            <a:xfrm>
              <a:off x="1640794" y="3995806"/>
              <a:ext cx="305826" cy="831272"/>
            </a:xfrm>
            <a:custGeom>
              <a:avLst/>
              <a:gdLst>
                <a:gd name="connsiteX0" fmla="*/ 0 w 305826"/>
                <a:gd name="connsiteY0" fmla="*/ 0 h 831272"/>
                <a:gd name="connsiteX1" fmla="*/ 138545 w 305826"/>
                <a:gd name="connsiteY1" fmla="*/ 110836 h 831272"/>
                <a:gd name="connsiteX2" fmla="*/ 249382 w 305826"/>
                <a:gd name="connsiteY2" fmla="*/ 263236 h 831272"/>
                <a:gd name="connsiteX3" fmla="*/ 304800 w 305826"/>
                <a:gd name="connsiteY3" fmla="*/ 609600 h 831272"/>
                <a:gd name="connsiteX4" fmla="*/ 304800 w 305826"/>
                <a:gd name="connsiteY4" fmla="*/ 609600 h 831272"/>
                <a:gd name="connsiteX5" fmla="*/ 304800 w 305826"/>
                <a:gd name="connsiteY5" fmla="*/ 734291 h 831272"/>
                <a:gd name="connsiteX6" fmla="*/ 290945 w 305826"/>
                <a:gd name="connsiteY6" fmla="*/ 831272 h 831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5826" h="831272">
                  <a:moveTo>
                    <a:pt x="0" y="0"/>
                  </a:moveTo>
                  <a:cubicBezTo>
                    <a:pt x="48490" y="33481"/>
                    <a:pt x="96981" y="66963"/>
                    <a:pt x="138545" y="110836"/>
                  </a:cubicBezTo>
                  <a:cubicBezTo>
                    <a:pt x="180109" y="154709"/>
                    <a:pt x="221673" y="180109"/>
                    <a:pt x="249382" y="263236"/>
                  </a:cubicBezTo>
                  <a:cubicBezTo>
                    <a:pt x="277091" y="346363"/>
                    <a:pt x="304800" y="609600"/>
                    <a:pt x="304800" y="609600"/>
                  </a:cubicBezTo>
                  <a:lnTo>
                    <a:pt x="304800" y="609600"/>
                  </a:lnTo>
                  <a:cubicBezTo>
                    <a:pt x="304800" y="630382"/>
                    <a:pt x="307109" y="697346"/>
                    <a:pt x="304800" y="734291"/>
                  </a:cubicBezTo>
                  <a:cubicBezTo>
                    <a:pt x="302491" y="771236"/>
                    <a:pt x="296718" y="801254"/>
                    <a:pt x="290945" y="831272"/>
                  </a:cubicBezTo>
                </a:path>
              </a:pathLst>
            </a:custGeom>
            <a:noFill/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2" name="Skupina 41"/>
            <p:cNvGrpSpPr/>
            <p:nvPr/>
          </p:nvGrpSpPr>
          <p:grpSpPr>
            <a:xfrm>
              <a:off x="1703294" y="4346273"/>
              <a:ext cx="873651" cy="360218"/>
              <a:chOff x="1703294" y="4346273"/>
              <a:chExt cx="873651" cy="360218"/>
            </a:xfrm>
          </p:grpSpPr>
          <p:sp>
            <p:nvSpPr>
              <p:cNvPr id="43" name="Volný tvar 42"/>
              <p:cNvSpPr/>
              <p:nvPr/>
            </p:nvSpPr>
            <p:spPr>
              <a:xfrm>
                <a:off x="1703294" y="4500282"/>
                <a:ext cx="161365" cy="0"/>
              </a:xfrm>
              <a:custGeom>
                <a:avLst/>
                <a:gdLst>
                  <a:gd name="connsiteX0" fmla="*/ 0 w 161365"/>
                  <a:gd name="connsiteY0" fmla="*/ 0 h 0"/>
                  <a:gd name="connsiteX1" fmla="*/ 161365 w 161365"/>
                  <a:gd name="connsiteY1" fmla="*/ 0 h 0"/>
                  <a:gd name="connsiteX2" fmla="*/ 161365 w 161365"/>
                  <a:gd name="connsiteY2" fmla="*/ 0 h 0"/>
                  <a:gd name="connsiteX3" fmla="*/ 161365 w 161365"/>
                  <a:gd name="connsiteY3" fmla="*/ 0 h 0"/>
                  <a:gd name="connsiteX4" fmla="*/ 161365 w 161365"/>
                  <a:gd name="connsiteY4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365">
                    <a:moveTo>
                      <a:pt x="0" y="0"/>
                    </a:moveTo>
                    <a:lnTo>
                      <a:pt x="161365" y="0"/>
                    </a:lnTo>
                    <a:lnTo>
                      <a:pt x="161365" y="0"/>
                    </a:lnTo>
                    <a:lnTo>
                      <a:pt x="161365" y="0"/>
                    </a:lnTo>
                    <a:lnTo>
                      <a:pt x="161365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ln>
                    <a:solidFill>
                      <a:sysClr val="windowText" lastClr="000000"/>
                    </a:solidFill>
                  </a:ln>
                </a:endParaRPr>
              </a:p>
            </p:txBody>
          </p:sp>
          <p:grpSp>
            <p:nvGrpSpPr>
              <p:cNvPr id="44" name="Skupina 43"/>
              <p:cNvGrpSpPr/>
              <p:nvPr/>
            </p:nvGrpSpPr>
            <p:grpSpPr>
              <a:xfrm>
                <a:off x="1703294" y="4346273"/>
                <a:ext cx="873651" cy="360218"/>
                <a:chOff x="1703294" y="4346273"/>
                <a:chExt cx="873651" cy="360218"/>
              </a:xfrm>
            </p:grpSpPr>
            <p:sp>
              <p:nvSpPr>
                <p:cNvPr id="46" name="Volný tvar 45"/>
                <p:cNvSpPr/>
                <p:nvPr/>
              </p:nvSpPr>
              <p:spPr>
                <a:xfrm>
                  <a:off x="1703294" y="4589929"/>
                  <a:ext cx="161365" cy="0"/>
                </a:xfrm>
                <a:custGeom>
                  <a:avLst/>
                  <a:gdLst>
                    <a:gd name="connsiteX0" fmla="*/ 0 w 161365"/>
                    <a:gd name="connsiteY0" fmla="*/ 0 h 0"/>
                    <a:gd name="connsiteX1" fmla="*/ 161365 w 161365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365">
                      <a:moveTo>
                        <a:pt x="0" y="0"/>
                      </a:moveTo>
                      <a:lnTo>
                        <a:pt x="161365" y="0"/>
                      </a:ln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ln>
                      <a:solidFill>
                        <a:sysClr val="windowText" lastClr="000000"/>
                      </a:solidFill>
                    </a:ln>
                  </a:endParaRPr>
                </a:p>
              </p:txBody>
            </p:sp>
            <p:sp>
              <p:nvSpPr>
                <p:cNvPr id="47" name="Volný tvar 46"/>
                <p:cNvSpPr/>
                <p:nvPr/>
              </p:nvSpPr>
              <p:spPr>
                <a:xfrm>
                  <a:off x="2276456" y="4391117"/>
                  <a:ext cx="165928" cy="270530"/>
                </a:xfrm>
                <a:custGeom>
                  <a:avLst/>
                  <a:gdLst>
                    <a:gd name="connsiteX0" fmla="*/ 108156 w 165928"/>
                    <a:gd name="connsiteY0" fmla="*/ 1589 h 270530"/>
                    <a:gd name="connsiteX1" fmla="*/ 36438 w 165928"/>
                    <a:gd name="connsiteY1" fmla="*/ 19518 h 270530"/>
                    <a:gd name="connsiteX2" fmla="*/ 579 w 165928"/>
                    <a:gd name="connsiteY2" fmla="*/ 73307 h 270530"/>
                    <a:gd name="connsiteX3" fmla="*/ 18509 w 165928"/>
                    <a:gd name="connsiteY3" fmla="*/ 198812 h 270530"/>
                    <a:gd name="connsiteX4" fmla="*/ 72297 w 165928"/>
                    <a:gd name="connsiteY4" fmla="*/ 270530 h 270530"/>
                    <a:gd name="connsiteX5" fmla="*/ 144015 w 165928"/>
                    <a:gd name="connsiteY5" fmla="*/ 270530 h 270530"/>
                    <a:gd name="connsiteX6" fmla="*/ 161944 w 165928"/>
                    <a:gd name="connsiteY6" fmla="*/ 198812 h 270530"/>
                    <a:gd name="connsiteX7" fmla="*/ 161944 w 165928"/>
                    <a:gd name="connsiteY7" fmla="*/ 127095 h 270530"/>
                    <a:gd name="connsiteX8" fmla="*/ 161944 w 165928"/>
                    <a:gd name="connsiteY8" fmla="*/ 55377 h 270530"/>
                    <a:gd name="connsiteX9" fmla="*/ 108156 w 165928"/>
                    <a:gd name="connsiteY9" fmla="*/ 1589 h 2705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65928" h="270530">
                      <a:moveTo>
                        <a:pt x="108156" y="1589"/>
                      </a:moveTo>
                      <a:cubicBezTo>
                        <a:pt x="87238" y="-4388"/>
                        <a:pt x="54367" y="7565"/>
                        <a:pt x="36438" y="19518"/>
                      </a:cubicBezTo>
                      <a:cubicBezTo>
                        <a:pt x="18509" y="31471"/>
                        <a:pt x="3567" y="43425"/>
                        <a:pt x="579" y="73307"/>
                      </a:cubicBezTo>
                      <a:cubicBezTo>
                        <a:pt x="-2409" y="103189"/>
                        <a:pt x="6556" y="165942"/>
                        <a:pt x="18509" y="198812"/>
                      </a:cubicBezTo>
                      <a:cubicBezTo>
                        <a:pt x="30462" y="231682"/>
                        <a:pt x="51379" y="258577"/>
                        <a:pt x="72297" y="270530"/>
                      </a:cubicBezTo>
                      <a:cubicBezTo>
                        <a:pt x="93215" y="282483"/>
                        <a:pt x="129074" y="282483"/>
                        <a:pt x="144015" y="270530"/>
                      </a:cubicBezTo>
                      <a:cubicBezTo>
                        <a:pt x="158956" y="258577"/>
                        <a:pt x="158956" y="222718"/>
                        <a:pt x="161944" y="198812"/>
                      </a:cubicBezTo>
                      <a:cubicBezTo>
                        <a:pt x="164932" y="174906"/>
                        <a:pt x="161944" y="127095"/>
                        <a:pt x="161944" y="127095"/>
                      </a:cubicBezTo>
                      <a:cubicBezTo>
                        <a:pt x="161944" y="103189"/>
                        <a:pt x="170909" y="73306"/>
                        <a:pt x="161944" y="55377"/>
                      </a:cubicBezTo>
                      <a:cubicBezTo>
                        <a:pt x="152979" y="37448"/>
                        <a:pt x="129074" y="7566"/>
                        <a:pt x="108156" y="1589"/>
                      </a:cubicBezTo>
                      <a:close/>
                    </a:path>
                  </a:pathLst>
                </a:cu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48" name="Volný tvar 47"/>
                <p:cNvSpPr/>
                <p:nvPr/>
              </p:nvSpPr>
              <p:spPr>
                <a:xfrm>
                  <a:off x="2076975" y="4346273"/>
                  <a:ext cx="160534" cy="360218"/>
                </a:xfrm>
                <a:custGeom>
                  <a:avLst/>
                  <a:gdLst>
                    <a:gd name="connsiteX0" fmla="*/ 160534 w 160534"/>
                    <a:gd name="connsiteY0" fmla="*/ 0 h 360218"/>
                    <a:gd name="connsiteX1" fmla="*/ 91262 w 160534"/>
                    <a:gd name="connsiteY1" fmla="*/ 13854 h 360218"/>
                    <a:gd name="connsiteX2" fmla="*/ 35843 w 160534"/>
                    <a:gd name="connsiteY2" fmla="*/ 69273 h 360218"/>
                    <a:gd name="connsiteX3" fmla="*/ 21989 w 160534"/>
                    <a:gd name="connsiteY3" fmla="*/ 332509 h 360218"/>
                    <a:gd name="connsiteX4" fmla="*/ 63552 w 160534"/>
                    <a:gd name="connsiteY4" fmla="*/ 360218 h 360218"/>
                    <a:gd name="connsiteX5" fmla="*/ 105116 w 160534"/>
                    <a:gd name="connsiteY5" fmla="*/ 346363 h 360218"/>
                    <a:gd name="connsiteX6" fmla="*/ 118971 w 160534"/>
                    <a:gd name="connsiteY6" fmla="*/ 249382 h 360218"/>
                    <a:gd name="connsiteX7" fmla="*/ 77407 w 160534"/>
                    <a:gd name="connsiteY7" fmla="*/ 235527 h 360218"/>
                    <a:gd name="connsiteX8" fmla="*/ 21989 w 160534"/>
                    <a:gd name="connsiteY8" fmla="*/ 263236 h 360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0534" h="360218">
                      <a:moveTo>
                        <a:pt x="160534" y="0"/>
                      </a:moveTo>
                      <a:cubicBezTo>
                        <a:pt x="137443" y="4618"/>
                        <a:pt x="111847" y="2418"/>
                        <a:pt x="91262" y="13854"/>
                      </a:cubicBezTo>
                      <a:cubicBezTo>
                        <a:pt x="68425" y="26541"/>
                        <a:pt x="35843" y="69273"/>
                        <a:pt x="35843" y="69273"/>
                      </a:cubicBezTo>
                      <a:cubicBezTo>
                        <a:pt x="-209" y="177429"/>
                        <a:pt x="-16162" y="189444"/>
                        <a:pt x="21989" y="332509"/>
                      </a:cubicBezTo>
                      <a:cubicBezTo>
                        <a:pt x="26279" y="348598"/>
                        <a:pt x="49698" y="350982"/>
                        <a:pt x="63552" y="360218"/>
                      </a:cubicBezTo>
                      <a:cubicBezTo>
                        <a:pt x="77407" y="355600"/>
                        <a:pt x="93712" y="355486"/>
                        <a:pt x="105116" y="346363"/>
                      </a:cubicBezTo>
                      <a:cubicBezTo>
                        <a:pt x="135465" y="322084"/>
                        <a:pt x="145922" y="283072"/>
                        <a:pt x="118971" y="249382"/>
                      </a:cubicBezTo>
                      <a:cubicBezTo>
                        <a:pt x="109848" y="237978"/>
                        <a:pt x="91262" y="240145"/>
                        <a:pt x="77407" y="235527"/>
                      </a:cubicBezTo>
                      <a:cubicBezTo>
                        <a:pt x="29647" y="251447"/>
                        <a:pt x="46170" y="239055"/>
                        <a:pt x="21989" y="263236"/>
                      </a:cubicBez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49" name="Ovál 48"/>
                <p:cNvSpPr/>
                <p:nvPr/>
              </p:nvSpPr>
              <p:spPr>
                <a:xfrm>
                  <a:off x="2473036" y="4346273"/>
                  <a:ext cx="103909" cy="87182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</p:grpSp>
      <p:grpSp>
        <p:nvGrpSpPr>
          <p:cNvPr id="61" name="Skupina 60"/>
          <p:cNvGrpSpPr/>
          <p:nvPr/>
        </p:nvGrpSpPr>
        <p:grpSpPr>
          <a:xfrm>
            <a:off x="3083856" y="3988772"/>
            <a:ext cx="1301983" cy="806824"/>
            <a:chOff x="3083856" y="3988772"/>
            <a:chExt cx="1301983" cy="806824"/>
          </a:xfrm>
        </p:grpSpPr>
        <p:sp>
          <p:nvSpPr>
            <p:cNvPr id="34" name="Volný tvar 33"/>
            <p:cNvSpPr/>
            <p:nvPr/>
          </p:nvSpPr>
          <p:spPr>
            <a:xfrm>
              <a:off x="3083856" y="3988772"/>
              <a:ext cx="404798" cy="806824"/>
            </a:xfrm>
            <a:custGeom>
              <a:avLst/>
              <a:gdLst>
                <a:gd name="connsiteX0" fmla="*/ 404798 w 404798"/>
                <a:gd name="connsiteY0" fmla="*/ 0 h 806824"/>
                <a:gd name="connsiteX1" fmla="*/ 261363 w 404798"/>
                <a:gd name="connsiteY1" fmla="*/ 89647 h 806824"/>
                <a:gd name="connsiteX2" fmla="*/ 117927 w 404798"/>
                <a:gd name="connsiteY2" fmla="*/ 304800 h 806824"/>
                <a:gd name="connsiteX3" fmla="*/ 10351 w 404798"/>
                <a:gd name="connsiteY3" fmla="*/ 573741 h 806824"/>
                <a:gd name="connsiteX4" fmla="*/ 10351 w 404798"/>
                <a:gd name="connsiteY4" fmla="*/ 806824 h 806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4798" h="806824">
                  <a:moveTo>
                    <a:pt x="404798" y="0"/>
                  </a:moveTo>
                  <a:cubicBezTo>
                    <a:pt x="356986" y="19423"/>
                    <a:pt x="309175" y="38847"/>
                    <a:pt x="261363" y="89647"/>
                  </a:cubicBezTo>
                  <a:cubicBezTo>
                    <a:pt x="213551" y="140447"/>
                    <a:pt x="159762" y="224118"/>
                    <a:pt x="117927" y="304800"/>
                  </a:cubicBezTo>
                  <a:cubicBezTo>
                    <a:pt x="76092" y="385482"/>
                    <a:pt x="28280" y="490070"/>
                    <a:pt x="10351" y="573741"/>
                  </a:cubicBezTo>
                  <a:cubicBezTo>
                    <a:pt x="-7578" y="657412"/>
                    <a:pt x="1386" y="732118"/>
                    <a:pt x="10351" y="806824"/>
                  </a:cubicBezTo>
                </a:path>
              </a:pathLst>
            </a:custGeom>
            <a:ln w="28575">
              <a:solidFill>
                <a:srgbClr val="00B05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60" name="Skupina 59"/>
            <p:cNvGrpSpPr/>
            <p:nvPr/>
          </p:nvGrpSpPr>
          <p:grpSpPr>
            <a:xfrm>
              <a:off x="3582955" y="4203062"/>
              <a:ext cx="802884" cy="559748"/>
              <a:chOff x="3582955" y="4203062"/>
              <a:chExt cx="802884" cy="559748"/>
            </a:xfrm>
          </p:grpSpPr>
          <p:sp>
            <p:nvSpPr>
              <p:cNvPr id="51" name="Volný tvar 50"/>
              <p:cNvSpPr/>
              <p:nvPr/>
            </p:nvSpPr>
            <p:spPr>
              <a:xfrm>
                <a:off x="3582955" y="4497355"/>
                <a:ext cx="111967" cy="0"/>
              </a:xfrm>
              <a:custGeom>
                <a:avLst/>
                <a:gdLst>
                  <a:gd name="connsiteX0" fmla="*/ 0 w 111967"/>
                  <a:gd name="connsiteY0" fmla="*/ 0 h 0"/>
                  <a:gd name="connsiteX1" fmla="*/ 111967 w 111967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1967">
                    <a:moveTo>
                      <a:pt x="0" y="0"/>
                    </a:moveTo>
                    <a:lnTo>
                      <a:pt x="111967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2" name="Volný tvar 51"/>
              <p:cNvSpPr/>
              <p:nvPr/>
            </p:nvSpPr>
            <p:spPr>
              <a:xfrm>
                <a:off x="3582955" y="4609322"/>
                <a:ext cx="149290" cy="0"/>
              </a:xfrm>
              <a:custGeom>
                <a:avLst/>
                <a:gdLst>
                  <a:gd name="connsiteX0" fmla="*/ 0 w 149290"/>
                  <a:gd name="connsiteY0" fmla="*/ 0 h 0"/>
                  <a:gd name="connsiteX1" fmla="*/ 149290 w 14929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9290">
                    <a:moveTo>
                      <a:pt x="0" y="0"/>
                    </a:moveTo>
                    <a:lnTo>
                      <a:pt x="149290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59" name="Skupina 58"/>
              <p:cNvGrpSpPr/>
              <p:nvPr/>
            </p:nvGrpSpPr>
            <p:grpSpPr>
              <a:xfrm>
                <a:off x="3821338" y="4203062"/>
                <a:ext cx="564501" cy="559748"/>
                <a:chOff x="3821338" y="4203062"/>
                <a:chExt cx="564501" cy="559748"/>
              </a:xfrm>
            </p:grpSpPr>
            <p:grpSp>
              <p:nvGrpSpPr>
                <p:cNvPr id="55" name="Skupina 54"/>
                <p:cNvGrpSpPr/>
                <p:nvPr/>
              </p:nvGrpSpPr>
              <p:grpSpPr>
                <a:xfrm>
                  <a:off x="3821338" y="4203062"/>
                  <a:ext cx="190825" cy="536889"/>
                  <a:chOff x="3821338" y="4203062"/>
                  <a:chExt cx="190825" cy="536889"/>
                </a:xfrm>
              </p:grpSpPr>
              <p:sp>
                <p:nvSpPr>
                  <p:cNvPr id="53" name="Volný tvar 52"/>
                  <p:cNvSpPr/>
                  <p:nvPr/>
                </p:nvSpPr>
                <p:spPr>
                  <a:xfrm>
                    <a:off x="3821338" y="4203062"/>
                    <a:ext cx="190825" cy="320696"/>
                  </a:xfrm>
                  <a:custGeom>
                    <a:avLst/>
                    <a:gdLst>
                      <a:gd name="connsiteX0" fmla="*/ 78858 w 190825"/>
                      <a:gd name="connsiteY0" fmla="*/ 0 h 320696"/>
                      <a:gd name="connsiteX1" fmla="*/ 4213 w 190825"/>
                      <a:gd name="connsiteY1" fmla="*/ 298580 h 320696"/>
                      <a:gd name="connsiteX2" fmla="*/ 190825 w 190825"/>
                      <a:gd name="connsiteY2" fmla="*/ 298580 h 320696"/>
                      <a:gd name="connsiteX3" fmla="*/ 190825 w 190825"/>
                      <a:gd name="connsiteY3" fmla="*/ 298580 h 320696"/>
                      <a:gd name="connsiteX4" fmla="*/ 172164 w 190825"/>
                      <a:gd name="connsiteY4" fmla="*/ 298580 h 3206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825" h="320696">
                        <a:moveTo>
                          <a:pt x="78858" y="0"/>
                        </a:moveTo>
                        <a:cubicBezTo>
                          <a:pt x="32205" y="124408"/>
                          <a:pt x="-14448" y="248817"/>
                          <a:pt x="4213" y="298580"/>
                        </a:cubicBezTo>
                        <a:cubicBezTo>
                          <a:pt x="22874" y="348343"/>
                          <a:pt x="190825" y="298580"/>
                          <a:pt x="190825" y="298580"/>
                        </a:cubicBezTo>
                        <a:lnTo>
                          <a:pt x="190825" y="298580"/>
                        </a:lnTo>
                        <a:lnTo>
                          <a:pt x="172164" y="29858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54" name="Volný tvar 53"/>
                  <p:cNvSpPr/>
                  <p:nvPr/>
                </p:nvSpPr>
                <p:spPr>
                  <a:xfrm>
                    <a:off x="3937518" y="4478694"/>
                    <a:ext cx="18662" cy="261257"/>
                  </a:xfrm>
                  <a:custGeom>
                    <a:avLst/>
                    <a:gdLst>
                      <a:gd name="connsiteX0" fmla="*/ 0 w 18662"/>
                      <a:gd name="connsiteY0" fmla="*/ 0 h 261257"/>
                      <a:gd name="connsiteX1" fmla="*/ 18662 w 18662"/>
                      <a:gd name="connsiteY1" fmla="*/ 261257 h 2612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8662" h="261257">
                        <a:moveTo>
                          <a:pt x="0" y="0"/>
                        </a:moveTo>
                        <a:lnTo>
                          <a:pt x="18662" y="261257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56" name="Volný tvar 55"/>
                <p:cNvSpPr/>
                <p:nvPr/>
              </p:nvSpPr>
              <p:spPr>
                <a:xfrm>
                  <a:off x="4092900" y="4212754"/>
                  <a:ext cx="189030" cy="550056"/>
                </a:xfrm>
                <a:custGeom>
                  <a:avLst/>
                  <a:gdLst>
                    <a:gd name="connsiteX0" fmla="*/ 161859 w 189030"/>
                    <a:gd name="connsiteY0" fmla="*/ 23344 h 550056"/>
                    <a:gd name="connsiteX1" fmla="*/ 31231 w 189030"/>
                    <a:gd name="connsiteY1" fmla="*/ 23344 h 550056"/>
                    <a:gd name="connsiteX2" fmla="*/ 31231 w 189030"/>
                    <a:gd name="connsiteY2" fmla="*/ 265940 h 550056"/>
                    <a:gd name="connsiteX3" fmla="*/ 87214 w 189030"/>
                    <a:gd name="connsiteY3" fmla="*/ 191295 h 550056"/>
                    <a:gd name="connsiteX4" fmla="*/ 180520 w 189030"/>
                    <a:gd name="connsiteY4" fmla="*/ 209956 h 550056"/>
                    <a:gd name="connsiteX5" fmla="*/ 180520 w 189030"/>
                    <a:gd name="connsiteY5" fmla="*/ 415230 h 550056"/>
                    <a:gd name="connsiteX6" fmla="*/ 143198 w 189030"/>
                    <a:gd name="connsiteY6" fmla="*/ 527197 h 550056"/>
                    <a:gd name="connsiteX7" fmla="*/ 12569 w 189030"/>
                    <a:gd name="connsiteY7" fmla="*/ 545858 h 550056"/>
                    <a:gd name="connsiteX8" fmla="*/ 12569 w 189030"/>
                    <a:gd name="connsiteY8" fmla="*/ 471213 h 5500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89030" h="550056">
                      <a:moveTo>
                        <a:pt x="161859" y="23344"/>
                      </a:moveTo>
                      <a:cubicBezTo>
                        <a:pt x="107430" y="3127"/>
                        <a:pt x="53002" y="-17089"/>
                        <a:pt x="31231" y="23344"/>
                      </a:cubicBezTo>
                      <a:cubicBezTo>
                        <a:pt x="9460" y="63777"/>
                        <a:pt x="21900" y="237948"/>
                        <a:pt x="31231" y="265940"/>
                      </a:cubicBezTo>
                      <a:cubicBezTo>
                        <a:pt x="40561" y="293932"/>
                        <a:pt x="62333" y="200626"/>
                        <a:pt x="87214" y="191295"/>
                      </a:cubicBezTo>
                      <a:cubicBezTo>
                        <a:pt x="112095" y="181964"/>
                        <a:pt x="164969" y="172634"/>
                        <a:pt x="180520" y="209956"/>
                      </a:cubicBezTo>
                      <a:cubicBezTo>
                        <a:pt x="196071" y="247279"/>
                        <a:pt x="186740" y="362357"/>
                        <a:pt x="180520" y="415230"/>
                      </a:cubicBezTo>
                      <a:cubicBezTo>
                        <a:pt x="174300" y="468104"/>
                        <a:pt x="171190" y="505426"/>
                        <a:pt x="143198" y="527197"/>
                      </a:cubicBezTo>
                      <a:cubicBezTo>
                        <a:pt x="115206" y="548968"/>
                        <a:pt x="34340" y="555189"/>
                        <a:pt x="12569" y="545858"/>
                      </a:cubicBezTo>
                      <a:cubicBezTo>
                        <a:pt x="-9202" y="536527"/>
                        <a:pt x="1683" y="503870"/>
                        <a:pt x="12569" y="471213"/>
                      </a:cubicBez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8" name="Ovál 57"/>
                <p:cNvSpPr/>
                <p:nvPr/>
              </p:nvSpPr>
              <p:spPr>
                <a:xfrm>
                  <a:off x="4281930" y="4217560"/>
                  <a:ext cx="103909" cy="87182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7181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 animBg="1"/>
      <p:bldP spid="10" grpId="0" animBg="1"/>
      <p:bldP spid="1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NÁČRT A ROZBOR: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700" u="sng" dirty="0" smtClean="0"/>
          </a:p>
          <a:p>
            <a:pPr marL="0" indent="0" algn="r">
              <a:buNone/>
            </a:pPr>
            <a:r>
              <a:rPr lang="cs-CZ" sz="1700" u="sng" dirty="0" smtClean="0"/>
              <a:t>CO </a:t>
            </a:r>
            <a:r>
              <a:rPr lang="cs-CZ" sz="1700" u="sng" dirty="0"/>
              <a:t>MÁME PRÁVĚ SESTROJENO: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268760"/>
            <a:ext cx="4464496" cy="48574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POSTUP: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AB; </a:t>
            </a:r>
            <a:r>
              <a:rPr lang="cs-CZ" dirty="0">
                <a:ea typeface="Cambria Math"/>
              </a:rPr>
              <a:t>|AB|= c = 9 cm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>
                <a:ea typeface="Cambria Math"/>
              </a:rPr>
              <a:t>α</a:t>
            </a:r>
            <a:r>
              <a:rPr lang="cs-CZ" dirty="0">
                <a:ea typeface="Cambria Math"/>
              </a:rPr>
              <a:t>=</a:t>
            </a:r>
            <a:r>
              <a:rPr lang="el-GR" dirty="0">
                <a:ea typeface="Cambria Math"/>
              </a:rPr>
              <a:t>∡</a:t>
            </a:r>
            <a:r>
              <a:rPr lang="cs-CZ" dirty="0">
                <a:ea typeface="Cambria Math"/>
              </a:rPr>
              <a:t>BAX; |</a:t>
            </a:r>
            <a:r>
              <a:rPr lang="el-GR" dirty="0">
                <a:ea typeface="Cambria Math"/>
              </a:rPr>
              <a:t>∡</a:t>
            </a:r>
            <a:r>
              <a:rPr lang="cs-CZ" dirty="0">
                <a:ea typeface="Cambria Math"/>
              </a:rPr>
              <a:t>BAX|=</a:t>
            </a:r>
            <a:r>
              <a:rPr lang="el-GR" dirty="0">
                <a:ea typeface="Cambria Math"/>
              </a:rPr>
              <a:t> α </a:t>
            </a:r>
            <a:r>
              <a:rPr lang="cs-CZ" dirty="0">
                <a:ea typeface="Cambria Math"/>
              </a:rPr>
              <a:t>=60°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 smtClean="0">
                <a:ea typeface="Cambria Math"/>
              </a:rPr>
              <a:t>β</a:t>
            </a:r>
            <a:r>
              <a:rPr lang="cs-CZ" dirty="0" smtClean="0">
                <a:ea typeface="Cambria Math"/>
              </a:rPr>
              <a:t>=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ABY; </a:t>
            </a:r>
            <a:r>
              <a:rPr lang="cs-CZ" dirty="0">
                <a:ea typeface="Cambria Math"/>
              </a:rPr>
              <a:t>|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ABY|=</a:t>
            </a:r>
            <a:r>
              <a:rPr lang="el-GR" dirty="0" smtClean="0">
                <a:ea typeface="Cambria Math"/>
              </a:rPr>
              <a:t> </a:t>
            </a:r>
            <a:r>
              <a:rPr lang="el-GR" dirty="0">
                <a:ea typeface="Cambria Math"/>
              </a:rPr>
              <a:t>β</a:t>
            </a:r>
            <a:r>
              <a:rPr lang="el-GR" dirty="0" smtClean="0">
                <a:ea typeface="Cambria Math"/>
              </a:rPr>
              <a:t> </a:t>
            </a:r>
            <a:r>
              <a:rPr lang="cs-CZ" dirty="0" smtClean="0">
                <a:ea typeface="Cambria Math"/>
              </a:rPr>
              <a:t>=45°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ea typeface="Cambria Math"/>
              </a:rPr>
              <a:t>C; C∊ </a:t>
            </a:r>
            <a:r>
              <a:rPr lang="el-GR" dirty="0" smtClean="0">
                <a:ea typeface="Cambria Math"/>
              </a:rPr>
              <a:t>⟼</a:t>
            </a:r>
            <a:r>
              <a:rPr lang="cs-CZ" dirty="0" smtClean="0">
                <a:ea typeface="Cambria Math"/>
              </a:rPr>
              <a:t>AX</a:t>
            </a:r>
            <a:r>
              <a:rPr lang="cs-CZ" baseline="-25000" dirty="0" smtClean="0">
                <a:ea typeface="Cambria Math"/>
              </a:rPr>
              <a:t> </a:t>
            </a:r>
            <a:r>
              <a:rPr lang="cs-CZ" dirty="0" smtClean="0">
                <a:ea typeface="Cambria Math"/>
              </a:rPr>
              <a:t>∩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⟼</a:t>
            </a:r>
            <a:r>
              <a:rPr lang="cs-CZ" dirty="0" smtClean="0">
                <a:ea typeface="Cambria Math"/>
              </a:rPr>
              <a:t>BY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ea typeface="Cambria Math"/>
              </a:rPr>
              <a:t>△ABC</a:t>
            </a:r>
          </a:p>
          <a:p>
            <a:pPr marL="0" indent="0">
              <a:buNone/>
            </a:pP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>
              <a:ea typeface="Cambria Math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/>
          <a:lstStyle/>
          <a:p>
            <a:r>
              <a:rPr lang="cs-CZ" b="1" dirty="0" smtClean="0"/>
              <a:t>TROJÚHELNÍK usu</a:t>
            </a:r>
            <a:endParaRPr lang="cs-CZ" b="1" dirty="0"/>
          </a:p>
        </p:txBody>
      </p:sp>
      <p:sp>
        <p:nvSpPr>
          <p:cNvPr id="28" name="Volný tvar 27"/>
          <p:cNvSpPr/>
          <p:nvPr/>
        </p:nvSpPr>
        <p:spPr>
          <a:xfrm>
            <a:off x="1191491" y="3491345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2" name="Skupina 61"/>
          <p:cNvGrpSpPr/>
          <p:nvPr/>
        </p:nvGrpSpPr>
        <p:grpSpPr>
          <a:xfrm>
            <a:off x="734291" y="4944319"/>
            <a:ext cx="193964" cy="251136"/>
            <a:chOff x="734291" y="4944319"/>
            <a:chExt cx="193964" cy="251136"/>
          </a:xfrm>
        </p:grpSpPr>
        <p:sp>
          <p:nvSpPr>
            <p:cNvPr id="63" name="Volný tvar 62"/>
            <p:cNvSpPr/>
            <p:nvPr/>
          </p:nvSpPr>
          <p:spPr>
            <a:xfrm>
              <a:off x="734291" y="4944319"/>
              <a:ext cx="193964" cy="251136"/>
            </a:xfrm>
            <a:custGeom>
              <a:avLst/>
              <a:gdLst>
                <a:gd name="connsiteX0" fmla="*/ 0 w 193964"/>
                <a:gd name="connsiteY0" fmla="*/ 237281 h 251136"/>
                <a:gd name="connsiteX1" fmla="*/ 41564 w 193964"/>
                <a:gd name="connsiteY1" fmla="*/ 168008 h 251136"/>
                <a:gd name="connsiteX2" fmla="*/ 96982 w 193964"/>
                <a:gd name="connsiteY2" fmla="*/ 43317 h 251136"/>
                <a:gd name="connsiteX3" fmla="*/ 110836 w 193964"/>
                <a:gd name="connsiteY3" fmla="*/ 1754 h 251136"/>
                <a:gd name="connsiteX4" fmla="*/ 138545 w 193964"/>
                <a:gd name="connsiteY4" fmla="*/ 84881 h 251136"/>
                <a:gd name="connsiteX5" fmla="*/ 180109 w 193964"/>
                <a:gd name="connsiteY5" fmla="*/ 223426 h 251136"/>
                <a:gd name="connsiteX6" fmla="*/ 193964 w 193964"/>
                <a:gd name="connsiteY6" fmla="*/ 251136 h 251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3964" h="251136">
                  <a:moveTo>
                    <a:pt x="0" y="237281"/>
                  </a:moveTo>
                  <a:cubicBezTo>
                    <a:pt x="13855" y="214190"/>
                    <a:pt x="30421" y="192523"/>
                    <a:pt x="41564" y="168008"/>
                  </a:cubicBezTo>
                  <a:cubicBezTo>
                    <a:pt x="112226" y="12553"/>
                    <a:pt x="31586" y="141412"/>
                    <a:pt x="96982" y="43317"/>
                  </a:cubicBezTo>
                  <a:cubicBezTo>
                    <a:pt x="101600" y="29463"/>
                    <a:pt x="100510" y="-8573"/>
                    <a:pt x="110836" y="1754"/>
                  </a:cubicBezTo>
                  <a:cubicBezTo>
                    <a:pt x="131489" y="22407"/>
                    <a:pt x="131461" y="56545"/>
                    <a:pt x="138545" y="84881"/>
                  </a:cubicBezTo>
                  <a:cubicBezTo>
                    <a:pt x="148489" y="124654"/>
                    <a:pt x="163245" y="189698"/>
                    <a:pt x="180109" y="223426"/>
                  </a:cubicBezTo>
                  <a:lnTo>
                    <a:pt x="193964" y="251136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Volný tvar 63"/>
            <p:cNvSpPr/>
            <p:nvPr/>
          </p:nvSpPr>
          <p:spPr>
            <a:xfrm>
              <a:off x="789709" y="5098473"/>
              <a:ext cx="96982" cy="0"/>
            </a:xfrm>
            <a:custGeom>
              <a:avLst/>
              <a:gdLst>
                <a:gd name="connsiteX0" fmla="*/ 0 w 96982"/>
                <a:gd name="connsiteY0" fmla="*/ 0 h 0"/>
                <a:gd name="connsiteX1" fmla="*/ 96982 w 9698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6982">
                  <a:moveTo>
                    <a:pt x="0" y="0"/>
                  </a:moveTo>
                  <a:lnTo>
                    <a:pt x="96982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3920836" y="4918364"/>
            <a:ext cx="138546" cy="332509"/>
            <a:chOff x="3920836" y="4918364"/>
            <a:chExt cx="138546" cy="332509"/>
          </a:xfrm>
        </p:grpSpPr>
        <p:sp>
          <p:nvSpPr>
            <p:cNvPr id="66" name="Volný tvar 65"/>
            <p:cNvSpPr/>
            <p:nvPr/>
          </p:nvSpPr>
          <p:spPr>
            <a:xfrm>
              <a:off x="3934691" y="4918364"/>
              <a:ext cx="0" cy="304800"/>
            </a:xfrm>
            <a:custGeom>
              <a:avLst/>
              <a:gdLst>
                <a:gd name="connsiteX0" fmla="*/ 0 w 0"/>
                <a:gd name="connsiteY0" fmla="*/ 0 h 304800"/>
                <a:gd name="connsiteX1" fmla="*/ 0 w 0"/>
                <a:gd name="connsiteY1" fmla="*/ 304800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304800">
                  <a:moveTo>
                    <a:pt x="0" y="0"/>
                  </a:moveTo>
                  <a:lnTo>
                    <a:pt x="0" y="30480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Volný tvar 66"/>
            <p:cNvSpPr/>
            <p:nvPr/>
          </p:nvSpPr>
          <p:spPr>
            <a:xfrm>
              <a:off x="3920836" y="4918364"/>
              <a:ext cx="138546" cy="332509"/>
            </a:xfrm>
            <a:custGeom>
              <a:avLst/>
              <a:gdLst>
                <a:gd name="connsiteX0" fmla="*/ 0 w 138546"/>
                <a:gd name="connsiteY0" fmla="*/ 0 h 332509"/>
                <a:gd name="connsiteX1" fmla="*/ 110837 w 138546"/>
                <a:gd name="connsiteY1" fmla="*/ 41563 h 332509"/>
                <a:gd name="connsiteX2" fmla="*/ 124691 w 138546"/>
                <a:gd name="connsiteY2" fmla="*/ 83127 h 332509"/>
                <a:gd name="connsiteX3" fmla="*/ 110837 w 138546"/>
                <a:gd name="connsiteY3" fmla="*/ 124691 h 332509"/>
                <a:gd name="connsiteX4" fmla="*/ 27709 w 138546"/>
                <a:gd name="connsiteY4" fmla="*/ 166254 h 332509"/>
                <a:gd name="connsiteX5" fmla="*/ 124691 w 138546"/>
                <a:gd name="connsiteY5" fmla="*/ 207818 h 332509"/>
                <a:gd name="connsiteX6" fmla="*/ 138546 w 138546"/>
                <a:gd name="connsiteY6" fmla="*/ 249381 h 332509"/>
                <a:gd name="connsiteX7" fmla="*/ 124691 w 138546"/>
                <a:gd name="connsiteY7" fmla="*/ 304800 h 332509"/>
                <a:gd name="connsiteX8" fmla="*/ 41564 w 138546"/>
                <a:gd name="connsiteY8" fmla="*/ 332509 h 332509"/>
                <a:gd name="connsiteX9" fmla="*/ 0 w 138546"/>
                <a:gd name="connsiteY9" fmla="*/ 318654 h 332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546" h="332509">
                  <a:moveTo>
                    <a:pt x="0" y="0"/>
                  </a:moveTo>
                  <a:cubicBezTo>
                    <a:pt x="37551" y="7510"/>
                    <a:pt x="83656" y="7587"/>
                    <a:pt x="110837" y="41563"/>
                  </a:cubicBezTo>
                  <a:cubicBezTo>
                    <a:pt x="119960" y="52967"/>
                    <a:pt x="120073" y="69272"/>
                    <a:pt x="124691" y="83127"/>
                  </a:cubicBezTo>
                  <a:cubicBezTo>
                    <a:pt x="120073" y="96982"/>
                    <a:pt x="119960" y="113287"/>
                    <a:pt x="110837" y="124691"/>
                  </a:cubicBezTo>
                  <a:cubicBezTo>
                    <a:pt x="91304" y="149107"/>
                    <a:pt x="55090" y="157128"/>
                    <a:pt x="27709" y="166254"/>
                  </a:cubicBezTo>
                  <a:cubicBezTo>
                    <a:pt x="60987" y="174574"/>
                    <a:pt x="100771" y="177918"/>
                    <a:pt x="124691" y="207818"/>
                  </a:cubicBezTo>
                  <a:cubicBezTo>
                    <a:pt x="133814" y="219222"/>
                    <a:pt x="133928" y="235527"/>
                    <a:pt x="138546" y="249381"/>
                  </a:cubicBezTo>
                  <a:cubicBezTo>
                    <a:pt x="133928" y="267854"/>
                    <a:pt x="139148" y="292408"/>
                    <a:pt x="124691" y="304800"/>
                  </a:cubicBezTo>
                  <a:cubicBezTo>
                    <a:pt x="102515" y="323808"/>
                    <a:pt x="41564" y="332509"/>
                    <a:pt x="41564" y="332509"/>
                  </a:cubicBezTo>
                  <a:lnTo>
                    <a:pt x="0" y="318654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7" name="Volný tvar 76"/>
          <p:cNvSpPr/>
          <p:nvPr/>
        </p:nvSpPr>
        <p:spPr>
          <a:xfrm>
            <a:off x="1191491" y="3491345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48" name="Skupina 147"/>
          <p:cNvGrpSpPr/>
          <p:nvPr/>
        </p:nvGrpSpPr>
        <p:grpSpPr>
          <a:xfrm>
            <a:off x="782764" y="2395006"/>
            <a:ext cx="3603075" cy="2828158"/>
            <a:chOff x="782764" y="2395006"/>
            <a:chExt cx="3603075" cy="2828158"/>
          </a:xfrm>
        </p:grpSpPr>
        <p:sp>
          <p:nvSpPr>
            <p:cNvPr id="59" name="Volný tvar 58"/>
            <p:cNvSpPr/>
            <p:nvPr/>
          </p:nvSpPr>
          <p:spPr>
            <a:xfrm>
              <a:off x="782764" y="4801267"/>
              <a:ext cx="3228109" cy="30006"/>
            </a:xfrm>
            <a:custGeom>
              <a:avLst/>
              <a:gdLst>
                <a:gd name="connsiteX0" fmla="*/ 0 w 3228109"/>
                <a:gd name="connsiteY0" fmla="*/ 30000 h 30006"/>
                <a:gd name="connsiteX1" fmla="*/ 1039091 w 3228109"/>
                <a:gd name="connsiteY1" fmla="*/ 30000 h 30006"/>
                <a:gd name="connsiteX2" fmla="*/ 2840182 w 3228109"/>
                <a:gd name="connsiteY2" fmla="*/ 16146 h 30006"/>
                <a:gd name="connsiteX3" fmla="*/ 3228109 w 3228109"/>
                <a:gd name="connsiteY3" fmla="*/ 30000 h 3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8109" h="30006">
                  <a:moveTo>
                    <a:pt x="0" y="30000"/>
                  </a:moveTo>
                  <a:cubicBezTo>
                    <a:pt x="405022" y="-37501"/>
                    <a:pt x="-30531" y="30000"/>
                    <a:pt x="1039091" y="30000"/>
                  </a:cubicBezTo>
                  <a:lnTo>
                    <a:pt x="2840182" y="16146"/>
                  </a:lnTo>
                  <a:cubicBezTo>
                    <a:pt x="3191148" y="30769"/>
                    <a:pt x="3061759" y="30000"/>
                    <a:pt x="3228109" y="3000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Volný tvar 59"/>
            <p:cNvSpPr/>
            <p:nvPr/>
          </p:nvSpPr>
          <p:spPr>
            <a:xfrm rot="18808502">
              <a:off x="380876" y="3783261"/>
              <a:ext cx="2770469" cy="45719"/>
            </a:xfrm>
            <a:custGeom>
              <a:avLst/>
              <a:gdLst>
                <a:gd name="connsiteX0" fmla="*/ 0 w 3228109"/>
                <a:gd name="connsiteY0" fmla="*/ 30000 h 30006"/>
                <a:gd name="connsiteX1" fmla="*/ 1039091 w 3228109"/>
                <a:gd name="connsiteY1" fmla="*/ 30000 h 30006"/>
                <a:gd name="connsiteX2" fmla="*/ 2840182 w 3228109"/>
                <a:gd name="connsiteY2" fmla="*/ 16146 h 30006"/>
                <a:gd name="connsiteX3" fmla="*/ 3228109 w 3228109"/>
                <a:gd name="connsiteY3" fmla="*/ 30000 h 3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8109" h="30006">
                  <a:moveTo>
                    <a:pt x="0" y="30000"/>
                  </a:moveTo>
                  <a:cubicBezTo>
                    <a:pt x="405022" y="-37501"/>
                    <a:pt x="-30531" y="30000"/>
                    <a:pt x="1039091" y="30000"/>
                  </a:cubicBezTo>
                  <a:lnTo>
                    <a:pt x="2840182" y="16146"/>
                  </a:lnTo>
                  <a:cubicBezTo>
                    <a:pt x="3191148" y="30769"/>
                    <a:pt x="3061759" y="30000"/>
                    <a:pt x="3228109" y="3000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Volný tvar 60"/>
            <p:cNvSpPr/>
            <p:nvPr/>
          </p:nvSpPr>
          <p:spPr>
            <a:xfrm rot="3489488">
              <a:off x="2178810" y="3786280"/>
              <a:ext cx="2382355" cy="45719"/>
            </a:xfrm>
            <a:custGeom>
              <a:avLst/>
              <a:gdLst>
                <a:gd name="connsiteX0" fmla="*/ 0 w 3228109"/>
                <a:gd name="connsiteY0" fmla="*/ 30000 h 30006"/>
                <a:gd name="connsiteX1" fmla="*/ 1039091 w 3228109"/>
                <a:gd name="connsiteY1" fmla="*/ 30000 h 30006"/>
                <a:gd name="connsiteX2" fmla="*/ 2840182 w 3228109"/>
                <a:gd name="connsiteY2" fmla="*/ 16146 h 30006"/>
                <a:gd name="connsiteX3" fmla="*/ 3228109 w 3228109"/>
                <a:gd name="connsiteY3" fmla="*/ 30000 h 3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8109" h="30006">
                  <a:moveTo>
                    <a:pt x="0" y="30000"/>
                  </a:moveTo>
                  <a:cubicBezTo>
                    <a:pt x="405022" y="-37501"/>
                    <a:pt x="-30531" y="30000"/>
                    <a:pt x="1039091" y="30000"/>
                  </a:cubicBezTo>
                  <a:lnTo>
                    <a:pt x="2840182" y="16146"/>
                  </a:lnTo>
                  <a:cubicBezTo>
                    <a:pt x="3191148" y="30769"/>
                    <a:pt x="3061759" y="30000"/>
                    <a:pt x="3228109" y="3000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Volný tvar 77"/>
            <p:cNvSpPr/>
            <p:nvPr/>
          </p:nvSpPr>
          <p:spPr>
            <a:xfrm>
              <a:off x="2673448" y="2395006"/>
              <a:ext cx="124691" cy="255243"/>
            </a:xfrm>
            <a:custGeom>
              <a:avLst/>
              <a:gdLst>
                <a:gd name="connsiteX0" fmla="*/ 96982 w 124691"/>
                <a:gd name="connsiteY0" fmla="*/ 30583 h 255243"/>
                <a:gd name="connsiteX1" fmla="*/ 27709 w 124691"/>
                <a:gd name="connsiteY1" fmla="*/ 2874 h 255243"/>
                <a:gd name="connsiteX2" fmla="*/ 0 w 124691"/>
                <a:gd name="connsiteY2" fmla="*/ 86001 h 255243"/>
                <a:gd name="connsiteX3" fmla="*/ 13854 w 124691"/>
                <a:gd name="connsiteY3" fmla="*/ 224546 h 255243"/>
                <a:gd name="connsiteX4" fmla="*/ 41563 w 124691"/>
                <a:gd name="connsiteY4" fmla="*/ 252256 h 255243"/>
                <a:gd name="connsiteX5" fmla="*/ 124691 w 124691"/>
                <a:gd name="connsiteY5" fmla="*/ 252256 h 25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4691" h="255243">
                  <a:moveTo>
                    <a:pt x="96982" y="30583"/>
                  </a:moveTo>
                  <a:cubicBezTo>
                    <a:pt x="73891" y="21347"/>
                    <a:pt x="49302" y="-9465"/>
                    <a:pt x="27709" y="2874"/>
                  </a:cubicBezTo>
                  <a:cubicBezTo>
                    <a:pt x="2349" y="17365"/>
                    <a:pt x="0" y="86001"/>
                    <a:pt x="0" y="86001"/>
                  </a:cubicBezTo>
                  <a:cubicBezTo>
                    <a:pt x="4618" y="132183"/>
                    <a:pt x="2598" y="179520"/>
                    <a:pt x="13854" y="224546"/>
                  </a:cubicBezTo>
                  <a:cubicBezTo>
                    <a:pt x="17022" y="237218"/>
                    <a:pt x="28891" y="249088"/>
                    <a:pt x="41563" y="252256"/>
                  </a:cubicBezTo>
                  <a:cubicBezTo>
                    <a:pt x="68445" y="258977"/>
                    <a:pt x="96982" y="252256"/>
                    <a:pt x="124691" y="252256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47" name="Skupina 146"/>
            <p:cNvGrpSpPr/>
            <p:nvPr/>
          </p:nvGrpSpPr>
          <p:grpSpPr>
            <a:xfrm>
              <a:off x="782764" y="3988772"/>
              <a:ext cx="3603075" cy="1234392"/>
              <a:chOff x="782764" y="3988772"/>
              <a:chExt cx="3603075" cy="1234392"/>
            </a:xfrm>
          </p:grpSpPr>
          <p:sp>
            <p:nvSpPr>
              <p:cNvPr id="69" name="Volný tvar 68"/>
              <p:cNvSpPr/>
              <p:nvPr/>
            </p:nvSpPr>
            <p:spPr>
              <a:xfrm>
                <a:off x="2202873" y="5098473"/>
                <a:ext cx="96982" cy="0"/>
              </a:xfrm>
              <a:custGeom>
                <a:avLst/>
                <a:gdLst>
                  <a:gd name="connsiteX0" fmla="*/ 0 w 96982"/>
                  <a:gd name="connsiteY0" fmla="*/ 0 h 0"/>
                  <a:gd name="connsiteX1" fmla="*/ 96982 w 96982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6982">
                    <a:moveTo>
                      <a:pt x="0" y="0"/>
                    </a:moveTo>
                    <a:lnTo>
                      <a:pt x="96982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70" name="Skupina 69"/>
              <p:cNvGrpSpPr/>
              <p:nvPr/>
            </p:nvGrpSpPr>
            <p:grpSpPr>
              <a:xfrm>
                <a:off x="782764" y="4833114"/>
                <a:ext cx="3228109" cy="390050"/>
                <a:chOff x="782764" y="4833114"/>
                <a:chExt cx="3228109" cy="390050"/>
              </a:xfrm>
            </p:grpSpPr>
            <p:sp>
              <p:nvSpPr>
                <p:cNvPr id="71" name="Volný tvar 70"/>
                <p:cNvSpPr/>
                <p:nvPr/>
              </p:nvSpPr>
              <p:spPr>
                <a:xfrm>
                  <a:off x="782764" y="4833114"/>
                  <a:ext cx="3228109" cy="30006"/>
                </a:xfrm>
                <a:custGeom>
                  <a:avLst/>
                  <a:gdLst>
                    <a:gd name="connsiteX0" fmla="*/ 0 w 3228109"/>
                    <a:gd name="connsiteY0" fmla="*/ 30000 h 30006"/>
                    <a:gd name="connsiteX1" fmla="*/ 1039091 w 3228109"/>
                    <a:gd name="connsiteY1" fmla="*/ 30000 h 30006"/>
                    <a:gd name="connsiteX2" fmla="*/ 2840182 w 3228109"/>
                    <a:gd name="connsiteY2" fmla="*/ 16146 h 30006"/>
                    <a:gd name="connsiteX3" fmla="*/ 3228109 w 3228109"/>
                    <a:gd name="connsiteY3" fmla="*/ 30000 h 300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28109" h="30006">
                      <a:moveTo>
                        <a:pt x="0" y="30000"/>
                      </a:moveTo>
                      <a:cubicBezTo>
                        <a:pt x="405022" y="-37501"/>
                        <a:pt x="-30531" y="30000"/>
                        <a:pt x="1039091" y="30000"/>
                      </a:cubicBezTo>
                      <a:lnTo>
                        <a:pt x="2840182" y="16146"/>
                      </a:lnTo>
                      <a:cubicBezTo>
                        <a:pt x="3191148" y="30769"/>
                        <a:pt x="3061759" y="30000"/>
                        <a:pt x="3228109" y="30000"/>
                      </a:cubicBezTo>
                    </a:path>
                  </a:pathLst>
                </a:custGeom>
                <a:no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72" name="Skupina 71"/>
                <p:cNvGrpSpPr/>
                <p:nvPr/>
              </p:nvGrpSpPr>
              <p:grpSpPr>
                <a:xfrm>
                  <a:off x="1925782" y="4925589"/>
                  <a:ext cx="1080654" cy="297575"/>
                  <a:chOff x="1925782" y="4925589"/>
                  <a:chExt cx="1080654" cy="297575"/>
                </a:xfrm>
              </p:grpSpPr>
              <p:sp>
                <p:nvSpPr>
                  <p:cNvPr id="73" name="Volný tvar 72"/>
                  <p:cNvSpPr/>
                  <p:nvPr/>
                </p:nvSpPr>
                <p:spPr>
                  <a:xfrm>
                    <a:off x="1925782" y="4972810"/>
                    <a:ext cx="124803" cy="181081"/>
                  </a:xfrm>
                  <a:custGeom>
                    <a:avLst/>
                    <a:gdLst>
                      <a:gd name="connsiteX0" fmla="*/ 124691 w 124803"/>
                      <a:gd name="connsiteY0" fmla="*/ 42535 h 181081"/>
                      <a:gd name="connsiteX1" fmla="*/ 13854 w 124803"/>
                      <a:gd name="connsiteY1" fmla="*/ 14826 h 181081"/>
                      <a:gd name="connsiteX2" fmla="*/ 0 w 124803"/>
                      <a:gd name="connsiteY2" fmla="*/ 56390 h 181081"/>
                      <a:gd name="connsiteX3" fmla="*/ 41563 w 124803"/>
                      <a:gd name="connsiteY3" fmla="*/ 167226 h 181081"/>
                      <a:gd name="connsiteX4" fmla="*/ 83127 w 124803"/>
                      <a:gd name="connsiteY4" fmla="*/ 181081 h 181081"/>
                      <a:gd name="connsiteX5" fmla="*/ 124691 w 124803"/>
                      <a:gd name="connsiteY5" fmla="*/ 153372 h 1810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24803" h="181081">
                        <a:moveTo>
                          <a:pt x="124691" y="42535"/>
                        </a:moveTo>
                        <a:cubicBezTo>
                          <a:pt x="94457" y="24395"/>
                          <a:pt x="53001" y="-24321"/>
                          <a:pt x="13854" y="14826"/>
                        </a:cubicBezTo>
                        <a:cubicBezTo>
                          <a:pt x="3527" y="25153"/>
                          <a:pt x="4618" y="42535"/>
                          <a:pt x="0" y="56390"/>
                        </a:cubicBezTo>
                        <a:cubicBezTo>
                          <a:pt x="7510" y="93942"/>
                          <a:pt x="7586" y="140045"/>
                          <a:pt x="41563" y="167226"/>
                        </a:cubicBezTo>
                        <a:cubicBezTo>
                          <a:pt x="52967" y="176349"/>
                          <a:pt x="69272" y="176463"/>
                          <a:pt x="83127" y="181081"/>
                        </a:cubicBezTo>
                        <a:cubicBezTo>
                          <a:pt x="129072" y="165766"/>
                          <a:pt x="124691" y="181830"/>
                          <a:pt x="124691" y="153372"/>
                        </a:cubicBez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74" name="Volný tvar 73"/>
                  <p:cNvSpPr/>
                  <p:nvPr/>
                </p:nvSpPr>
                <p:spPr>
                  <a:xfrm>
                    <a:off x="2189018" y="5043055"/>
                    <a:ext cx="96982" cy="0"/>
                  </a:xfrm>
                  <a:custGeom>
                    <a:avLst/>
                    <a:gdLst>
                      <a:gd name="connsiteX0" fmla="*/ 0 w 96982"/>
                      <a:gd name="connsiteY0" fmla="*/ 0 h 0"/>
                      <a:gd name="connsiteX1" fmla="*/ 96982 w 96982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6982">
                        <a:moveTo>
                          <a:pt x="0" y="0"/>
                        </a:moveTo>
                        <a:lnTo>
                          <a:pt x="96982" y="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75" name="Volný tvar 74"/>
                  <p:cNvSpPr/>
                  <p:nvPr/>
                </p:nvSpPr>
                <p:spPr>
                  <a:xfrm>
                    <a:off x="2369127" y="4925589"/>
                    <a:ext cx="207818" cy="283720"/>
                  </a:xfrm>
                  <a:custGeom>
                    <a:avLst/>
                    <a:gdLst>
                      <a:gd name="connsiteX0" fmla="*/ 207818 w 207818"/>
                      <a:gd name="connsiteY0" fmla="*/ 48193 h 283720"/>
                      <a:gd name="connsiteX1" fmla="*/ 27709 w 207818"/>
                      <a:gd name="connsiteY1" fmla="*/ 20484 h 283720"/>
                      <a:gd name="connsiteX2" fmla="*/ 0 w 207818"/>
                      <a:gd name="connsiteY2" fmla="*/ 62047 h 283720"/>
                      <a:gd name="connsiteX3" fmla="*/ 13855 w 207818"/>
                      <a:gd name="connsiteY3" fmla="*/ 131320 h 283720"/>
                      <a:gd name="connsiteX4" fmla="*/ 138546 w 207818"/>
                      <a:gd name="connsiteY4" fmla="*/ 145175 h 283720"/>
                      <a:gd name="connsiteX5" fmla="*/ 180109 w 207818"/>
                      <a:gd name="connsiteY5" fmla="*/ 283720 h 283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07818" h="283720">
                        <a:moveTo>
                          <a:pt x="207818" y="48193"/>
                        </a:moveTo>
                        <a:cubicBezTo>
                          <a:pt x="133977" y="3887"/>
                          <a:pt x="127439" y="-19408"/>
                          <a:pt x="27709" y="20484"/>
                        </a:cubicBezTo>
                        <a:cubicBezTo>
                          <a:pt x="12249" y="26668"/>
                          <a:pt x="9236" y="48193"/>
                          <a:pt x="0" y="62047"/>
                        </a:cubicBezTo>
                        <a:cubicBezTo>
                          <a:pt x="4618" y="85138"/>
                          <a:pt x="2172" y="110874"/>
                          <a:pt x="13855" y="131320"/>
                        </a:cubicBezTo>
                        <a:cubicBezTo>
                          <a:pt x="42088" y="180728"/>
                          <a:pt x="100915" y="151447"/>
                          <a:pt x="138546" y="145175"/>
                        </a:cubicBezTo>
                        <a:cubicBezTo>
                          <a:pt x="222561" y="61158"/>
                          <a:pt x="180109" y="84018"/>
                          <a:pt x="180109" y="283720"/>
                        </a:cubicBez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76" name="Volný tvar 75"/>
                  <p:cNvSpPr/>
                  <p:nvPr/>
                </p:nvSpPr>
                <p:spPr>
                  <a:xfrm>
                    <a:off x="2618373" y="5070764"/>
                    <a:ext cx="388063" cy="152400"/>
                  </a:xfrm>
                  <a:custGeom>
                    <a:avLst/>
                    <a:gdLst>
                      <a:gd name="connsiteX0" fmla="*/ 83263 w 388063"/>
                      <a:gd name="connsiteY0" fmla="*/ 0 h 152400"/>
                      <a:gd name="connsiteX1" fmla="*/ 13991 w 388063"/>
                      <a:gd name="connsiteY1" fmla="*/ 13854 h 152400"/>
                      <a:gd name="connsiteX2" fmla="*/ 13991 w 388063"/>
                      <a:gd name="connsiteY2" fmla="*/ 96981 h 152400"/>
                      <a:gd name="connsiteX3" fmla="*/ 55554 w 388063"/>
                      <a:gd name="connsiteY3" fmla="*/ 110836 h 152400"/>
                      <a:gd name="connsiteX4" fmla="*/ 166391 w 388063"/>
                      <a:gd name="connsiteY4" fmla="*/ 69272 h 152400"/>
                      <a:gd name="connsiteX5" fmla="*/ 180245 w 388063"/>
                      <a:gd name="connsiteY5" fmla="*/ 27709 h 152400"/>
                      <a:gd name="connsiteX6" fmla="*/ 249518 w 388063"/>
                      <a:gd name="connsiteY6" fmla="*/ 41563 h 152400"/>
                      <a:gd name="connsiteX7" fmla="*/ 277227 w 388063"/>
                      <a:gd name="connsiteY7" fmla="*/ 83127 h 152400"/>
                      <a:gd name="connsiteX8" fmla="*/ 360354 w 388063"/>
                      <a:gd name="connsiteY8" fmla="*/ 55418 h 152400"/>
                      <a:gd name="connsiteX9" fmla="*/ 388063 w 388063"/>
                      <a:gd name="connsiteY9" fmla="*/ 152400 h 15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8063" h="152400">
                        <a:moveTo>
                          <a:pt x="83263" y="0"/>
                        </a:moveTo>
                        <a:cubicBezTo>
                          <a:pt x="60172" y="4618"/>
                          <a:pt x="33584" y="792"/>
                          <a:pt x="13991" y="13854"/>
                        </a:cubicBezTo>
                        <a:cubicBezTo>
                          <a:pt x="-8177" y="28633"/>
                          <a:pt x="-788" y="82202"/>
                          <a:pt x="13991" y="96981"/>
                        </a:cubicBezTo>
                        <a:cubicBezTo>
                          <a:pt x="24317" y="107307"/>
                          <a:pt x="41700" y="106218"/>
                          <a:pt x="55554" y="110836"/>
                        </a:cubicBezTo>
                        <a:cubicBezTo>
                          <a:pt x="93104" y="103326"/>
                          <a:pt x="139210" y="103248"/>
                          <a:pt x="166391" y="69272"/>
                        </a:cubicBezTo>
                        <a:cubicBezTo>
                          <a:pt x="175514" y="57868"/>
                          <a:pt x="175627" y="41563"/>
                          <a:pt x="180245" y="27709"/>
                        </a:cubicBezTo>
                        <a:cubicBezTo>
                          <a:pt x="217190" y="83127"/>
                          <a:pt x="194100" y="78508"/>
                          <a:pt x="249518" y="41563"/>
                        </a:cubicBezTo>
                        <a:cubicBezTo>
                          <a:pt x="258754" y="55418"/>
                          <a:pt x="260704" y="81062"/>
                          <a:pt x="277227" y="83127"/>
                        </a:cubicBezTo>
                        <a:cubicBezTo>
                          <a:pt x="306209" y="86750"/>
                          <a:pt x="360354" y="55418"/>
                          <a:pt x="360354" y="55418"/>
                        </a:cubicBezTo>
                        <a:cubicBezTo>
                          <a:pt x="375283" y="144987"/>
                          <a:pt x="354346" y="118681"/>
                          <a:pt x="388063" y="152400"/>
                        </a:cubicBez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  <p:sp>
            <p:nvSpPr>
              <p:cNvPr id="80" name="Volný tvar 79"/>
              <p:cNvSpPr/>
              <p:nvPr/>
            </p:nvSpPr>
            <p:spPr>
              <a:xfrm>
                <a:off x="3073508" y="4052047"/>
                <a:ext cx="404798" cy="806824"/>
              </a:xfrm>
              <a:custGeom>
                <a:avLst/>
                <a:gdLst>
                  <a:gd name="connsiteX0" fmla="*/ 404798 w 404798"/>
                  <a:gd name="connsiteY0" fmla="*/ 0 h 806824"/>
                  <a:gd name="connsiteX1" fmla="*/ 261363 w 404798"/>
                  <a:gd name="connsiteY1" fmla="*/ 89647 h 806824"/>
                  <a:gd name="connsiteX2" fmla="*/ 117927 w 404798"/>
                  <a:gd name="connsiteY2" fmla="*/ 304800 h 806824"/>
                  <a:gd name="connsiteX3" fmla="*/ 10351 w 404798"/>
                  <a:gd name="connsiteY3" fmla="*/ 573741 h 806824"/>
                  <a:gd name="connsiteX4" fmla="*/ 10351 w 404798"/>
                  <a:gd name="connsiteY4" fmla="*/ 806824 h 806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4798" h="806824">
                    <a:moveTo>
                      <a:pt x="404798" y="0"/>
                    </a:moveTo>
                    <a:cubicBezTo>
                      <a:pt x="356986" y="19423"/>
                      <a:pt x="309175" y="38847"/>
                      <a:pt x="261363" y="89647"/>
                    </a:cubicBezTo>
                    <a:cubicBezTo>
                      <a:pt x="213551" y="140447"/>
                      <a:pt x="159762" y="224118"/>
                      <a:pt x="117927" y="304800"/>
                    </a:cubicBezTo>
                    <a:cubicBezTo>
                      <a:pt x="76092" y="385482"/>
                      <a:pt x="28280" y="490070"/>
                      <a:pt x="10351" y="573741"/>
                    </a:cubicBezTo>
                    <a:cubicBezTo>
                      <a:pt x="-7578" y="657412"/>
                      <a:pt x="1386" y="732118"/>
                      <a:pt x="10351" y="806824"/>
                    </a:cubicBezTo>
                  </a:path>
                </a:pathLst>
              </a:cu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1" name="Volný tvar 80"/>
              <p:cNvSpPr/>
              <p:nvPr/>
            </p:nvSpPr>
            <p:spPr>
              <a:xfrm>
                <a:off x="3228109" y="4336972"/>
                <a:ext cx="261566" cy="373573"/>
              </a:xfrm>
              <a:custGeom>
                <a:avLst/>
                <a:gdLst>
                  <a:gd name="connsiteX0" fmla="*/ 0 w 261566"/>
                  <a:gd name="connsiteY0" fmla="*/ 373573 h 373573"/>
                  <a:gd name="connsiteX1" fmla="*/ 41564 w 261566"/>
                  <a:gd name="connsiteY1" fmla="*/ 193464 h 373573"/>
                  <a:gd name="connsiteX2" fmla="*/ 83127 w 261566"/>
                  <a:gd name="connsiteY2" fmla="*/ 13355 h 373573"/>
                  <a:gd name="connsiteX3" fmla="*/ 235527 w 261566"/>
                  <a:gd name="connsiteY3" fmla="*/ 27210 h 373573"/>
                  <a:gd name="connsiteX4" fmla="*/ 249382 w 261566"/>
                  <a:gd name="connsiteY4" fmla="*/ 138046 h 373573"/>
                  <a:gd name="connsiteX5" fmla="*/ 138546 w 261566"/>
                  <a:gd name="connsiteY5" fmla="*/ 179610 h 373573"/>
                  <a:gd name="connsiteX6" fmla="*/ 249382 w 261566"/>
                  <a:gd name="connsiteY6" fmla="*/ 179610 h 373573"/>
                  <a:gd name="connsiteX7" fmla="*/ 249382 w 261566"/>
                  <a:gd name="connsiteY7" fmla="*/ 290446 h 373573"/>
                  <a:gd name="connsiteX8" fmla="*/ 166255 w 261566"/>
                  <a:gd name="connsiteY8" fmla="*/ 318155 h 373573"/>
                  <a:gd name="connsiteX9" fmla="*/ 83127 w 261566"/>
                  <a:gd name="connsiteY9" fmla="*/ 262737 h 373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1566" h="373573">
                    <a:moveTo>
                      <a:pt x="0" y="373573"/>
                    </a:moveTo>
                    <a:lnTo>
                      <a:pt x="41564" y="193464"/>
                    </a:lnTo>
                    <a:cubicBezTo>
                      <a:pt x="55419" y="133428"/>
                      <a:pt x="50800" y="41064"/>
                      <a:pt x="83127" y="13355"/>
                    </a:cubicBezTo>
                    <a:cubicBezTo>
                      <a:pt x="115454" y="-14354"/>
                      <a:pt x="207818" y="6428"/>
                      <a:pt x="235527" y="27210"/>
                    </a:cubicBezTo>
                    <a:cubicBezTo>
                      <a:pt x="263236" y="47992"/>
                      <a:pt x="265545" y="112646"/>
                      <a:pt x="249382" y="138046"/>
                    </a:cubicBezTo>
                    <a:cubicBezTo>
                      <a:pt x="233219" y="163446"/>
                      <a:pt x="138546" y="172683"/>
                      <a:pt x="138546" y="179610"/>
                    </a:cubicBezTo>
                    <a:cubicBezTo>
                      <a:pt x="138546" y="186537"/>
                      <a:pt x="230909" y="161137"/>
                      <a:pt x="249382" y="179610"/>
                    </a:cubicBezTo>
                    <a:cubicBezTo>
                      <a:pt x="267855" y="198083"/>
                      <a:pt x="263237" y="267355"/>
                      <a:pt x="249382" y="290446"/>
                    </a:cubicBezTo>
                    <a:cubicBezTo>
                      <a:pt x="235528" y="313537"/>
                      <a:pt x="193964" y="322773"/>
                      <a:pt x="166255" y="318155"/>
                    </a:cubicBezTo>
                    <a:cubicBezTo>
                      <a:pt x="138546" y="313537"/>
                      <a:pt x="110836" y="288137"/>
                      <a:pt x="83127" y="262737"/>
                    </a:cubicBezTo>
                  </a:path>
                </a:pathLst>
              </a:cu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3" name="Volný tvar 82"/>
              <p:cNvSpPr/>
              <p:nvPr/>
            </p:nvSpPr>
            <p:spPr>
              <a:xfrm>
                <a:off x="1308607" y="4433455"/>
                <a:ext cx="298520" cy="249381"/>
              </a:xfrm>
              <a:custGeom>
                <a:avLst/>
                <a:gdLst>
                  <a:gd name="connsiteX0" fmla="*/ 298520 w 298520"/>
                  <a:gd name="connsiteY0" fmla="*/ 0 h 249381"/>
                  <a:gd name="connsiteX1" fmla="*/ 229248 w 298520"/>
                  <a:gd name="connsiteY1" fmla="*/ 13854 h 249381"/>
                  <a:gd name="connsiteX2" fmla="*/ 173829 w 298520"/>
                  <a:gd name="connsiteY2" fmla="*/ 96981 h 249381"/>
                  <a:gd name="connsiteX3" fmla="*/ 132266 w 298520"/>
                  <a:gd name="connsiteY3" fmla="*/ 124690 h 249381"/>
                  <a:gd name="connsiteX4" fmla="*/ 90702 w 298520"/>
                  <a:gd name="connsiteY4" fmla="*/ 207818 h 249381"/>
                  <a:gd name="connsiteX5" fmla="*/ 49138 w 298520"/>
                  <a:gd name="connsiteY5" fmla="*/ 221672 h 249381"/>
                  <a:gd name="connsiteX6" fmla="*/ 7575 w 298520"/>
                  <a:gd name="connsiteY6" fmla="*/ 207818 h 249381"/>
                  <a:gd name="connsiteX7" fmla="*/ 62993 w 298520"/>
                  <a:gd name="connsiteY7" fmla="*/ 83127 h 249381"/>
                  <a:gd name="connsiteX8" fmla="*/ 132266 w 298520"/>
                  <a:gd name="connsiteY8" fmla="*/ 96981 h 249381"/>
                  <a:gd name="connsiteX9" fmla="*/ 159975 w 298520"/>
                  <a:gd name="connsiteY9" fmla="*/ 138545 h 249381"/>
                  <a:gd name="connsiteX10" fmla="*/ 201538 w 298520"/>
                  <a:gd name="connsiteY10" fmla="*/ 221672 h 249381"/>
                  <a:gd name="connsiteX11" fmla="*/ 284666 w 298520"/>
                  <a:gd name="connsiteY11" fmla="*/ 249381 h 249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98520" h="249381">
                    <a:moveTo>
                      <a:pt x="298520" y="0"/>
                    </a:moveTo>
                    <a:cubicBezTo>
                      <a:pt x="275429" y="4618"/>
                      <a:pt x="247836" y="-603"/>
                      <a:pt x="229248" y="13854"/>
                    </a:cubicBezTo>
                    <a:cubicBezTo>
                      <a:pt x="202961" y="34299"/>
                      <a:pt x="201538" y="78508"/>
                      <a:pt x="173829" y="96981"/>
                    </a:cubicBezTo>
                    <a:lnTo>
                      <a:pt x="132266" y="124690"/>
                    </a:lnTo>
                    <a:cubicBezTo>
                      <a:pt x="123139" y="152070"/>
                      <a:pt x="115117" y="188286"/>
                      <a:pt x="90702" y="207818"/>
                    </a:cubicBezTo>
                    <a:cubicBezTo>
                      <a:pt x="79298" y="216941"/>
                      <a:pt x="62993" y="217054"/>
                      <a:pt x="49138" y="221672"/>
                    </a:cubicBezTo>
                    <a:cubicBezTo>
                      <a:pt x="35284" y="217054"/>
                      <a:pt x="11117" y="221986"/>
                      <a:pt x="7575" y="207818"/>
                    </a:cubicBezTo>
                    <a:cubicBezTo>
                      <a:pt x="-14424" y="119823"/>
                      <a:pt x="13740" y="115962"/>
                      <a:pt x="62993" y="83127"/>
                    </a:cubicBezTo>
                    <a:cubicBezTo>
                      <a:pt x="86084" y="87745"/>
                      <a:pt x="111820" y="85298"/>
                      <a:pt x="132266" y="96981"/>
                    </a:cubicBezTo>
                    <a:cubicBezTo>
                      <a:pt x="146723" y="105242"/>
                      <a:pt x="152529" y="123652"/>
                      <a:pt x="159975" y="138545"/>
                    </a:cubicBezTo>
                    <a:cubicBezTo>
                      <a:pt x="173014" y="164624"/>
                      <a:pt x="172660" y="203624"/>
                      <a:pt x="201538" y="221672"/>
                    </a:cubicBezTo>
                    <a:cubicBezTo>
                      <a:pt x="226307" y="237152"/>
                      <a:pt x="284666" y="249381"/>
                      <a:pt x="284666" y="249381"/>
                    </a:cubicBezTo>
                  </a:path>
                </a:pathLst>
              </a:cu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4" name="Volný tvar 83"/>
              <p:cNvSpPr/>
              <p:nvPr/>
            </p:nvSpPr>
            <p:spPr>
              <a:xfrm>
                <a:off x="1607127" y="4017819"/>
                <a:ext cx="305826" cy="831272"/>
              </a:xfrm>
              <a:custGeom>
                <a:avLst/>
                <a:gdLst>
                  <a:gd name="connsiteX0" fmla="*/ 0 w 305826"/>
                  <a:gd name="connsiteY0" fmla="*/ 0 h 831272"/>
                  <a:gd name="connsiteX1" fmla="*/ 138545 w 305826"/>
                  <a:gd name="connsiteY1" fmla="*/ 110836 h 831272"/>
                  <a:gd name="connsiteX2" fmla="*/ 249382 w 305826"/>
                  <a:gd name="connsiteY2" fmla="*/ 263236 h 831272"/>
                  <a:gd name="connsiteX3" fmla="*/ 304800 w 305826"/>
                  <a:gd name="connsiteY3" fmla="*/ 609600 h 831272"/>
                  <a:gd name="connsiteX4" fmla="*/ 304800 w 305826"/>
                  <a:gd name="connsiteY4" fmla="*/ 609600 h 831272"/>
                  <a:gd name="connsiteX5" fmla="*/ 304800 w 305826"/>
                  <a:gd name="connsiteY5" fmla="*/ 734291 h 831272"/>
                  <a:gd name="connsiteX6" fmla="*/ 290945 w 305826"/>
                  <a:gd name="connsiteY6" fmla="*/ 831272 h 8312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05826" h="831272">
                    <a:moveTo>
                      <a:pt x="0" y="0"/>
                    </a:moveTo>
                    <a:cubicBezTo>
                      <a:pt x="48490" y="33481"/>
                      <a:pt x="96981" y="66963"/>
                      <a:pt x="138545" y="110836"/>
                    </a:cubicBezTo>
                    <a:cubicBezTo>
                      <a:pt x="180109" y="154709"/>
                      <a:pt x="221673" y="180109"/>
                      <a:pt x="249382" y="263236"/>
                    </a:cubicBezTo>
                    <a:cubicBezTo>
                      <a:pt x="277091" y="346363"/>
                      <a:pt x="304800" y="609600"/>
                      <a:pt x="304800" y="609600"/>
                    </a:cubicBezTo>
                    <a:lnTo>
                      <a:pt x="304800" y="609600"/>
                    </a:lnTo>
                    <a:cubicBezTo>
                      <a:pt x="304800" y="630382"/>
                      <a:pt x="307109" y="697346"/>
                      <a:pt x="304800" y="734291"/>
                    </a:cubicBezTo>
                    <a:cubicBezTo>
                      <a:pt x="302491" y="771236"/>
                      <a:pt x="296718" y="801254"/>
                      <a:pt x="290945" y="831272"/>
                    </a:cubicBezTo>
                  </a:path>
                </a:pathLst>
              </a:custGeom>
              <a:noFill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6" name="Volný tvar 85"/>
              <p:cNvSpPr/>
              <p:nvPr/>
            </p:nvSpPr>
            <p:spPr>
              <a:xfrm>
                <a:off x="1640794" y="3995806"/>
                <a:ext cx="305826" cy="831272"/>
              </a:xfrm>
              <a:custGeom>
                <a:avLst/>
                <a:gdLst>
                  <a:gd name="connsiteX0" fmla="*/ 0 w 305826"/>
                  <a:gd name="connsiteY0" fmla="*/ 0 h 831272"/>
                  <a:gd name="connsiteX1" fmla="*/ 138545 w 305826"/>
                  <a:gd name="connsiteY1" fmla="*/ 110836 h 831272"/>
                  <a:gd name="connsiteX2" fmla="*/ 249382 w 305826"/>
                  <a:gd name="connsiteY2" fmla="*/ 263236 h 831272"/>
                  <a:gd name="connsiteX3" fmla="*/ 304800 w 305826"/>
                  <a:gd name="connsiteY3" fmla="*/ 609600 h 831272"/>
                  <a:gd name="connsiteX4" fmla="*/ 304800 w 305826"/>
                  <a:gd name="connsiteY4" fmla="*/ 609600 h 831272"/>
                  <a:gd name="connsiteX5" fmla="*/ 304800 w 305826"/>
                  <a:gd name="connsiteY5" fmla="*/ 734291 h 831272"/>
                  <a:gd name="connsiteX6" fmla="*/ 290945 w 305826"/>
                  <a:gd name="connsiteY6" fmla="*/ 831272 h 8312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05826" h="831272">
                    <a:moveTo>
                      <a:pt x="0" y="0"/>
                    </a:moveTo>
                    <a:cubicBezTo>
                      <a:pt x="48490" y="33481"/>
                      <a:pt x="96981" y="66963"/>
                      <a:pt x="138545" y="110836"/>
                    </a:cubicBezTo>
                    <a:cubicBezTo>
                      <a:pt x="180109" y="154709"/>
                      <a:pt x="221673" y="180109"/>
                      <a:pt x="249382" y="263236"/>
                    </a:cubicBezTo>
                    <a:cubicBezTo>
                      <a:pt x="277091" y="346363"/>
                      <a:pt x="304800" y="609600"/>
                      <a:pt x="304800" y="609600"/>
                    </a:cubicBezTo>
                    <a:lnTo>
                      <a:pt x="304800" y="609600"/>
                    </a:lnTo>
                    <a:cubicBezTo>
                      <a:pt x="304800" y="630382"/>
                      <a:pt x="307109" y="697346"/>
                      <a:pt x="304800" y="734291"/>
                    </a:cubicBezTo>
                    <a:cubicBezTo>
                      <a:pt x="302491" y="771236"/>
                      <a:pt x="296718" y="801254"/>
                      <a:pt x="290945" y="831272"/>
                    </a:cubicBezTo>
                  </a:path>
                </a:pathLst>
              </a:custGeom>
              <a:noFill/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87" name="Skupina 86"/>
              <p:cNvGrpSpPr/>
              <p:nvPr/>
            </p:nvGrpSpPr>
            <p:grpSpPr>
              <a:xfrm>
                <a:off x="1703294" y="4346273"/>
                <a:ext cx="873651" cy="360218"/>
                <a:chOff x="1703294" y="4346273"/>
                <a:chExt cx="873651" cy="360218"/>
              </a:xfrm>
            </p:grpSpPr>
            <p:sp>
              <p:nvSpPr>
                <p:cNvPr id="88" name="Volný tvar 87"/>
                <p:cNvSpPr/>
                <p:nvPr/>
              </p:nvSpPr>
              <p:spPr>
                <a:xfrm>
                  <a:off x="1703294" y="4500282"/>
                  <a:ext cx="161365" cy="0"/>
                </a:xfrm>
                <a:custGeom>
                  <a:avLst/>
                  <a:gdLst>
                    <a:gd name="connsiteX0" fmla="*/ 0 w 161365"/>
                    <a:gd name="connsiteY0" fmla="*/ 0 h 0"/>
                    <a:gd name="connsiteX1" fmla="*/ 161365 w 161365"/>
                    <a:gd name="connsiteY1" fmla="*/ 0 h 0"/>
                    <a:gd name="connsiteX2" fmla="*/ 161365 w 161365"/>
                    <a:gd name="connsiteY2" fmla="*/ 0 h 0"/>
                    <a:gd name="connsiteX3" fmla="*/ 161365 w 161365"/>
                    <a:gd name="connsiteY3" fmla="*/ 0 h 0"/>
                    <a:gd name="connsiteX4" fmla="*/ 161365 w 161365"/>
                    <a:gd name="connsiteY4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365">
                      <a:moveTo>
                        <a:pt x="0" y="0"/>
                      </a:moveTo>
                      <a:lnTo>
                        <a:pt x="161365" y="0"/>
                      </a:lnTo>
                      <a:lnTo>
                        <a:pt x="161365" y="0"/>
                      </a:lnTo>
                      <a:lnTo>
                        <a:pt x="161365" y="0"/>
                      </a:lnTo>
                      <a:lnTo>
                        <a:pt x="161365" y="0"/>
                      </a:ln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ln>
                      <a:solidFill>
                        <a:sysClr val="windowText" lastClr="000000"/>
                      </a:solidFill>
                    </a:ln>
                  </a:endParaRPr>
                </a:p>
              </p:txBody>
            </p:sp>
            <p:grpSp>
              <p:nvGrpSpPr>
                <p:cNvPr id="89" name="Skupina 88"/>
                <p:cNvGrpSpPr/>
                <p:nvPr/>
              </p:nvGrpSpPr>
              <p:grpSpPr>
                <a:xfrm>
                  <a:off x="1703294" y="4346273"/>
                  <a:ext cx="873651" cy="360218"/>
                  <a:chOff x="1703294" y="4346273"/>
                  <a:chExt cx="873651" cy="360218"/>
                </a:xfrm>
              </p:grpSpPr>
              <p:sp>
                <p:nvSpPr>
                  <p:cNvPr id="90" name="Volný tvar 89"/>
                  <p:cNvSpPr/>
                  <p:nvPr/>
                </p:nvSpPr>
                <p:spPr>
                  <a:xfrm>
                    <a:off x="1703294" y="4589929"/>
                    <a:ext cx="161365" cy="0"/>
                  </a:xfrm>
                  <a:custGeom>
                    <a:avLst/>
                    <a:gdLst>
                      <a:gd name="connsiteX0" fmla="*/ 0 w 161365"/>
                      <a:gd name="connsiteY0" fmla="*/ 0 h 0"/>
                      <a:gd name="connsiteX1" fmla="*/ 161365 w 161365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61365">
                        <a:moveTo>
                          <a:pt x="0" y="0"/>
                        </a:moveTo>
                        <a:lnTo>
                          <a:pt x="161365" y="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91" name="Volný tvar 90"/>
                  <p:cNvSpPr/>
                  <p:nvPr/>
                </p:nvSpPr>
                <p:spPr>
                  <a:xfrm>
                    <a:off x="2276456" y="4391117"/>
                    <a:ext cx="165928" cy="270530"/>
                  </a:xfrm>
                  <a:custGeom>
                    <a:avLst/>
                    <a:gdLst>
                      <a:gd name="connsiteX0" fmla="*/ 108156 w 165928"/>
                      <a:gd name="connsiteY0" fmla="*/ 1589 h 270530"/>
                      <a:gd name="connsiteX1" fmla="*/ 36438 w 165928"/>
                      <a:gd name="connsiteY1" fmla="*/ 19518 h 270530"/>
                      <a:gd name="connsiteX2" fmla="*/ 579 w 165928"/>
                      <a:gd name="connsiteY2" fmla="*/ 73307 h 270530"/>
                      <a:gd name="connsiteX3" fmla="*/ 18509 w 165928"/>
                      <a:gd name="connsiteY3" fmla="*/ 198812 h 270530"/>
                      <a:gd name="connsiteX4" fmla="*/ 72297 w 165928"/>
                      <a:gd name="connsiteY4" fmla="*/ 270530 h 270530"/>
                      <a:gd name="connsiteX5" fmla="*/ 144015 w 165928"/>
                      <a:gd name="connsiteY5" fmla="*/ 270530 h 270530"/>
                      <a:gd name="connsiteX6" fmla="*/ 161944 w 165928"/>
                      <a:gd name="connsiteY6" fmla="*/ 198812 h 270530"/>
                      <a:gd name="connsiteX7" fmla="*/ 161944 w 165928"/>
                      <a:gd name="connsiteY7" fmla="*/ 127095 h 270530"/>
                      <a:gd name="connsiteX8" fmla="*/ 161944 w 165928"/>
                      <a:gd name="connsiteY8" fmla="*/ 55377 h 270530"/>
                      <a:gd name="connsiteX9" fmla="*/ 108156 w 165928"/>
                      <a:gd name="connsiteY9" fmla="*/ 1589 h 2705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65928" h="270530">
                        <a:moveTo>
                          <a:pt x="108156" y="1589"/>
                        </a:moveTo>
                        <a:cubicBezTo>
                          <a:pt x="87238" y="-4388"/>
                          <a:pt x="54367" y="7565"/>
                          <a:pt x="36438" y="19518"/>
                        </a:cubicBezTo>
                        <a:cubicBezTo>
                          <a:pt x="18509" y="31471"/>
                          <a:pt x="3567" y="43425"/>
                          <a:pt x="579" y="73307"/>
                        </a:cubicBezTo>
                        <a:cubicBezTo>
                          <a:pt x="-2409" y="103189"/>
                          <a:pt x="6556" y="165942"/>
                          <a:pt x="18509" y="198812"/>
                        </a:cubicBezTo>
                        <a:cubicBezTo>
                          <a:pt x="30462" y="231682"/>
                          <a:pt x="51379" y="258577"/>
                          <a:pt x="72297" y="270530"/>
                        </a:cubicBezTo>
                        <a:cubicBezTo>
                          <a:pt x="93215" y="282483"/>
                          <a:pt x="129074" y="282483"/>
                          <a:pt x="144015" y="270530"/>
                        </a:cubicBezTo>
                        <a:cubicBezTo>
                          <a:pt x="158956" y="258577"/>
                          <a:pt x="158956" y="222718"/>
                          <a:pt x="161944" y="198812"/>
                        </a:cubicBezTo>
                        <a:cubicBezTo>
                          <a:pt x="164932" y="174906"/>
                          <a:pt x="161944" y="127095"/>
                          <a:pt x="161944" y="127095"/>
                        </a:cubicBezTo>
                        <a:cubicBezTo>
                          <a:pt x="161944" y="103189"/>
                          <a:pt x="170909" y="73306"/>
                          <a:pt x="161944" y="55377"/>
                        </a:cubicBezTo>
                        <a:cubicBezTo>
                          <a:pt x="152979" y="37448"/>
                          <a:pt x="129074" y="7566"/>
                          <a:pt x="108156" y="1589"/>
                        </a:cubicBezTo>
                        <a:close/>
                      </a:path>
                    </a:pathLst>
                  </a:custGeom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92" name="Volný tvar 91"/>
                  <p:cNvSpPr/>
                  <p:nvPr/>
                </p:nvSpPr>
                <p:spPr>
                  <a:xfrm>
                    <a:off x="2076975" y="4346273"/>
                    <a:ext cx="160534" cy="360218"/>
                  </a:xfrm>
                  <a:custGeom>
                    <a:avLst/>
                    <a:gdLst>
                      <a:gd name="connsiteX0" fmla="*/ 160534 w 160534"/>
                      <a:gd name="connsiteY0" fmla="*/ 0 h 360218"/>
                      <a:gd name="connsiteX1" fmla="*/ 91262 w 160534"/>
                      <a:gd name="connsiteY1" fmla="*/ 13854 h 360218"/>
                      <a:gd name="connsiteX2" fmla="*/ 35843 w 160534"/>
                      <a:gd name="connsiteY2" fmla="*/ 69273 h 360218"/>
                      <a:gd name="connsiteX3" fmla="*/ 21989 w 160534"/>
                      <a:gd name="connsiteY3" fmla="*/ 332509 h 360218"/>
                      <a:gd name="connsiteX4" fmla="*/ 63552 w 160534"/>
                      <a:gd name="connsiteY4" fmla="*/ 360218 h 360218"/>
                      <a:gd name="connsiteX5" fmla="*/ 105116 w 160534"/>
                      <a:gd name="connsiteY5" fmla="*/ 346363 h 360218"/>
                      <a:gd name="connsiteX6" fmla="*/ 118971 w 160534"/>
                      <a:gd name="connsiteY6" fmla="*/ 249382 h 360218"/>
                      <a:gd name="connsiteX7" fmla="*/ 77407 w 160534"/>
                      <a:gd name="connsiteY7" fmla="*/ 235527 h 360218"/>
                      <a:gd name="connsiteX8" fmla="*/ 21989 w 160534"/>
                      <a:gd name="connsiteY8" fmla="*/ 263236 h 3602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0534" h="360218">
                        <a:moveTo>
                          <a:pt x="160534" y="0"/>
                        </a:moveTo>
                        <a:cubicBezTo>
                          <a:pt x="137443" y="4618"/>
                          <a:pt x="111847" y="2418"/>
                          <a:pt x="91262" y="13854"/>
                        </a:cubicBezTo>
                        <a:cubicBezTo>
                          <a:pt x="68425" y="26541"/>
                          <a:pt x="35843" y="69273"/>
                          <a:pt x="35843" y="69273"/>
                        </a:cubicBezTo>
                        <a:cubicBezTo>
                          <a:pt x="-209" y="177429"/>
                          <a:pt x="-16162" y="189444"/>
                          <a:pt x="21989" y="332509"/>
                        </a:cubicBezTo>
                        <a:cubicBezTo>
                          <a:pt x="26279" y="348598"/>
                          <a:pt x="49698" y="350982"/>
                          <a:pt x="63552" y="360218"/>
                        </a:cubicBezTo>
                        <a:cubicBezTo>
                          <a:pt x="77407" y="355600"/>
                          <a:pt x="93712" y="355486"/>
                          <a:pt x="105116" y="346363"/>
                        </a:cubicBezTo>
                        <a:cubicBezTo>
                          <a:pt x="135465" y="322084"/>
                          <a:pt x="145922" y="283072"/>
                          <a:pt x="118971" y="249382"/>
                        </a:cubicBezTo>
                        <a:cubicBezTo>
                          <a:pt x="109848" y="237978"/>
                          <a:pt x="91262" y="240145"/>
                          <a:pt x="77407" y="235527"/>
                        </a:cubicBezTo>
                        <a:cubicBezTo>
                          <a:pt x="29647" y="251447"/>
                          <a:pt x="46170" y="239055"/>
                          <a:pt x="21989" y="263236"/>
                        </a:cubicBez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93" name="Ovál 92"/>
                  <p:cNvSpPr/>
                  <p:nvPr/>
                </p:nvSpPr>
                <p:spPr>
                  <a:xfrm>
                    <a:off x="2473036" y="4346273"/>
                    <a:ext cx="103909" cy="87182"/>
                  </a:xfrm>
                  <a:prstGeom prst="ellips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  <p:sp>
            <p:nvSpPr>
              <p:cNvPr id="95" name="Volný tvar 94"/>
              <p:cNvSpPr/>
              <p:nvPr/>
            </p:nvSpPr>
            <p:spPr>
              <a:xfrm>
                <a:off x="3083856" y="3988772"/>
                <a:ext cx="404798" cy="806824"/>
              </a:xfrm>
              <a:custGeom>
                <a:avLst/>
                <a:gdLst>
                  <a:gd name="connsiteX0" fmla="*/ 404798 w 404798"/>
                  <a:gd name="connsiteY0" fmla="*/ 0 h 806824"/>
                  <a:gd name="connsiteX1" fmla="*/ 261363 w 404798"/>
                  <a:gd name="connsiteY1" fmla="*/ 89647 h 806824"/>
                  <a:gd name="connsiteX2" fmla="*/ 117927 w 404798"/>
                  <a:gd name="connsiteY2" fmla="*/ 304800 h 806824"/>
                  <a:gd name="connsiteX3" fmla="*/ 10351 w 404798"/>
                  <a:gd name="connsiteY3" fmla="*/ 573741 h 806824"/>
                  <a:gd name="connsiteX4" fmla="*/ 10351 w 404798"/>
                  <a:gd name="connsiteY4" fmla="*/ 806824 h 806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4798" h="806824">
                    <a:moveTo>
                      <a:pt x="404798" y="0"/>
                    </a:moveTo>
                    <a:cubicBezTo>
                      <a:pt x="356986" y="19423"/>
                      <a:pt x="309175" y="38847"/>
                      <a:pt x="261363" y="89647"/>
                    </a:cubicBezTo>
                    <a:cubicBezTo>
                      <a:pt x="213551" y="140447"/>
                      <a:pt x="159762" y="224118"/>
                      <a:pt x="117927" y="304800"/>
                    </a:cubicBezTo>
                    <a:cubicBezTo>
                      <a:pt x="76092" y="385482"/>
                      <a:pt x="28280" y="490070"/>
                      <a:pt x="10351" y="573741"/>
                    </a:cubicBezTo>
                    <a:cubicBezTo>
                      <a:pt x="-7578" y="657412"/>
                      <a:pt x="1386" y="732118"/>
                      <a:pt x="10351" y="806824"/>
                    </a:cubicBezTo>
                  </a:path>
                </a:pathLst>
              </a:custGeom>
              <a:ln w="28575">
                <a:solidFill>
                  <a:srgbClr val="00B050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96" name="Skupina 95"/>
              <p:cNvGrpSpPr/>
              <p:nvPr/>
            </p:nvGrpSpPr>
            <p:grpSpPr>
              <a:xfrm>
                <a:off x="3582955" y="4203062"/>
                <a:ext cx="802884" cy="559748"/>
                <a:chOff x="3582955" y="4203062"/>
                <a:chExt cx="802884" cy="559748"/>
              </a:xfrm>
            </p:grpSpPr>
            <p:sp>
              <p:nvSpPr>
                <p:cNvPr id="97" name="Volný tvar 96"/>
                <p:cNvSpPr/>
                <p:nvPr/>
              </p:nvSpPr>
              <p:spPr>
                <a:xfrm>
                  <a:off x="3582955" y="4497355"/>
                  <a:ext cx="111967" cy="0"/>
                </a:xfrm>
                <a:custGeom>
                  <a:avLst/>
                  <a:gdLst>
                    <a:gd name="connsiteX0" fmla="*/ 0 w 111967"/>
                    <a:gd name="connsiteY0" fmla="*/ 0 h 0"/>
                    <a:gd name="connsiteX1" fmla="*/ 111967 w 111967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1967">
                      <a:moveTo>
                        <a:pt x="0" y="0"/>
                      </a:moveTo>
                      <a:lnTo>
                        <a:pt x="111967" y="0"/>
                      </a:ln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98" name="Volný tvar 97"/>
                <p:cNvSpPr/>
                <p:nvPr/>
              </p:nvSpPr>
              <p:spPr>
                <a:xfrm>
                  <a:off x="3582955" y="4609322"/>
                  <a:ext cx="149290" cy="0"/>
                </a:xfrm>
                <a:custGeom>
                  <a:avLst/>
                  <a:gdLst>
                    <a:gd name="connsiteX0" fmla="*/ 0 w 149290"/>
                    <a:gd name="connsiteY0" fmla="*/ 0 h 0"/>
                    <a:gd name="connsiteX1" fmla="*/ 149290 w 149290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49290">
                      <a:moveTo>
                        <a:pt x="0" y="0"/>
                      </a:moveTo>
                      <a:lnTo>
                        <a:pt x="149290" y="0"/>
                      </a:ln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99" name="Skupina 98"/>
                <p:cNvGrpSpPr/>
                <p:nvPr/>
              </p:nvGrpSpPr>
              <p:grpSpPr>
                <a:xfrm>
                  <a:off x="3821338" y="4203062"/>
                  <a:ext cx="564501" cy="559748"/>
                  <a:chOff x="3821338" y="4203062"/>
                  <a:chExt cx="564501" cy="559748"/>
                </a:xfrm>
              </p:grpSpPr>
              <p:grpSp>
                <p:nvGrpSpPr>
                  <p:cNvPr id="100" name="Skupina 99"/>
                  <p:cNvGrpSpPr/>
                  <p:nvPr/>
                </p:nvGrpSpPr>
                <p:grpSpPr>
                  <a:xfrm>
                    <a:off x="3821338" y="4203062"/>
                    <a:ext cx="190825" cy="536889"/>
                    <a:chOff x="3821338" y="4203062"/>
                    <a:chExt cx="190825" cy="536889"/>
                  </a:xfrm>
                </p:grpSpPr>
                <p:sp>
                  <p:nvSpPr>
                    <p:cNvPr id="103" name="Volný tvar 102"/>
                    <p:cNvSpPr/>
                    <p:nvPr/>
                  </p:nvSpPr>
                  <p:spPr>
                    <a:xfrm>
                      <a:off x="3821338" y="4203062"/>
                      <a:ext cx="190825" cy="320696"/>
                    </a:xfrm>
                    <a:custGeom>
                      <a:avLst/>
                      <a:gdLst>
                        <a:gd name="connsiteX0" fmla="*/ 78858 w 190825"/>
                        <a:gd name="connsiteY0" fmla="*/ 0 h 320696"/>
                        <a:gd name="connsiteX1" fmla="*/ 4213 w 190825"/>
                        <a:gd name="connsiteY1" fmla="*/ 298580 h 320696"/>
                        <a:gd name="connsiteX2" fmla="*/ 190825 w 190825"/>
                        <a:gd name="connsiteY2" fmla="*/ 298580 h 320696"/>
                        <a:gd name="connsiteX3" fmla="*/ 190825 w 190825"/>
                        <a:gd name="connsiteY3" fmla="*/ 298580 h 320696"/>
                        <a:gd name="connsiteX4" fmla="*/ 172164 w 190825"/>
                        <a:gd name="connsiteY4" fmla="*/ 298580 h 3206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90825" h="320696">
                          <a:moveTo>
                            <a:pt x="78858" y="0"/>
                          </a:moveTo>
                          <a:cubicBezTo>
                            <a:pt x="32205" y="124408"/>
                            <a:pt x="-14448" y="248817"/>
                            <a:pt x="4213" y="298580"/>
                          </a:cubicBezTo>
                          <a:cubicBezTo>
                            <a:pt x="22874" y="348343"/>
                            <a:pt x="190825" y="298580"/>
                            <a:pt x="190825" y="298580"/>
                          </a:cubicBezTo>
                          <a:lnTo>
                            <a:pt x="190825" y="298580"/>
                          </a:lnTo>
                          <a:lnTo>
                            <a:pt x="172164" y="298580"/>
                          </a:lnTo>
                        </a:path>
                      </a:pathLst>
                    </a:custGeom>
                    <a:no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104" name="Volný tvar 103"/>
                    <p:cNvSpPr/>
                    <p:nvPr/>
                  </p:nvSpPr>
                  <p:spPr>
                    <a:xfrm>
                      <a:off x="3937518" y="4478694"/>
                      <a:ext cx="18662" cy="261257"/>
                    </a:xfrm>
                    <a:custGeom>
                      <a:avLst/>
                      <a:gdLst>
                        <a:gd name="connsiteX0" fmla="*/ 0 w 18662"/>
                        <a:gd name="connsiteY0" fmla="*/ 0 h 261257"/>
                        <a:gd name="connsiteX1" fmla="*/ 18662 w 18662"/>
                        <a:gd name="connsiteY1" fmla="*/ 261257 h 26125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18662" h="261257">
                          <a:moveTo>
                            <a:pt x="0" y="0"/>
                          </a:moveTo>
                          <a:lnTo>
                            <a:pt x="18662" y="261257"/>
                          </a:lnTo>
                        </a:path>
                      </a:pathLst>
                    </a:custGeom>
                    <a:no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  <p:sp>
                <p:nvSpPr>
                  <p:cNvPr id="101" name="Volný tvar 100"/>
                  <p:cNvSpPr/>
                  <p:nvPr/>
                </p:nvSpPr>
                <p:spPr>
                  <a:xfrm>
                    <a:off x="4092900" y="4212754"/>
                    <a:ext cx="189030" cy="550056"/>
                  </a:xfrm>
                  <a:custGeom>
                    <a:avLst/>
                    <a:gdLst>
                      <a:gd name="connsiteX0" fmla="*/ 161859 w 189030"/>
                      <a:gd name="connsiteY0" fmla="*/ 23344 h 550056"/>
                      <a:gd name="connsiteX1" fmla="*/ 31231 w 189030"/>
                      <a:gd name="connsiteY1" fmla="*/ 23344 h 550056"/>
                      <a:gd name="connsiteX2" fmla="*/ 31231 w 189030"/>
                      <a:gd name="connsiteY2" fmla="*/ 265940 h 550056"/>
                      <a:gd name="connsiteX3" fmla="*/ 87214 w 189030"/>
                      <a:gd name="connsiteY3" fmla="*/ 191295 h 550056"/>
                      <a:gd name="connsiteX4" fmla="*/ 180520 w 189030"/>
                      <a:gd name="connsiteY4" fmla="*/ 209956 h 550056"/>
                      <a:gd name="connsiteX5" fmla="*/ 180520 w 189030"/>
                      <a:gd name="connsiteY5" fmla="*/ 415230 h 550056"/>
                      <a:gd name="connsiteX6" fmla="*/ 143198 w 189030"/>
                      <a:gd name="connsiteY6" fmla="*/ 527197 h 550056"/>
                      <a:gd name="connsiteX7" fmla="*/ 12569 w 189030"/>
                      <a:gd name="connsiteY7" fmla="*/ 545858 h 550056"/>
                      <a:gd name="connsiteX8" fmla="*/ 12569 w 189030"/>
                      <a:gd name="connsiteY8" fmla="*/ 471213 h 5500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89030" h="550056">
                        <a:moveTo>
                          <a:pt x="161859" y="23344"/>
                        </a:moveTo>
                        <a:cubicBezTo>
                          <a:pt x="107430" y="3127"/>
                          <a:pt x="53002" y="-17089"/>
                          <a:pt x="31231" y="23344"/>
                        </a:cubicBezTo>
                        <a:cubicBezTo>
                          <a:pt x="9460" y="63777"/>
                          <a:pt x="21900" y="237948"/>
                          <a:pt x="31231" y="265940"/>
                        </a:cubicBezTo>
                        <a:cubicBezTo>
                          <a:pt x="40561" y="293932"/>
                          <a:pt x="62333" y="200626"/>
                          <a:pt x="87214" y="191295"/>
                        </a:cubicBezTo>
                        <a:cubicBezTo>
                          <a:pt x="112095" y="181964"/>
                          <a:pt x="164969" y="172634"/>
                          <a:pt x="180520" y="209956"/>
                        </a:cubicBezTo>
                        <a:cubicBezTo>
                          <a:pt x="196071" y="247279"/>
                          <a:pt x="186740" y="362357"/>
                          <a:pt x="180520" y="415230"/>
                        </a:cubicBezTo>
                        <a:cubicBezTo>
                          <a:pt x="174300" y="468104"/>
                          <a:pt x="171190" y="505426"/>
                          <a:pt x="143198" y="527197"/>
                        </a:cubicBezTo>
                        <a:cubicBezTo>
                          <a:pt x="115206" y="548968"/>
                          <a:pt x="34340" y="555189"/>
                          <a:pt x="12569" y="545858"/>
                        </a:cubicBezTo>
                        <a:cubicBezTo>
                          <a:pt x="-9202" y="536527"/>
                          <a:pt x="1683" y="503870"/>
                          <a:pt x="12569" y="471213"/>
                        </a:cubicBez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02" name="Ovál 101"/>
                  <p:cNvSpPr/>
                  <p:nvPr/>
                </p:nvSpPr>
                <p:spPr>
                  <a:xfrm>
                    <a:off x="4281930" y="4217560"/>
                    <a:ext cx="103909" cy="87182"/>
                  </a:xfrm>
                  <a:prstGeom prst="ellips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</p:grpSp>
      </p:grpSp>
      <p:grpSp>
        <p:nvGrpSpPr>
          <p:cNvPr id="105" name="Skupina 104"/>
          <p:cNvGrpSpPr/>
          <p:nvPr/>
        </p:nvGrpSpPr>
        <p:grpSpPr>
          <a:xfrm>
            <a:off x="2473036" y="1468582"/>
            <a:ext cx="2044004" cy="715135"/>
            <a:chOff x="2488175" y="1468582"/>
            <a:chExt cx="2044004" cy="715135"/>
          </a:xfrm>
        </p:grpSpPr>
        <p:grpSp>
          <p:nvGrpSpPr>
            <p:cNvPr id="106" name="Skupina 105"/>
            <p:cNvGrpSpPr/>
            <p:nvPr/>
          </p:nvGrpSpPr>
          <p:grpSpPr>
            <a:xfrm>
              <a:off x="2488175" y="1476904"/>
              <a:ext cx="2044004" cy="706813"/>
              <a:chOff x="2488175" y="1468582"/>
              <a:chExt cx="2044004" cy="706813"/>
            </a:xfrm>
          </p:grpSpPr>
          <p:sp>
            <p:nvSpPr>
              <p:cNvPr id="108" name="Volný tvar 107"/>
              <p:cNvSpPr/>
              <p:nvPr/>
            </p:nvSpPr>
            <p:spPr>
              <a:xfrm rot="19194674">
                <a:off x="2488175" y="2129676"/>
                <a:ext cx="2044004" cy="45719"/>
              </a:xfrm>
              <a:custGeom>
                <a:avLst/>
                <a:gdLst>
                  <a:gd name="connsiteX0" fmla="*/ 0 w 3879273"/>
                  <a:gd name="connsiteY0" fmla="*/ 98214 h 98214"/>
                  <a:gd name="connsiteX1" fmla="*/ 3879273 w 3879273"/>
                  <a:gd name="connsiteY1" fmla="*/ 84359 h 98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79273" h="98214">
                    <a:moveTo>
                      <a:pt x="0" y="98214"/>
                    </a:moveTo>
                    <a:cubicBezTo>
                      <a:pt x="1275504" y="-114375"/>
                      <a:pt x="2586174" y="84359"/>
                      <a:pt x="3879273" y="84359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9" name="Volný tvar 108"/>
              <p:cNvSpPr/>
              <p:nvPr/>
            </p:nvSpPr>
            <p:spPr>
              <a:xfrm>
                <a:off x="3740727" y="1828800"/>
                <a:ext cx="142316" cy="121501"/>
              </a:xfrm>
              <a:custGeom>
                <a:avLst/>
                <a:gdLst>
                  <a:gd name="connsiteX0" fmla="*/ 0 w 142316"/>
                  <a:gd name="connsiteY0" fmla="*/ 0 h 121501"/>
                  <a:gd name="connsiteX1" fmla="*/ 124691 w 142316"/>
                  <a:gd name="connsiteY1" fmla="*/ 110836 h 121501"/>
                  <a:gd name="connsiteX2" fmla="*/ 138546 w 142316"/>
                  <a:gd name="connsiteY2" fmla="*/ 110836 h 1215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2316" h="121501">
                    <a:moveTo>
                      <a:pt x="0" y="0"/>
                    </a:moveTo>
                    <a:cubicBezTo>
                      <a:pt x="51954" y="46181"/>
                      <a:pt x="101600" y="92363"/>
                      <a:pt x="124691" y="110836"/>
                    </a:cubicBezTo>
                    <a:cubicBezTo>
                      <a:pt x="147782" y="129309"/>
                      <a:pt x="143164" y="120072"/>
                      <a:pt x="138546" y="110836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0" name="Volný tvar 109"/>
              <p:cNvSpPr/>
              <p:nvPr/>
            </p:nvSpPr>
            <p:spPr>
              <a:xfrm>
                <a:off x="3616036" y="1468582"/>
                <a:ext cx="69273" cy="290945"/>
              </a:xfrm>
              <a:custGeom>
                <a:avLst/>
                <a:gdLst>
                  <a:gd name="connsiteX0" fmla="*/ 0 w 69273"/>
                  <a:gd name="connsiteY0" fmla="*/ 0 h 290945"/>
                  <a:gd name="connsiteX1" fmla="*/ 69273 w 69273"/>
                  <a:gd name="connsiteY1" fmla="*/ 290945 h 290945"/>
                  <a:gd name="connsiteX2" fmla="*/ 69273 w 69273"/>
                  <a:gd name="connsiteY2" fmla="*/ 290945 h 290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9273" h="290945">
                    <a:moveTo>
                      <a:pt x="0" y="0"/>
                    </a:moveTo>
                    <a:lnTo>
                      <a:pt x="69273" y="290945"/>
                    </a:lnTo>
                    <a:lnTo>
                      <a:pt x="69273" y="290945"/>
                    </a:ln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7" name="Volný tvar 106"/>
            <p:cNvSpPr/>
            <p:nvPr/>
          </p:nvSpPr>
          <p:spPr>
            <a:xfrm>
              <a:off x="3559809" y="1468582"/>
              <a:ext cx="167064" cy="269263"/>
            </a:xfrm>
            <a:custGeom>
              <a:avLst/>
              <a:gdLst>
                <a:gd name="connsiteX0" fmla="*/ 167064 w 167064"/>
                <a:gd name="connsiteY0" fmla="*/ 0 h 269263"/>
                <a:gd name="connsiteX1" fmla="*/ 14664 w 167064"/>
                <a:gd name="connsiteY1" fmla="*/ 249382 h 269263"/>
                <a:gd name="connsiteX2" fmla="*/ 14664 w 167064"/>
                <a:gd name="connsiteY2" fmla="*/ 235527 h 269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7064" h="269263">
                  <a:moveTo>
                    <a:pt x="167064" y="0"/>
                  </a:moveTo>
                  <a:cubicBezTo>
                    <a:pt x="116264" y="83127"/>
                    <a:pt x="40064" y="210128"/>
                    <a:pt x="14664" y="249382"/>
                  </a:cubicBezTo>
                  <a:cubicBezTo>
                    <a:pt x="-10736" y="288637"/>
                    <a:pt x="1964" y="262082"/>
                    <a:pt x="14664" y="235527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5" name="Skupina 114"/>
          <p:cNvGrpSpPr/>
          <p:nvPr/>
        </p:nvGrpSpPr>
        <p:grpSpPr>
          <a:xfrm>
            <a:off x="2005500" y="1847444"/>
            <a:ext cx="727788" cy="989045"/>
            <a:chOff x="1978090" y="1810139"/>
            <a:chExt cx="727788" cy="989045"/>
          </a:xfrm>
        </p:grpSpPr>
        <p:sp>
          <p:nvSpPr>
            <p:cNvPr id="111" name="Volný tvar 110"/>
            <p:cNvSpPr/>
            <p:nvPr/>
          </p:nvSpPr>
          <p:spPr>
            <a:xfrm>
              <a:off x="2202024" y="1810139"/>
              <a:ext cx="503854" cy="989045"/>
            </a:xfrm>
            <a:custGeom>
              <a:avLst/>
              <a:gdLst>
                <a:gd name="connsiteX0" fmla="*/ 503854 w 503854"/>
                <a:gd name="connsiteY0" fmla="*/ 989045 h 989045"/>
                <a:gd name="connsiteX1" fmla="*/ 149290 w 503854"/>
                <a:gd name="connsiteY1" fmla="*/ 298579 h 989045"/>
                <a:gd name="connsiteX2" fmla="*/ 0 w 503854"/>
                <a:gd name="connsiteY2" fmla="*/ 0 h 98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3854" h="989045">
                  <a:moveTo>
                    <a:pt x="503854" y="989045"/>
                  </a:moveTo>
                  <a:lnTo>
                    <a:pt x="149290" y="298579"/>
                  </a:lnTo>
                  <a:cubicBezTo>
                    <a:pt x="65314" y="133738"/>
                    <a:pt x="32657" y="66869"/>
                    <a:pt x="0" y="0"/>
                  </a:cubicBezTo>
                </a:path>
              </a:pathLst>
            </a:cu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2" name="Volný tvar 111"/>
            <p:cNvSpPr/>
            <p:nvPr/>
          </p:nvSpPr>
          <p:spPr>
            <a:xfrm>
              <a:off x="2258008" y="2015412"/>
              <a:ext cx="167951" cy="149290"/>
            </a:xfrm>
            <a:custGeom>
              <a:avLst/>
              <a:gdLst>
                <a:gd name="connsiteX0" fmla="*/ 0 w 167951"/>
                <a:gd name="connsiteY0" fmla="*/ 149290 h 149290"/>
                <a:gd name="connsiteX1" fmla="*/ 167951 w 167951"/>
                <a:gd name="connsiteY1" fmla="*/ 0 h 149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7951" h="149290">
                  <a:moveTo>
                    <a:pt x="0" y="149290"/>
                  </a:moveTo>
                  <a:lnTo>
                    <a:pt x="167951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Volný tvar 112"/>
            <p:cNvSpPr/>
            <p:nvPr/>
          </p:nvSpPr>
          <p:spPr>
            <a:xfrm>
              <a:off x="1978090" y="2034073"/>
              <a:ext cx="223934" cy="167951"/>
            </a:xfrm>
            <a:custGeom>
              <a:avLst/>
              <a:gdLst>
                <a:gd name="connsiteX0" fmla="*/ 0 w 223934"/>
                <a:gd name="connsiteY0" fmla="*/ 0 h 167951"/>
                <a:gd name="connsiteX1" fmla="*/ 111967 w 223934"/>
                <a:gd name="connsiteY1" fmla="*/ 167951 h 167951"/>
                <a:gd name="connsiteX2" fmla="*/ 223934 w 223934"/>
                <a:gd name="connsiteY2" fmla="*/ 0 h 167951"/>
                <a:gd name="connsiteX3" fmla="*/ 223934 w 223934"/>
                <a:gd name="connsiteY3" fmla="*/ 0 h 167951"/>
                <a:gd name="connsiteX4" fmla="*/ 223934 w 223934"/>
                <a:gd name="connsiteY4" fmla="*/ 0 h 167951"/>
                <a:gd name="connsiteX5" fmla="*/ 223934 w 223934"/>
                <a:gd name="connsiteY5" fmla="*/ 0 h 167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3934" h="167951">
                  <a:moveTo>
                    <a:pt x="0" y="0"/>
                  </a:moveTo>
                  <a:cubicBezTo>
                    <a:pt x="37322" y="83975"/>
                    <a:pt x="74645" y="167951"/>
                    <a:pt x="111967" y="167951"/>
                  </a:cubicBezTo>
                  <a:cubicBezTo>
                    <a:pt x="149289" y="167951"/>
                    <a:pt x="223934" y="0"/>
                    <a:pt x="223934" y="0"/>
                  </a:cubicBezTo>
                  <a:lnTo>
                    <a:pt x="223934" y="0"/>
                  </a:lnTo>
                  <a:lnTo>
                    <a:pt x="223934" y="0"/>
                  </a:lnTo>
                  <a:lnTo>
                    <a:pt x="223934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4" name="Volný tvar 113"/>
            <p:cNvSpPr/>
            <p:nvPr/>
          </p:nvSpPr>
          <p:spPr>
            <a:xfrm>
              <a:off x="2090057" y="2183363"/>
              <a:ext cx="0" cy="167951"/>
            </a:xfrm>
            <a:custGeom>
              <a:avLst/>
              <a:gdLst>
                <a:gd name="connsiteX0" fmla="*/ 0 w 0"/>
                <a:gd name="connsiteY0" fmla="*/ 0 h 167951"/>
                <a:gd name="connsiteX1" fmla="*/ 0 w 0"/>
                <a:gd name="connsiteY1" fmla="*/ 167951 h 167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67951">
                  <a:moveTo>
                    <a:pt x="0" y="0"/>
                  </a:moveTo>
                  <a:lnTo>
                    <a:pt x="0" y="167951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0" name="TextovéPole 129"/>
          <p:cNvSpPr txBox="1"/>
          <p:nvPr/>
        </p:nvSpPr>
        <p:spPr>
          <a:xfrm>
            <a:off x="6068589" y="445228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grpSp>
        <p:nvGrpSpPr>
          <p:cNvPr id="146" name="Skupina 145"/>
          <p:cNvGrpSpPr/>
          <p:nvPr/>
        </p:nvGrpSpPr>
        <p:grpSpPr>
          <a:xfrm>
            <a:off x="5233853" y="6012873"/>
            <a:ext cx="2434836" cy="373889"/>
            <a:chOff x="5293895" y="6116796"/>
            <a:chExt cx="2434836" cy="373889"/>
          </a:xfrm>
        </p:grpSpPr>
        <p:cxnSp>
          <p:nvCxnSpPr>
            <p:cNvPr id="117" name="Přímá spojnice 116"/>
            <p:cNvCxnSpPr/>
            <p:nvPr/>
          </p:nvCxnSpPr>
          <p:spPr>
            <a:xfrm>
              <a:off x="5429095" y="6116796"/>
              <a:ext cx="21792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ovéPole 128"/>
            <p:cNvSpPr txBox="1"/>
            <p:nvPr/>
          </p:nvSpPr>
          <p:spPr>
            <a:xfrm>
              <a:off x="5293895" y="6121353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31" name="TextovéPole 130"/>
            <p:cNvSpPr txBox="1"/>
            <p:nvPr/>
          </p:nvSpPr>
          <p:spPr>
            <a:xfrm>
              <a:off x="7440699" y="6116796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p:grpSp>
        <p:nvGrpSpPr>
          <p:cNvPr id="144" name="Skupina 143"/>
          <p:cNvGrpSpPr/>
          <p:nvPr/>
        </p:nvGrpSpPr>
        <p:grpSpPr>
          <a:xfrm>
            <a:off x="5364088" y="4346273"/>
            <a:ext cx="1445180" cy="1666600"/>
            <a:chOff x="5364088" y="4346273"/>
            <a:chExt cx="1445180" cy="1666600"/>
          </a:xfrm>
        </p:grpSpPr>
        <p:cxnSp>
          <p:nvCxnSpPr>
            <p:cNvPr id="122" name="Přímá spojnice 121"/>
            <p:cNvCxnSpPr/>
            <p:nvPr/>
          </p:nvCxnSpPr>
          <p:spPr>
            <a:xfrm flipV="1">
              <a:off x="5364088" y="4346273"/>
              <a:ext cx="1260140" cy="16666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Přímá spojnice 123"/>
            <p:cNvCxnSpPr/>
            <p:nvPr/>
          </p:nvCxnSpPr>
          <p:spPr>
            <a:xfrm>
              <a:off x="6444208" y="4411442"/>
              <a:ext cx="154057" cy="1376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TextovéPole 131"/>
            <p:cNvSpPr txBox="1"/>
            <p:nvPr/>
          </p:nvSpPr>
          <p:spPr>
            <a:xfrm>
              <a:off x="6521236" y="4474452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X</a:t>
              </a:r>
            </a:p>
          </p:txBody>
        </p:sp>
      </p:grpSp>
      <p:grpSp>
        <p:nvGrpSpPr>
          <p:cNvPr id="145" name="Skupina 144"/>
          <p:cNvGrpSpPr/>
          <p:nvPr/>
        </p:nvGrpSpPr>
        <p:grpSpPr>
          <a:xfrm>
            <a:off x="5490646" y="4455459"/>
            <a:ext cx="2052649" cy="1534794"/>
            <a:chOff x="5490646" y="4455459"/>
            <a:chExt cx="2052649" cy="1534794"/>
          </a:xfrm>
        </p:grpSpPr>
        <p:cxnSp>
          <p:nvCxnSpPr>
            <p:cNvPr id="126" name="Přímá spojnice 125"/>
            <p:cNvCxnSpPr/>
            <p:nvPr/>
          </p:nvCxnSpPr>
          <p:spPr>
            <a:xfrm flipH="1" flipV="1">
              <a:off x="5743095" y="4456075"/>
              <a:ext cx="1800200" cy="153417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Přímá spojnice 127"/>
            <p:cNvCxnSpPr/>
            <p:nvPr/>
          </p:nvCxnSpPr>
          <p:spPr>
            <a:xfrm flipH="1">
              <a:off x="5724128" y="4455459"/>
              <a:ext cx="180020" cy="2061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ovéPole 132"/>
            <p:cNvSpPr txBox="1"/>
            <p:nvPr/>
          </p:nvSpPr>
          <p:spPr>
            <a:xfrm>
              <a:off x="5490646" y="4500282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Y</a:t>
              </a:r>
            </a:p>
          </p:txBody>
        </p:sp>
      </p:grpSp>
      <p:grpSp>
        <p:nvGrpSpPr>
          <p:cNvPr id="169" name="Skupina 168"/>
          <p:cNvGrpSpPr/>
          <p:nvPr/>
        </p:nvGrpSpPr>
        <p:grpSpPr>
          <a:xfrm>
            <a:off x="5350431" y="4863121"/>
            <a:ext cx="2197829" cy="1149752"/>
            <a:chOff x="5369053" y="4863121"/>
            <a:chExt cx="2197829" cy="1149752"/>
          </a:xfrm>
        </p:grpSpPr>
        <p:cxnSp>
          <p:nvCxnSpPr>
            <p:cNvPr id="118" name="Přímá spojnice 117"/>
            <p:cNvCxnSpPr/>
            <p:nvPr/>
          </p:nvCxnSpPr>
          <p:spPr>
            <a:xfrm flipV="1">
              <a:off x="5369053" y="6009197"/>
              <a:ext cx="2197829" cy="3676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5" name="Přímá spojnice 134"/>
            <p:cNvCxnSpPr/>
            <p:nvPr/>
          </p:nvCxnSpPr>
          <p:spPr>
            <a:xfrm flipH="1" flipV="1">
              <a:off x="6238225" y="4863121"/>
              <a:ext cx="1305070" cy="11271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Přímá spojnice 137"/>
            <p:cNvCxnSpPr/>
            <p:nvPr/>
          </p:nvCxnSpPr>
          <p:spPr>
            <a:xfrm flipV="1">
              <a:off x="5396491" y="4866507"/>
              <a:ext cx="834736" cy="112374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7662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1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1"/>
            <a:ext cx="4038600" cy="410445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POSTUP: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AB; </a:t>
            </a:r>
            <a:r>
              <a:rPr lang="cs-CZ" dirty="0">
                <a:ea typeface="Cambria Math"/>
              </a:rPr>
              <a:t>|AB|= c = 9 cm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>
                <a:ea typeface="Cambria Math"/>
              </a:rPr>
              <a:t>α</a:t>
            </a:r>
            <a:r>
              <a:rPr lang="cs-CZ" dirty="0">
                <a:ea typeface="Cambria Math"/>
              </a:rPr>
              <a:t>=</a:t>
            </a:r>
            <a:r>
              <a:rPr lang="el-GR" dirty="0">
                <a:ea typeface="Cambria Math"/>
              </a:rPr>
              <a:t>∡</a:t>
            </a:r>
            <a:r>
              <a:rPr lang="cs-CZ" dirty="0">
                <a:ea typeface="Cambria Math"/>
              </a:rPr>
              <a:t>BAX; |</a:t>
            </a:r>
            <a:r>
              <a:rPr lang="el-GR" dirty="0">
                <a:ea typeface="Cambria Math"/>
              </a:rPr>
              <a:t>∡</a:t>
            </a:r>
            <a:r>
              <a:rPr lang="cs-CZ" dirty="0">
                <a:ea typeface="Cambria Math"/>
              </a:rPr>
              <a:t>BAX|=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α</a:t>
            </a:r>
            <a:r>
              <a:rPr lang="cs-CZ" dirty="0" smtClean="0">
                <a:ea typeface="Cambria Math"/>
              </a:rPr>
              <a:t> =</a:t>
            </a:r>
            <a:r>
              <a:rPr lang="el-GR" dirty="0" smtClean="0">
                <a:ea typeface="Cambria Math"/>
              </a:rPr>
              <a:t> </a:t>
            </a:r>
            <a:r>
              <a:rPr lang="cs-CZ" dirty="0" smtClean="0">
                <a:ea typeface="Cambria Math"/>
              </a:rPr>
              <a:t>= 60</a:t>
            </a:r>
            <a:r>
              <a:rPr lang="cs-CZ" dirty="0">
                <a:ea typeface="Cambria Math"/>
              </a:rPr>
              <a:t>°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>
                <a:ea typeface="Cambria Math"/>
              </a:rPr>
              <a:t>β</a:t>
            </a:r>
            <a:r>
              <a:rPr lang="cs-CZ" dirty="0">
                <a:ea typeface="Cambria Math"/>
              </a:rPr>
              <a:t>=</a:t>
            </a:r>
            <a:r>
              <a:rPr lang="el-GR" dirty="0">
                <a:ea typeface="Cambria Math"/>
              </a:rPr>
              <a:t>∡</a:t>
            </a:r>
            <a:r>
              <a:rPr lang="cs-CZ" dirty="0">
                <a:ea typeface="Cambria Math"/>
              </a:rPr>
              <a:t>ABY; |</a:t>
            </a:r>
            <a:r>
              <a:rPr lang="el-GR" dirty="0">
                <a:ea typeface="Cambria Math"/>
              </a:rPr>
              <a:t>∡</a:t>
            </a:r>
            <a:r>
              <a:rPr lang="cs-CZ" dirty="0">
                <a:ea typeface="Cambria Math"/>
              </a:rPr>
              <a:t>ABY|=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β</a:t>
            </a:r>
            <a:r>
              <a:rPr lang="cs-CZ" dirty="0" smtClean="0">
                <a:ea typeface="Cambria Math"/>
              </a:rPr>
              <a:t> =</a:t>
            </a:r>
            <a:r>
              <a:rPr lang="el-GR" dirty="0" smtClean="0">
                <a:ea typeface="Cambria Math"/>
              </a:rPr>
              <a:t> </a:t>
            </a:r>
            <a:r>
              <a:rPr lang="cs-CZ" dirty="0" smtClean="0">
                <a:ea typeface="Cambria Math"/>
              </a:rPr>
              <a:t>= 45</a:t>
            </a:r>
            <a:r>
              <a:rPr lang="cs-CZ" dirty="0">
                <a:ea typeface="Cambria Math"/>
              </a:rPr>
              <a:t>°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ea typeface="Cambria Math"/>
              </a:rPr>
              <a:t>C; C∊ </a:t>
            </a:r>
            <a:r>
              <a:rPr lang="el-GR" dirty="0">
                <a:ea typeface="Cambria Math"/>
              </a:rPr>
              <a:t>⟼</a:t>
            </a:r>
            <a:r>
              <a:rPr lang="cs-CZ" dirty="0">
                <a:ea typeface="Cambria Math"/>
              </a:rPr>
              <a:t>AX</a:t>
            </a:r>
            <a:r>
              <a:rPr lang="cs-CZ" baseline="-25000" dirty="0">
                <a:ea typeface="Cambria Math"/>
              </a:rPr>
              <a:t> </a:t>
            </a:r>
            <a:r>
              <a:rPr lang="cs-CZ" dirty="0">
                <a:ea typeface="Cambria Math"/>
              </a:rPr>
              <a:t>∩</a:t>
            </a:r>
            <a:r>
              <a:rPr lang="el-GR" dirty="0">
                <a:ea typeface="Cambria Math"/>
              </a:rPr>
              <a:t> ⟼</a:t>
            </a:r>
            <a:r>
              <a:rPr lang="cs-CZ" dirty="0">
                <a:ea typeface="Cambria Math"/>
              </a:rPr>
              <a:t>BY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ea typeface="Cambria Math"/>
              </a:rPr>
              <a:t>△ABC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KONSTRUKCE: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/>
          <a:lstStyle/>
          <a:p>
            <a:r>
              <a:rPr lang="cs-CZ" b="1" dirty="0" smtClean="0"/>
              <a:t>TROJÚHELNÍK usu</a:t>
            </a:r>
            <a:endParaRPr lang="cs-CZ" b="1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4860032" y="4437112"/>
            <a:ext cx="36724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5226158" y="4437112"/>
            <a:ext cx="2968538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6294106" y="2636912"/>
            <a:ext cx="1894504" cy="1800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5226158" y="2636913"/>
            <a:ext cx="1074034" cy="1800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Skupina 39"/>
          <p:cNvGrpSpPr/>
          <p:nvPr/>
        </p:nvGrpSpPr>
        <p:grpSpPr>
          <a:xfrm>
            <a:off x="5076056" y="4221088"/>
            <a:ext cx="389242" cy="801380"/>
            <a:chOff x="5076056" y="4221088"/>
            <a:chExt cx="389242" cy="801380"/>
          </a:xfrm>
        </p:grpSpPr>
        <p:cxnSp>
          <p:nvCxnSpPr>
            <p:cNvPr id="12" name="Přímá spojnice 11"/>
            <p:cNvCxnSpPr/>
            <p:nvPr/>
          </p:nvCxnSpPr>
          <p:spPr>
            <a:xfrm>
              <a:off x="5220072" y="4221088"/>
              <a:ext cx="0" cy="43204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ovéPole 34"/>
            <p:cNvSpPr txBox="1"/>
            <p:nvPr/>
          </p:nvSpPr>
          <p:spPr>
            <a:xfrm>
              <a:off x="5076056" y="4653136"/>
              <a:ext cx="3892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5434352" y="1934484"/>
            <a:ext cx="2760344" cy="2502628"/>
            <a:chOff x="5434352" y="1934484"/>
            <a:chExt cx="2760344" cy="2502628"/>
          </a:xfrm>
        </p:grpSpPr>
        <p:cxnSp>
          <p:nvCxnSpPr>
            <p:cNvPr id="22" name="Přímá spojnice 21"/>
            <p:cNvCxnSpPr/>
            <p:nvPr/>
          </p:nvCxnSpPr>
          <p:spPr>
            <a:xfrm flipH="1" flipV="1">
              <a:off x="5796136" y="2132856"/>
              <a:ext cx="2398560" cy="23042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>
              <a:off x="5823594" y="2096852"/>
              <a:ext cx="178721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ovéPole 35"/>
            <p:cNvSpPr txBox="1"/>
            <p:nvPr/>
          </p:nvSpPr>
          <p:spPr>
            <a:xfrm>
              <a:off x="5434352" y="1934484"/>
              <a:ext cx="3892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5226158" y="1916832"/>
            <a:ext cx="1874180" cy="2520280"/>
            <a:chOff x="5226158" y="1916832"/>
            <a:chExt cx="1874180" cy="2520280"/>
          </a:xfrm>
        </p:grpSpPr>
        <p:cxnSp>
          <p:nvCxnSpPr>
            <p:cNvPr id="17" name="Přímá spojnice 16"/>
            <p:cNvCxnSpPr/>
            <p:nvPr/>
          </p:nvCxnSpPr>
          <p:spPr>
            <a:xfrm flipV="1">
              <a:off x="5226158" y="1916832"/>
              <a:ext cx="1484269" cy="25202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6444208" y="2132856"/>
              <a:ext cx="252028" cy="1440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ovéPole 36"/>
            <p:cNvSpPr txBox="1"/>
            <p:nvPr/>
          </p:nvSpPr>
          <p:spPr>
            <a:xfrm>
              <a:off x="6711096" y="2064876"/>
              <a:ext cx="3892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X</a:t>
              </a:r>
              <a:endParaRPr lang="cs-CZ" dirty="0"/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6105571" y="2132856"/>
            <a:ext cx="389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grpSp>
        <p:nvGrpSpPr>
          <p:cNvPr id="41" name="Skupina 40"/>
          <p:cNvGrpSpPr/>
          <p:nvPr/>
        </p:nvGrpSpPr>
        <p:grpSpPr>
          <a:xfrm>
            <a:off x="8013251" y="4221088"/>
            <a:ext cx="389242" cy="792360"/>
            <a:chOff x="8013251" y="4221088"/>
            <a:chExt cx="389242" cy="792360"/>
          </a:xfrm>
        </p:grpSpPr>
        <p:cxnSp>
          <p:nvCxnSpPr>
            <p:cNvPr id="14" name="Přímá spojnice 13"/>
            <p:cNvCxnSpPr/>
            <p:nvPr/>
          </p:nvCxnSpPr>
          <p:spPr>
            <a:xfrm>
              <a:off x="8188610" y="4221088"/>
              <a:ext cx="0" cy="43204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ovéPole 38"/>
            <p:cNvSpPr txBox="1"/>
            <p:nvPr/>
          </p:nvSpPr>
          <p:spPr>
            <a:xfrm>
              <a:off x="8013251" y="4644116"/>
              <a:ext cx="3892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sp>
        <p:nvSpPr>
          <p:cNvPr id="45" name="TextovéPole 44"/>
          <p:cNvSpPr txBox="1"/>
          <p:nvPr/>
        </p:nvSpPr>
        <p:spPr>
          <a:xfrm>
            <a:off x="1187624" y="5650516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ZKOUŠKA: </a:t>
            </a:r>
            <a:r>
              <a:rPr lang="cs-CZ" sz="2800" dirty="0" smtClean="0"/>
              <a:t>strana </a:t>
            </a:r>
            <a:r>
              <a:rPr lang="cs-CZ" sz="2800" dirty="0"/>
              <a:t>c </a:t>
            </a:r>
            <a:r>
              <a:rPr lang="cs-CZ" sz="2800" dirty="0" smtClean="0"/>
              <a:t>a úhly </a:t>
            </a:r>
            <a:r>
              <a:rPr lang="el-GR" sz="2800" dirty="0" smtClean="0">
                <a:ea typeface="Cambria Math"/>
              </a:rPr>
              <a:t>α</a:t>
            </a:r>
            <a:r>
              <a:rPr lang="cs-CZ" sz="2800" dirty="0" smtClean="0">
                <a:ea typeface="Cambria Math"/>
              </a:rPr>
              <a:t>, </a:t>
            </a:r>
            <a:r>
              <a:rPr lang="el-GR" sz="2800" dirty="0">
                <a:latin typeface="Cambria Math"/>
                <a:ea typeface="Cambria Math"/>
              </a:rPr>
              <a:t>β</a:t>
            </a:r>
            <a:r>
              <a:rPr lang="el-GR" sz="2800" dirty="0" smtClean="0">
                <a:ea typeface="Cambria Math"/>
              </a:rPr>
              <a:t> </a:t>
            </a:r>
            <a:r>
              <a:rPr lang="cs-CZ" sz="2800" dirty="0" smtClean="0"/>
              <a:t>mají zadanou </a:t>
            </a:r>
            <a:r>
              <a:rPr lang="cs-CZ" sz="2800" dirty="0"/>
              <a:t>velikost - kontrola </a:t>
            </a:r>
            <a:r>
              <a:rPr lang="cs-CZ" sz="2800" dirty="0" smtClean="0"/>
              <a:t>měřením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9035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KONSTRUKCE: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Pracovní list: </a:t>
            </a:r>
            <a:r>
              <a:rPr lang="cs-CZ" sz="4000" b="1" dirty="0" smtClean="0"/>
              <a:t>KONSTRUKCE POZPÁTKU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                                                                                                         tisk pro žáka a IA tabule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211" y="1138468"/>
            <a:ext cx="8126078" cy="400110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ea typeface="Cambria Math"/>
              </a:rPr>
              <a:t>Proveď konstrukci △KLM podle postupu (dle potřeby si udělej náčrt)</a:t>
            </a:r>
            <a:endParaRPr lang="cs-CZ" sz="20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POSTUP: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KL; </a:t>
            </a:r>
            <a:r>
              <a:rPr lang="cs-CZ" dirty="0" smtClean="0">
                <a:ea typeface="Cambria Math"/>
              </a:rPr>
              <a:t>|KL|= m </a:t>
            </a:r>
            <a:r>
              <a:rPr lang="cs-CZ" dirty="0">
                <a:ea typeface="Cambria Math"/>
              </a:rPr>
              <a:t>= </a:t>
            </a:r>
            <a:r>
              <a:rPr lang="cs-CZ" dirty="0" smtClean="0">
                <a:ea typeface="Cambria Math"/>
              </a:rPr>
              <a:t>4 </a:t>
            </a:r>
            <a:r>
              <a:rPr lang="cs-CZ" dirty="0">
                <a:ea typeface="Cambria Math"/>
              </a:rPr>
              <a:t>cm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 smtClean="0">
                <a:ea typeface="Cambria Math"/>
              </a:rPr>
              <a:t>κ</a:t>
            </a:r>
            <a:r>
              <a:rPr lang="cs-CZ" dirty="0" smtClean="0">
                <a:ea typeface="Cambria Math"/>
              </a:rPr>
              <a:t> = 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LKX</a:t>
            </a:r>
            <a:r>
              <a:rPr lang="cs-CZ" dirty="0">
                <a:ea typeface="Cambria Math"/>
              </a:rPr>
              <a:t>; |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LKX</a:t>
            </a:r>
            <a:r>
              <a:rPr lang="cs-CZ" dirty="0">
                <a:ea typeface="Cambria Math"/>
              </a:rPr>
              <a:t>|=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κ </a:t>
            </a:r>
            <a:r>
              <a:rPr lang="cs-CZ" dirty="0" smtClean="0">
                <a:ea typeface="Cambria Math"/>
              </a:rPr>
              <a:t>= = 30</a:t>
            </a:r>
            <a:r>
              <a:rPr lang="cs-CZ" dirty="0">
                <a:ea typeface="Cambria Math"/>
              </a:rPr>
              <a:t>°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 smtClean="0">
                <a:ea typeface="Cambria Math"/>
              </a:rPr>
              <a:t>λ</a:t>
            </a:r>
            <a:r>
              <a:rPr lang="cs-CZ" dirty="0" smtClean="0">
                <a:ea typeface="Cambria Math"/>
              </a:rPr>
              <a:t> = 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KLY</a:t>
            </a:r>
            <a:r>
              <a:rPr lang="cs-CZ" dirty="0">
                <a:ea typeface="Cambria Math"/>
              </a:rPr>
              <a:t>; |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KLY</a:t>
            </a:r>
            <a:r>
              <a:rPr lang="cs-CZ" dirty="0">
                <a:ea typeface="Cambria Math"/>
              </a:rPr>
              <a:t>|=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λ</a:t>
            </a:r>
            <a:r>
              <a:rPr lang="cs-CZ" dirty="0" smtClean="0">
                <a:ea typeface="Cambria Math"/>
              </a:rPr>
              <a:t> =</a:t>
            </a:r>
            <a:r>
              <a:rPr lang="el-GR" dirty="0" smtClean="0">
                <a:ea typeface="Cambria Math"/>
              </a:rPr>
              <a:t> </a:t>
            </a:r>
            <a:r>
              <a:rPr lang="cs-CZ" dirty="0" smtClean="0">
                <a:ea typeface="Cambria Math"/>
              </a:rPr>
              <a:t>= 125</a:t>
            </a:r>
            <a:r>
              <a:rPr lang="cs-CZ" dirty="0">
                <a:ea typeface="Cambria Math"/>
              </a:rPr>
              <a:t>°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ea typeface="Cambria Math"/>
              </a:rPr>
              <a:t>C; C∊ </a:t>
            </a:r>
            <a:r>
              <a:rPr lang="el-GR" dirty="0" smtClean="0">
                <a:ea typeface="Cambria Math"/>
              </a:rPr>
              <a:t>⟼</a:t>
            </a:r>
            <a:r>
              <a:rPr lang="cs-CZ" dirty="0" smtClean="0">
                <a:ea typeface="Cambria Math"/>
              </a:rPr>
              <a:t>KX</a:t>
            </a:r>
            <a:r>
              <a:rPr lang="cs-CZ" baseline="-25000" dirty="0" smtClean="0">
                <a:ea typeface="Cambria Math"/>
              </a:rPr>
              <a:t> </a:t>
            </a:r>
            <a:r>
              <a:rPr lang="cs-CZ" dirty="0">
                <a:ea typeface="Cambria Math"/>
              </a:rPr>
              <a:t>∩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⟼</a:t>
            </a:r>
            <a:r>
              <a:rPr lang="cs-CZ" dirty="0" smtClean="0">
                <a:ea typeface="Cambria Math"/>
              </a:rPr>
              <a:t>LY</a:t>
            </a: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△KLM</a:t>
            </a:r>
            <a:endParaRPr lang="cs-CZ" dirty="0">
              <a:ea typeface="Cambria Math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12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KONSTRUKCE: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Pracovní list: </a:t>
            </a:r>
            <a:r>
              <a:rPr lang="cs-CZ" sz="4000" b="1" dirty="0" smtClean="0"/>
              <a:t>KONSTRUKCE POZPÁTKU - řešení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                                                                                                                                  IA tabule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211" y="1138468"/>
            <a:ext cx="8126078" cy="400110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ea typeface="Cambria Math"/>
              </a:rPr>
              <a:t>Proveď konstrukci △KLM podle postupu (dle potřeby si udělej náčrt).</a:t>
            </a:r>
            <a:endParaRPr lang="cs-CZ" sz="20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POSTUP: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KL; </a:t>
            </a:r>
            <a:r>
              <a:rPr lang="cs-CZ" dirty="0" smtClean="0">
                <a:ea typeface="Cambria Math"/>
              </a:rPr>
              <a:t>|KL|= m </a:t>
            </a:r>
            <a:r>
              <a:rPr lang="cs-CZ" dirty="0">
                <a:ea typeface="Cambria Math"/>
              </a:rPr>
              <a:t>= </a:t>
            </a:r>
            <a:r>
              <a:rPr lang="cs-CZ" dirty="0" smtClean="0">
                <a:ea typeface="Cambria Math"/>
              </a:rPr>
              <a:t>4 cm</a:t>
            </a: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r>
              <a:rPr lang="el-GR" dirty="0" smtClean="0">
                <a:ea typeface="Cambria Math"/>
              </a:rPr>
              <a:t>κ</a:t>
            </a:r>
            <a:r>
              <a:rPr lang="cs-CZ" dirty="0" smtClean="0">
                <a:ea typeface="Cambria Math"/>
              </a:rPr>
              <a:t> = 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LKX</a:t>
            </a:r>
            <a:r>
              <a:rPr lang="cs-CZ" dirty="0">
                <a:ea typeface="Cambria Math"/>
              </a:rPr>
              <a:t>; |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LKX</a:t>
            </a:r>
            <a:r>
              <a:rPr lang="cs-CZ" dirty="0">
                <a:ea typeface="Cambria Math"/>
              </a:rPr>
              <a:t>|=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κ </a:t>
            </a:r>
            <a:r>
              <a:rPr lang="cs-CZ" dirty="0" smtClean="0">
                <a:ea typeface="Cambria Math"/>
              </a:rPr>
              <a:t>= = 30</a:t>
            </a:r>
            <a:r>
              <a:rPr lang="cs-CZ" dirty="0">
                <a:ea typeface="Cambria Math"/>
              </a:rPr>
              <a:t>°</a:t>
            </a:r>
          </a:p>
          <a:p>
            <a:pPr marL="514350" indent="-514350">
              <a:buFont typeface="+mj-lt"/>
              <a:buAutoNum type="arabicPeriod"/>
            </a:pPr>
            <a:r>
              <a:rPr lang="el-GR" dirty="0" smtClean="0">
                <a:ea typeface="Cambria Math"/>
              </a:rPr>
              <a:t>λ</a:t>
            </a:r>
            <a:r>
              <a:rPr lang="cs-CZ" dirty="0" smtClean="0">
                <a:ea typeface="Cambria Math"/>
              </a:rPr>
              <a:t> = 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KLY</a:t>
            </a:r>
            <a:r>
              <a:rPr lang="cs-CZ" dirty="0">
                <a:ea typeface="Cambria Math"/>
              </a:rPr>
              <a:t>; |</a:t>
            </a:r>
            <a:r>
              <a:rPr lang="el-GR" dirty="0" smtClean="0">
                <a:ea typeface="Cambria Math"/>
              </a:rPr>
              <a:t>∡</a:t>
            </a:r>
            <a:r>
              <a:rPr lang="cs-CZ" dirty="0" smtClean="0">
                <a:ea typeface="Cambria Math"/>
              </a:rPr>
              <a:t>KLY</a:t>
            </a:r>
            <a:r>
              <a:rPr lang="cs-CZ" dirty="0">
                <a:ea typeface="Cambria Math"/>
              </a:rPr>
              <a:t>|=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λ</a:t>
            </a:r>
            <a:r>
              <a:rPr lang="cs-CZ" dirty="0" smtClean="0">
                <a:ea typeface="Cambria Math"/>
              </a:rPr>
              <a:t> =</a:t>
            </a:r>
            <a:r>
              <a:rPr lang="el-GR" dirty="0" smtClean="0">
                <a:ea typeface="Cambria Math"/>
              </a:rPr>
              <a:t> </a:t>
            </a:r>
            <a:r>
              <a:rPr lang="cs-CZ" dirty="0" smtClean="0">
                <a:ea typeface="Cambria Math"/>
              </a:rPr>
              <a:t>= 135</a:t>
            </a:r>
            <a:r>
              <a:rPr lang="cs-CZ" dirty="0">
                <a:ea typeface="Cambria Math"/>
              </a:rPr>
              <a:t>°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ea typeface="Cambria Math"/>
              </a:rPr>
              <a:t>C; C∊ </a:t>
            </a:r>
            <a:r>
              <a:rPr lang="el-GR" dirty="0" smtClean="0">
                <a:ea typeface="Cambria Math"/>
              </a:rPr>
              <a:t>⟼</a:t>
            </a:r>
            <a:r>
              <a:rPr lang="cs-CZ" dirty="0" smtClean="0">
                <a:ea typeface="Cambria Math"/>
              </a:rPr>
              <a:t>KX</a:t>
            </a:r>
            <a:r>
              <a:rPr lang="cs-CZ" baseline="-25000" dirty="0" smtClean="0">
                <a:ea typeface="Cambria Math"/>
              </a:rPr>
              <a:t> </a:t>
            </a:r>
            <a:r>
              <a:rPr lang="cs-CZ" dirty="0">
                <a:ea typeface="Cambria Math"/>
              </a:rPr>
              <a:t>∩</a:t>
            </a:r>
            <a:r>
              <a:rPr lang="el-GR" dirty="0">
                <a:ea typeface="Cambria Math"/>
              </a:rPr>
              <a:t> </a:t>
            </a:r>
            <a:r>
              <a:rPr lang="el-GR" dirty="0" smtClean="0">
                <a:ea typeface="Cambria Math"/>
              </a:rPr>
              <a:t>⟼</a:t>
            </a:r>
            <a:r>
              <a:rPr lang="cs-CZ" dirty="0" smtClean="0">
                <a:ea typeface="Cambria Math"/>
              </a:rPr>
              <a:t>LY</a:t>
            </a: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△KLM</a:t>
            </a:r>
            <a:endParaRPr lang="cs-CZ" dirty="0">
              <a:ea typeface="Cambria Math"/>
            </a:endParaRPr>
          </a:p>
          <a:p>
            <a:pPr marL="0" indent="0">
              <a:buNone/>
            </a:pPr>
            <a:endParaRPr lang="cs-CZ" dirty="0"/>
          </a:p>
        </p:txBody>
      </p:sp>
      <p:grpSp>
        <p:nvGrpSpPr>
          <p:cNvPr id="77" name="Skupina 76"/>
          <p:cNvGrpSpPr/>
          <p:nvPr/>
        </p:nvGrpSpPr>
        <p:grpSpPr>
          <a:xfrm>
            <a:off x="4788024" y="2380558"/>
            <a:ext cx="4176464" cy="2929943"/>
            <a:chOff x="4788024" y="2380558"/>
            <a:chExt cx="4176464" cy="2929943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4788024" y="4869160"/>
              <a:ext cx="384526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>
              <a:off x="4932040" y="4725144"/>
              <a:ext cx="0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6533250" y="4725144"/>
              <a:ext cx="0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 flipV="1">
              <a:off x="4788024" y="2636912"/>
              <a:ext cx="4176464" cy="230425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55"/>
            <p:cNvCxnSpPr/>
            <p:nvPr/>
          </p:nvCxnSpPr>
          <p:spPr>
            <a:xfrm flipV="1">
              <a:off x="6480212" y="2380558"/>
              <a:ext cx="2484276" cy="25202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nice 66"/>
            <p:cNvCxnSpPr/>
            <p:nvPr/>
          </p:nvCxnSpPr>
          <p:spPr>
            <a:xfrm>
              <a:off x="7680926" y="3586469"/>
              <a:ext cx="82847" cy="1080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Přímá spojnice 70"/>
            <p:cNvCxnSpPr/>
            <p:nvPr/>
          </p:nvCxnSpPr>
          <p:spPr>
            <a:xfrm>
              <a:off x="7572898" y="3302986"/>
              <a:ext cx="82847" cy="1080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ovéPole 71"/>
            <p:cNvSpPr txBox="1"/>
            <p:nvPr/>
          </p:nvSpPr>
          <p:spPr>
            <a:xfrm>
              <a:off x="4788025" y="4941169"/>
              <a:ext cx="361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K</a:t>
              </a:r>
              <a:endParaRPr lang="cs-CZ" dirty="0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8210150" y="2632008"/>
              <a:ext cx="361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</a:t>
              </a:r>
              <a:endParaRPr lang="cs-CZ" dirty="0"/>
            </a:p>
          </p:txBody>
        </p:sp>
        <p:sp>
          <p:nvSpPr>
            <p:cNvPr id="74" name="TextovéPole 73"/>
            <p:cNvSpPr txBox="1"/>
            <p:nvPr/>
          </p:nvSpPr>
          <p:spPr>
            <a:xfrm>
              <a:off x="6418698" y="4941169"/>
              <a:ext cx="361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L</a:t>
              </a:r>
              <a:endParaRPr lang="cs-CZ" dirty="0"/>
            </a:p>
          </p:txBody>
        </p:sp>
        <p:sp>
          <p:nvSpPr>
            <p:cNvPr id="75" name="TextovéPole 74"/>
            <p:cNvSpPr txBox="1"/>
            <p:nvPr/>
          </p:nvSpPr>
          <p:spPr>
            <a:xfrm>
              <a:off x="7253129" y="2933654"/>
              <a:ext cx="361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X</a:t>
              </a:r>
              <a:endParaRPr lang="cs-CZ" dirty="0"/>
            </a:p>
          </p:txBody>
        </p:sp>
        <p:sp>
          <p:nvSpPr>
            <p:cNvPr id="76" name="TextovéPole 75"/>
            <p:cNvSpPr txBox="1"/>
            <p:nvPr/>
          </p:nvSpPr>
          <p:spPr>
            <a:xfrm>
              <a:off x="7763773" y="3649649"/>
              <a:ext cx="361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07149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CC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dirty="0"/>
              <a:t>ZDROJE </a:t>
            </a:r>
            <a:r>
              <a:rPr lang="en-US" sz="4000" dirty="0"/>
              <a:t>[on line] </a:t>
            </a:r>
            <a:r>
              <a:rPr lang="cs-CZ" sz="40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  <a:ln w="28575">
            <a:solidFill>
              <a:srgbClr val="FFCC00"/>
            </a:solidFill>
          </a:ln>
        </p:spPr>
        <p:txBody>
          <a:bodyPr/>
          <a:lstStyle/>
          <a:p>
            <a:r>
              <a:rPr lang="cs-CZ" dirty="0"/>
              <a:t>Vlastní tvorba</a:t>
            </a:r>
          </a:p>
          <a:p>
            <a:r>
              <a:rPr lang="cs-CZ" dirty="0"/>
              <a:t>Archiv autora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163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551</Words>
  <Application>Microsoft Office PowerPoint</Application>
  <PresentationFormat>Předvádění na obrazovce (4:3)</PresentationFormat>
  <Paragraphs>134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PILOTÁŽ  (doporučení – upozornění – zpětná vazba)</vt:lpstr>
      <vt:lpstr>KONSTRUKCE TROJÚHELNÍKU</vt:lpstr>
      <vt:lpstr>TROJÚHELNÍK usu</vt:lpstr>
      <vt:lpstr>TROJÚHELNÍK usu</vt:lpstr>
      <vt:lpstr>TROJÚHELNÍK usu</vt:lpstr>
      <vt:lpstr>TROJÚHELNÍK usu</vt:lpstr>
      <vt:lpstr>Pracovní list: KONSTRUKCE POZPÁTKU                                                                                                               tisk pro žáka a IA tabule</vt:lpstr>
      <vt:lpstr>Pracovní list: KONSTRUKCE POZPÁTKU - řešení                                                                                                                                        IA tabule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26</cp:revision>
  <dcterms:created xsi:type="dcterms:W3CDTF">2013-02-22T15:38:14Z</dcterms:created>
  <dcterms:modified xsi:type="dcterms:W3CDTF">2013-04-09T18:28:02Z</dcterms:modified>
</cp:coreProperties>
</file>