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351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054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09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810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945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055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495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513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80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865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43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1C9C4-4F13-4F02-BA54-C3537646C96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56B0F-0997-4A4B-9C3A-073D1F1D2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7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75000"/>
                  <a:tint val="66000"/>
                  <a:satMod val="160000"/>
                </a:schemeClr>
              </a:gs>
              <a:gs pos="50000">
                <a:schemeClr val="bg2">
                  <a:lumMod val="75000"/>
                  <a:tint val="44500"/>
                  <a:satMod val="160000"/>
                </a:schemeClr>
              </a:gs>
              <a:gs pos="100000">
                <a:schemeClr val="bg2">
                  <a:lumMod val="75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NÁSOBEK A DĚLITEL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1. 12.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VY_32_INOVACE_55_SH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>
              <a:lumMod val="75000"/>
            </a:schemeClr>
          </a:solidFill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61459"/>
          </a:xfrm>
          <a:ln w="28575">
            <a:solidFill>
              <a:schemeClr val="bg2">
                <a:lumMod val="75000"/>
              </a:schemeClr>
            </a:solidFill>
          </a:ln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NÁSOBEK A DĚLITEL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Pochopit vztahy mezi čísly z hlediska dělitelnosti a naučit se jejich použití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 - DOPLŇOVAČKA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násobek, dělitel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pracovní </a:t>
            </a:r>
            <a:r>
              <a:rPr lang="cs-CZ" dirty="0"/>
              <a:t>list s 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04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75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01419"/>
          </a:xfrm>
          <a:ln w="28575">
            <a:solidFill>
              <a:schemeClr val="bg2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69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  <a:effectLst/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NÁSOBEK</a:t>
            </a:r>
          </a:p>
          <a:p>
            <a:pPr marL="0" indent="0">
              <a:buNone/>
            </a:pPr>
            <a:r>
              <a:rPr lang="cs-CZ" dirty="0" smtClean="0"/>
              <a:t>číslo, které vznikne vynásobením daného přirozeného čísla s libovolným přirozeným číslem</a:t>
            </a:r>
          </a:p>
          <a:p>
            <a:pPr marL="0" indent="0" algn="ctr">
              <a:buNone/>
            </a:pPr>
            <a:r>
              <a:rPr lang="cs-CZ" b="1" dirty="0" smtClean="0"/>
              <a:t>2 . 8 = 16    8 . 2 = 16</a:t>
            </a:r>
            <a:r>
              <a:rPr lang="cs-CZ" dirty="0" smtClean="0"/>
              <a:t>   </a:t>
            </a:r>
          </a:p>
          <a:p>
            <a:pPr marL="0" indent="0" algn="ctr">
              <a:buNone/>
            </a:pPr>
            <a:r>
              <a:rPr lang="cs-CZ" dirty="0" smtClean="0"/>
              <a:t>16 je </a:t>
            </a:r>
            <a:r>
              <a:rPr lang="cs-CZ" dirty="0" smtClean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dvojnásobek</a:t>
            </a:r>
            <a:r>
              <a:rPr lang="cs-CZ" dirty="0" smtClean="0"/>
              <a:t> čísla 8; 16 je </a:t>
            </a:r>
            <a:r>
              <a:rPr lang="cs-CZ" dirty="0" smtClean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osminásobek</a:t>
            </a:r>
            <a:r>
              <a:rPr lang="cs-CZ" dirty="0" smtClean="0"/>
              <a:t> čísla 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33CC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DĚLITEL</a:t>
            </a:r>
          </a:p>
          <a:p>
            <a:pPr marL="0" indent="0">
              <a:buNone/>
            </a:pPr>
            <a:r>
              <a:rPr lang="cs-CZ" dirty="0" smtClean="0"/>
              <a:t>přirozené číslo</a:t>
            </a:r>
            <a:r>
              <a:rPr lang="cs-CZ" dirty="0"/>
              <a:t>, </a:t>
            </a:r>
            <a:r>
              <a:rPr lang="cs-CZ" dirty="0" smtClean="0"/>
              <a:t>kterým vydělíme dané přirozené číslo beze zbytku</a:t>
            </a:r>
          </a:p>
          <a:p>
            <a:pPr marL="0" indent="0" algn="ctr">
              <a:buNone/>
            </a:pPr>
            <a:r>
              <a:rPr lang="cs-CZ" b="1" dirty="0" smtClean="0"/>
              <a:t>42 : 6 = 7    42 : 7 = 6</a:t>
            </a:r>
          </a:p>
          <a:p>
            <a:pPr marL="0" indent="0" algn="ctr">
              <a:buNone/>
            </a:pPr>
            <a:r>
              <a:rPr lang="cs-CZ" dirty="0" smtClean="0"/>
              <a:t>6 je </a:t>
            </a:r>
            <a:r>
              <a:rPr lang="cs-CZ" dirty="0" smtClean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dělitel</a:t>
            </a:r>
            <a:r>
              <a:rPr lang="cs-CZ" dirty="0" smtClean="0"/>
              <a:t> čísla 42; 7 </a:t>
            </a:r>
            <a:r>
              <a:rPr lang="cs-CZ" dirty="0"/>
              <a:t>je </a:t>
            </a:r>
            <a:r>
              <a:rPr lang="cs-CZ" dirty="0"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dělitel</a:t>
            </a:r>
            <a:r>
              <a:rPr lang="cs-CZ" dirty="0"/>
              <a:t> čísla 42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75000"/>
            </a:schemeClr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/>
          <a:lstStyle/>
          <a:p>
            <a:r>
              <a:rPr lang="cs-CZ" b="1" dirty="0" smtClean="0"/>
              <a:t>NÁSOBEK A DĚLITEL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1782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75000"/>
            </a:schemeClr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/>
          <a:lstStyle/>
          <a:p>
            <a:r>
              <a:rPr lang="cs-CZ" b="1" dirty="0" smtClean="0"/>
              <a:t>NÁSOBEK A DĚLITEL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u="sng" dirty="0" smtClean="0"/>
              <a:t>terminologie dělitelnosti</a:t>
            </a:r>
            <a:r>
              <a:rPr lang="cs-CZ" dirty="0"/>
              <a:t> </a:t>
            </a:r>
            <a:r>
              <a:rPr lang="cs-CZ" dirty="0" smtClean="0"/>
              <a:t>- pro čísla </a:t>
            </a:r>
            <a:r>
              <a:rPr lang="cs-CZ" b="1" dirty="0" smtClean="0"/>
              <a:t>2, 9, 18 </a:t>
            </a:r>
            <a:r>
              <a:rPr lang="cs-CZ" dirty="0" smtClean="0"/>
              <a:t>platí: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5165" y="1852732"/>
            <a:ext cx="2232248" cy="707886"/>
          </a:xfrm>
          <a:prstGeom prst="rect">
            <a:avLst/>
          </a:prstGeom>
          <a:solidFill>
            <a:srgbClr val="CCFF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black"/>
                </a:solidFill>
              </a:rPr>
              <a:t>2 . 9 = 18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95128" y="1853536"/>
            <a:ext cx="2232248" cy="707886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18 : </a:t>
            </a:r>
            <a:r>
              <a:rPr lang="cs-CZ" sz="4000" b="1" dirty="0">
                <a:solidFill>
                  <a:prstClr val="black"/>
                </a:solidFill>
              </a:rPr>
              <a:t>9 </a:t>
            </a:r>
            <a:r>
              <a:rPr lang="cs-CZ" sz="4000" b="1" dirty="0" smtClean="0">
                <a:solidFill>
                  <a:prstClr val="black"/>
                </a:solidFill>
              </a:rPr>
              <a:t>= 2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27377" y="1853536"/>
            <a:ext cx="2232248" cy="707886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18 : 2 </a:t>
            </a:r>
            <a:r>
              <a:rPr lang="cs-CZ" sz="4000" b="1" dirty="0">
                <a:solidFill>
                  <a:prstClr val="black"/>
                </a:solidFill>
              </a:rPr>
              <a:t>= </a:t>
            </a:r>
            <a:r>
              <a:rPr lang="cs-CZ" sz="4000" b="1" dirty="0" smtClean="0">
                <a:solidFill>
                  <a:prstClr val="black"/>
                </a:solidFill>
              </a:rPr>
              <a:t>9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97413" y="1853536"/>
            <a:ext cx="2232248" cy="707886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9 </a:t>
            </a:r>
            <a:r>
              <a:rPr lang="cs-CZ" sz="4000" b="1" dirty="0">
                <a:solidFill>
                  <a:prstClr val="black"/>
                </a:solidFill>
              </a:rPr>
              <a:t>. </a:t>
            </a:r>
            <a:r>
              <a:rPr lang="cs-CZ" sz="4000" b="1" dirty="0" smtClean="0">
                <a:solidFill>
                  <a:prstClr val="black"/>
                </a:solidFill>
              </a:rPr>
              <a:t>2 </a:t>
            </a:r>
            <a:r>
              <a:rPr lang="cs-CZ" sz="4000" b="1" dirty="0">
                <a:solidFill>
                  <a:prstClr val="black"/>
                </a:solidFill>
              </a:rPr>
              <a:t>= 18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158" y="2702349"/>
            <a:ext cx="1910261" cy="1200329"/>
          </a:xfrm>
          <a:prstGeom prst="rect">
            <a:avLst/>
          </a:prstGeom>
          <a:solidFill>
            <a:srgbClr val="CCFF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18 je </a:t>
            </a:r>
            <a:r>
              <a:rPr lang="cs-CZ" sz="2400" b="1" dirty="0" smtClean="0">
                <a:solidFill>
                  <a:prstClr val="black"/>
                </a:solidFill>
              </a:rPr>
              <a:t>NÁSOBKEM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čísla 2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58406" y="2702348"/>
            <a:ext cx="1910261" cy="1200329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18 je </a:t>
            </a:r>
            <a:r>
              <a:rPr lang="cs-CZ" sz="2400" b="1" dirty="0" smtClean="0">
                <a:solidFill>
                  <a:prstClr val="black"/>
                </a:solidFill>
              </a:rPr>
              <a:t>NÁSOBKEM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čísla 9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6122" y="2702347"/>
            <a:ext cx="1910261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18 je </a:t>
            </a:r>
            <a:r>
              <a:rPr lang="cs-CZ" sz="2400" b="1" dirty="0" smtClean="0">
                <a:solidFill>
                  <a:prstClr val="black"/>
                </a:solidFill>
              </a:rPr>
              <a:t>DĚLITELNÉ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číslem 9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88370" y="2702349"/>
            <a:ext cx="1910261" cy="1200329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18 je </a:t>
            </a:r>
            <a:r>
              <a:rPr lang="cs-CZ" sz="2400" b="1" dirty="0">
                <a:solidFill>
                  <a:prstClr val="black"/>
                </a:solidFill>
              </a:rPr>
              <a:t>DĚLITELNÉ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číslem 2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76825" y="4683641"/>
            <a:ext cx="3779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55409" y="4083476"/>
            <a:ext cx="1910261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9 je </a:t>
            </a:r>
            <a:r>
              <a:rPr lang="cs-CZ" sz="2400" b="1" dirty="0" smtClean="0">
                <a:solidFill>
                  <a:prstClr val="black"/>
                </a:solidFill>
              </a:rPr>
              <a:t>DĚLITELEM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čísla 18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88367" y="4083475"/>
            <a:ext cx="1910261" cy="1200329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2 je </a:t>
            </a:r>
            <a:r>
              <a:rPr lang="cs-CZ" sz="2400" b="1" dirty="0" smtClean="0">
                <a:solidFill>
                  <a:prstClr val="black"/>
                </a:solidFill>
              </a:rPr>
              <a:t>DĚLITELEM</a:t>
            </a:r>
            <a:endParaRPr lang="cs-CZ" sz="2400" dirty="0" smtClean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čísla 18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55408" y="5441428"/>
            <a:ext cx="1910261" cy="830997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9 </a:t>
            </a:r>
            <a:r>
              <a:rPr lang="cs-CZ" sz="2400" b="1" dirty="0" smtClean="0">
                <a:solidFill>
                  <a:prstClr val="black"/>
                </a:solidFill>
              </a:rPr>
              <a:t>DĚLÍ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18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88366" y="5436204"/>
            <a:ext cx="1910261" cy="830997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2 </a:t>
            </a:r>
            <a:r>
              <a:rPr lang="cs-CZ" sz="2400" b="1" dirty="0" smtClean="0">
                <a:solidFill>
                  <a:prstClr val="black"/>
                </a:solidFill>
              </a:rPr>
              <a:t>DĚLÍ</a:t>
            </a:r>
            <a:endParaRPr lang="cs-CZ" sz="2400" dirty="0" smtClean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číslo 18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ZS SLOVAN\AppData\Local\Microsoft\Windows\Temporary Internet Files\Content.IE5\Y0CCHCTP\MC900088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111" y="4377634"/>
            <a:ext cx="1666951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15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12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 </a:t>
            </a:r>
            <a:r>
              <a:rPr lang="cs-CZ" b="1" dirty="0" smtClean="0"/>
              <a:t>DOPLŇOVAČKA </a:t>
            </a:r>
            <a:r>
              <a:rPr lang="cs-CZ" dirty="0" smtClean="0"/>
              <a:t> </a:t>
            </a:r>
            <a:r>
              <a:rPr lang="cs-CZ" sz="2000" dirty="0" smtClean="0"/>
              <a:t>tisk pro dvojice nebo IA tabule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Doplň podle vztahů mezi čísly správnou terminologii dělitelnosti: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Číslo 7 	</a:t>
            </a:r>
            <a:r>
              <a:rPr lang="cs-CZ" u="sng" dirty="0" smtClean="0"/>
              <a:t>                                    	</a:t>
            </a:r>
            <a:r>
              <a:rPr lang="cs-CZ" dirty="0" smtClean="0"/>
              <a:t> čísla </a:t>
            </a:r>
            <a:r>
              <a:rPr lang="cs-CZ" dirty="0"/>
              <a:t>35.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Číslo 12 </a:t>
            </a:r>
            <a:r>
              <a:rPr lang="cs-CZ" u="sng" dirty="0"/>
              <a:t> 	 	 	 	</a:t>
            </a:r>
            <a:r>
              <a:rPr lang="cs-CZ" dirty="0" smtClean="0"/>
              <a:t> čísla </a:t>
            </a:r>
            <a:r>
              <a:rPr lang="cs-CZ" dirty="0"/>
              <a:t>4.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Číslo 56	</a:t>
            </a:r>
            <a:r>
              <a:rPr lang="cs-CZ" u="sng" dirty="0"/>
              <a:t> 	 	 	</a:t>
            </a:r>
            <a:r>
              <a:rPr lang="cs-CZ" u="sng" dirty="0" smtClean="0"/>
              <a:t> </a:t>
            </a:r>
            <a:r>
              <a:rPr lang="cs-CZ" u="sng" dirty="0"/>
              <a:t> 	</a:t>
            </a:r>
            <a:r>
              <a:rPr lang="cs-CZ" dirty="0" smtClean="0"/>
              <a:t> číslem </a:t>
            </a:r>
            <a:r>
              <a:rPr lang="cs-CZ" dirty="0"/>
              <a:t>8.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Číslo 13 </a:t>
            </a:r>
            <a:r>
              <a:rPr lang="cs-CZ" u="sng" dirty="0"/>
              <a:t> 	 	 	 	</a:t>
            </a:r>
            <a:r>
              <a:rPr lang="cs-CZ" dirty="0" smtClean="0"/>
              <a:t> číslo </a:t>
            </a:r>
            <a:r>
              <a:rPr lang="cs-CZ" dirty="0"/>
              <a:t>78.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Číslo 10	</a:t>
            </a:r>
            <a:r>
              <a:rPr lang="cs-CZ" u="sng" dirty="0"/>
              <a:t> 	 	 	 	</a:t>
            </a:r>
            <a:r>
              <a:rPr lang="cs-CZ" dirty="0" smtClean="0"/>
              <a:t> čísla </a:t>
            </a:r>
            <a:r>
              <a:rPr lang="cs-CZ" dirty="0"/>
              <a:t>670, a zároveň </a:t>
            </a:r>
            <a:r>
              <a:rPr lang="cs-CZ" u="sng" dirty="0"/>
              <a:t> 	 	 	 	</a:t>
            </a:r>
            <a:r>
              <a:rPr lang="cs-CZ" dirty="0" smtClean="0"/>
              <a:t> čísla </a:t>
            </a:r>
            <a:r>
              <a:rPr lang="cs-CZ" dirty="0"/>
              <a:t>5.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Číslo 28	</a:t>
            </a:r>
            <a:r>
              <a:rPr lang="cs-CZ" u="sng" dirty="0"/>
              <a:t> 	 	 	 	</a:t>
            </a:r>
            <a:r>
              <a:rPr lang="cs-CZ" dirty="0" smtClean="0"/>
              <a:t> číslem </a:t>
            </a:r>
            <a:r>
              <a:rPr lang="cs-CZ" dirty="0"/>
              <a:t>4, a zároveň </a:t>
            </a:r>
            <a:r>
              <a:rPr lang="cs-CZ" u="sng" dirty="0"/>
              <a:t> 	 	 	 	</a:t>
            </a:r>
            <a:r>
              <a:rPr lang="cs-CZ" dirty="0" smtClean="0"/>
              <a:t> čísla </a:t>
            </a:r>
            <a:r>
              <a:rPr lang="cs-CZ" dirty="0"/>
              <a:t>7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Číslo 15 </a:t>
            </a:r>
            <a:r>
              <a:rPr lang="cs-CZ" u="sng" dirty="0"/>
              <a:t> 		 	 	</a:t>
            </a:r>
            <a:r>
              <a:rPr lang="cs-CZ" dirty="0"/>
              <a:t> číslo 45, a zároveň </a:t>
            </a:r>
            <a:r>
              <a:rPr lang="cs-CZ" u="sng" dirty="0"/>
              <a:t> 				</a:t>
            </a:r>
            <a:r>
              <a:rPr lang="cs-CZ" dirty="0"/>
              <a:t> číslem 3.</a:t>
            </a:r>
          </a:p>
        </p:txBody>
      </p:sp>
    </p:spTree>
    <p:extLst>
      <p:ext uri="{BB962C8B-B14F-4D97-AF65-F5344CB8AC3E}">
        <p14:creationId xmlns:p14="http://schemas.microsoft.com/office/powerpoint/2010/main" val="362030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 </a:t>
            </a:r>
            <a:r>
              <a:rPr lang="cs-CZ" b="1" dirty="0" smtClean="0"/>
              <a:t>DOPLŇOVAČKA </a:t>
            </a:r>
            <a:r>
              <a:rPr lang="cs-CZ" sz="2700" b="1" dirty="0" smtClean="0"/>
              <a:t>- řešení</a:t>
            </a:r>
            <a:r>
              <a:rPr lang="cs-CZ" sz="2700" dirty="0" smtClean="0"/>
              <a:t>                </a:t>
            </a:r>
            <a:r>
              <a:rPr lang="cs-CZ" sz="2000" dirty="0" smtClean="0"/>
              <a:t>IA tabule</a:t>
            </a:r>
            <a:endParaRPr lang="cs-CZ" sz="20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Doplň podle vztahů mezi čísly správnou terminologii dělitelnosti: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7 	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rgbClr val="FF0000"/>
                </a:solidFill>
              </a:rPr>
              <a:t>JE DĚLITELEM</a:t>
            </a:r>
            <a:r>
              <a:rPr lang="cs-CZ" u="sng" dirty="0"/>
              <a:t> 	</a:t>
            </a:r>
            <a:r>
              <a:rPr lang="cs-CZ" dirty="0" smtClean="0"/>
              <a:t> čísla 35.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12 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rgbClr val="00B050"/>
                </a:solidFill>
              </a:rPr>
              <a:t>JE NÁSOBKEM</a:t>
            </a:r>
            <a:r>
              <a:rPr lang="cs-CZ" u="sng" dirty="0"/>
              <a:t> 	</a:t>
            </a:r>
            <a:r>
              <a:rPr lang="cs-CZ" dirty="0" smtClean="0"/>
              <a:t> čísla 4.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56	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rgbClr val="0070C0"/>
                </a:solidFill>
              </a:rPr>
              <a:t>JE DĚLITELNÉ</a:t>
            </a:r>
            <a:r>
              <a:rPr lang="cs-CZ" u="sng" dirty="0"/>
              <a:t> 	</a:t>
            </a:r>
            <a:r>
              <a:rPr lang="cs-CZ" dirty="0" smtClean="0"/>
              <a:t> číslem 8.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13 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DĚLÍ</a:t>
            </a:r>
            <a:r>
              <a:rPr lang="cs-CZ" u="sng" dirty="0"/>
              <a:t> 	 	 	</a:t>
            </a:r>
            <a:r>
              <a:rPr lang="cs-CZ" dirty="0" smtClean="0"/>
              <a:t> číslo 78.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10	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rgbClr val="FF0000"/>
                </a:solidFill>
              </a:rPr>
              <a:t>JE DĚLITELEM</a:t>
            </a:r>
            <a:r>
              <a:rPr lang="cs-CZ" u="sng" dirty="0" smtClean="0"/>
              <a:t> </a:t>
            </a:r>
            <a:r>
              <a:rPr lang="cs-CZ" u="sng" dirty="0"/>
              <a:t>	</a:t>
            </a:r>
            <a:r>
              <a:rPr lang="cs-CZ" dirty="0" smtClean="0"/>
              <a:t> čísla 670, a zároveň 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rgbClr val="00B050"/>
                </a:solidFill>
              </a:rPr>
              <a:t>JE NÁSOBKEM</a:t>
            </a:r>
            <a:r>
              <a:rPr lang="cs-CZ" u="sng" dirty="0"/>
              <a:t> 	</a:t>
            </a:r>
            <a:r>
              <a:rPr lang="cs-CZ" dirty="0" smtClean="0"/>
              <a:t> čísla 5.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28	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rgbClr val="0070C0"/>
                </a:solidFill>
              </a:rPr>
              <a:t>JE DĚLITELNÉ</a:t>
            </a:r>
            <a:r>
              <a:rPr lang="cs-CZ" u="sng" dirty="0"/>
              <a:t> 	</a:t>
            </a:r>
            <a:r>
              <a:rPr lang="cs-CZ" dirty="0" smtClean="0"/>
              <a:t> číslem 4, a zároveň </a:t>
            </a:r>
            <a:r>
              <a:rPr lang="cs-CZ" u="sng" dirty="0"/>
              <a:t> 	</a:t>
            </a:r>
            <a:r>
              <a:rPr lang="cs-CZ" u="sng" dirty="0" smtClean="0">
                <a:solidFill>
                  <a:srgbClr val="00B050"/>
                </a:solidFill>
              </a:rPr>
              <a:t>JE NÁSOBKEM</a:t>
            </a:r>
            <a:r>
              <a:rPr lang="cs-CZ" u="sng" dirty="0"/>
              <a:t> 	</a:t>
            </a:r>
            <a:r>
              <a:rPr lang="cs-CZ" dirty="0" smtClean="0"/>
              <a:t> čísla 7.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 15</a:t>
            </a:r>
            <a:r>
              <a:rPr lang="cs-CZ" dirty="0"/>
              <a:t> </a:t>
            </a:r>
            <a:r>
              <a:rPr lang="cs-CZ" u="sng" dirty="0" smtClean="0"/>
              <a:t> </a:t>
            </a:r>
            <a:r>
              <a:rPr lang="cs-CZ" u="sng" dirty="0"/>
              <a:t>	</a:t>
            </a:r>
            <a:r>
              <a:rPr lang="cs-CZ" u="sng" dirty="0">
                <a:solidFill>
                  <a:schemeClr val="accent6">
                    <a:lumMod val="75000"/>
                  </a:schemeClr>
                </a:solidFill>
              </a:rPr>
              <a:t>DĚLÍ</a:t>
            </a:r>
            <a:r>
              <a:rPr lang="cs-CZ" u="sng" dirty="0"/>
              <a:t> 	 	 	</a:t>
            </a:r>
            <a:r>
              <a:rPr lang="cs-CZ" dirty="0" smtClean="0"/>
              <a:t> číslo 45, a zároveň </a:t>
            </a:r>
            <a:r>
              <a:rPr lang="cs-CZ" u="sng" dirty="0"/>
              <a:t> 	</a:t>
            </a:r>
            <a:r>
              <a:rPr lang="cs-CZ" u="sng" dirty="0">
                <a:solidFill>
                  <a:srgbClr val="0070C0"/>
                </a:solidFill>
              </a:rPr>
              <a:t>JE DĚLITELNÉ</a:t>
            </a:r>
            <a:r>
              <a:rPr lang="cs-CZ" u="sng" dirty="0"/>
              <a:t> 	</a:t>
            </a:r>
            <a:r>
              <a:rPr lang="cs-CZ" dirty="0" smtClean="0"/>
              <a:t> číslem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510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bg2">
              <a:lumMod val="75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678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381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PILOTÁŽ  (doporučení – upozornění – zpětná vazba)</vt:lpstr>
      <vt:lpstr>NÁSOBEK A DĚLITEL</vt:lpstr>
      <vt:lpstr>NÁSOBEK A DĚLITEL</vt:lpstr>
      <vt:lpstr>Pracovní list:  DOPLŇOVAČKA  tisk pro dvojice nebo IA tabule</vt:lpstr>
      <vt:lpstr>Pracovní list:  DOPLŇOVAČKA - řešení      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7</cp:revision>
  <dcterms:created xsi:type="dcterms:W3CDTF">2013-02-22T15:38:08Z</dcterms:created>
  <dcterms:modified xsi:type="dcterms:W3CDTF">2013-04-09T18:28:35Z</dcterms:modified>
</cp:coreProperties>
</file>