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A89C-D1F5-4FA1-A94C-BDD3276C4BDC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3D8C3-F7D8-4500-938F-F972E9148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390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A89C-D1F5-4FA1-A94C-BDD3276C4BDC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3D8C3-F7D8-4500-938F-F972E9148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11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A89C-D1F5-4FA1-A94C-BDD3276C4BDC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3D8C3-F7D8-4500-938F-F972E9148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080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A89C-D1F5-4FA1-A94C-BDD3276C4BDC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3D8C3-F7D8-4500-938F-F972E9148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084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A89C-D1F5-4FA1-A94C-BDD3276C4BDC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3D8C3-F7D8-4500-938F-F972E9148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347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A89C-D1F5-4FA1-A94C-BDD3276C4BDC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3D8C3-F7D8-4500-938F-F972E9148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708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A89C-D1F5-4FA1-A94C-BDD3276C4BDC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3D8C3-F7D8-4500-938F-F972E9148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514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A89C-D1F5-4FA1-A94C-BDD3276C4BDC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3D8C3-F7D8-4500-938F-F972E9148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268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A89C-D1F5-4FA1-A94C-BDD3276C4BDC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3D8C3-F7D8-4500-938F-F972E9148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338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A89C-D1F5-4FA1-A94C-BDD3276C4BDC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3D8C3-F7D8-4500-938F-F972E9148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585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A89C-D1F5-4FA1-A94C-BDD3276C4BDC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3D8C3-F7D8-4500-938F-F972E9148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291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FFA89C-D1F5-4FA1-A94C-BDD3276C4BDC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13D8C3-F7D8-4500-938F-F972E9148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782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75000"/>
                  <a:tint val="66000"/>
                  <a:satMod val="160000"/>
                </a:schemeClr>
              </a:gs>
              <a:gs pos="50000">
                <a:schemeClr val="bg2">
                  <a:lumMod val="75000"/>
                  <a:tint val="44500"/>
                  <a:satMod val="160000"/>
                </a:schemeClr>
              </a:gs>
              <a:gs pos="100000">
                <a:schemeClr val="bg2">
                  <a:lumMod val="75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PRVOČÍSLO A SLOŽENÉ ČÍSLO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5. 12.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VY_32_INOVACE_56_SH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bg2">
              <a:lumMod val="75000"/>
            </a:schemeClr>
          </a:solidFill>
          <a:effectLst>
            <a:glow rad="139700">
              <a:srgbClr val="FFFF00">
                <a:alpha val="40000"/>
              </a:srgb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361459"/>
          </a:xfrm>
          <a:ln w="28575">
            <a:solidFill>
              <a:schemeClr val="bg2">
                <a:lumMod val="75000"/>
              </a:schemeClr>
            </a:solidFill>
          </a:ln>
        </p:spPr>
        <p:txBody>
          <a:bodyPr>
            <a:normAutofit fontScale="850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PRVOČÍSLO A SLOŽENÉ ČÍSLO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Rozlišit prvočíslo a složené číslo pomocí určení všech dělitelů 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úkol - ERATOSTHENOVO SÍTO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prvočíslo, složené číslo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pracovní úkol </a:t>
            </a:r>
            <a:r>
              <a:rPr lang="cs-CZ" dirty="0" smtClean="0"/>
              <a:t>s řešením a ukázkou</a:t>
            </a:r>
            <a:endParaRPr lang="cs-CZ" dirty="0"/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7853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bg2">
              <a:lumMod val="75000"/>
            </a:schemeClr>
          </a:solidFill>
          <a:effectLst>
            <a:glow rad="139700">
              <a:srgbClr val="FFFF00">
                <a:alpha val="40000"/>
              </a:srgb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001419"/>
          </a:xfrm>
          <a:ln w="28575">
            <a:solidFill>
              <a:schemeClr val="bg2">
                <a:lumMod val="75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snímek </a:t>
            </a:r>
            <a:r>
              <a:rPr lang="cs-CZ" dirty="0" smtClean="0"/>
              <a:t>4, 5.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26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2">
              <a:lumMod val="75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PRVOČÍSLO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73427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C00000"/>
                </a:solidFill>
              </a:rPr>
              <a:t>PRVOČÍSLO </a:t>
            </a:r>
            <a:r>
              <a:rPr lang="cs-CZ" dirty="0" smtClean="0">
                <a:solidFill>
                  <a:srgbClr val="C00000"/>
                </a:solidFill>
              </a:rPr>
              <a:t>- </a:t>
            </a:r>
            <a:r>
              <a:rPr lang="cs-CZ" dirty="0" smtClean="0">
                <a:solidFill>
                  <a:srgbClr val="C00000"/>
                </a:solidFill>
                <a:ea typeface="Cambria Math" pitchFamily="18" charset="0"/>
              </a:rPr>
              <a:t>ČÍSLO, KTERÉ MÁ </a:t>
            </a:r>
            <a:r>
              <a:rPr lang="cs-CZ" b="1" dirty="0" smtClean="0">
                <a:solidFill>
                  <a:srgbClr val="C00000"/>
                </a:solidFill>
                <a:ea typeface="Cambria Math" pitchFamily="18" charset="0"/>
              </a:rPr>
              <a:t>POUZE</a:t>
            </a:r>
            <a:r>
              <a:rPr lang="cs-CZ" dirty="0" smtClean="0">
                <a:solidFill>
                  <a:srgbClr val="C00000"/>
                </a:solidFill>
                <a:ea typeface="Cambria Math" pitchFamily="18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2 DĚLITELE </a:t>
            </a:r>
            <a:r>
              <a:rPr lang="cs-CZ" dirty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rgbClr val="C00000"/>
                </a:solidFill>
              </a:rPr>
              <a:t>		</a:t>
            </a:r>
            <a:r>
              <a:rPr lang="cs-CZ" sz="3500" dirty="0" smtClean="0">
                <a:solidFill>
                  <a:srgbClr val="C00000"/>
                </a:solidFill>
              </a:rPr>
              <a:t> (1 A SAMO SEBE)</a:t>
            </a:r>
          </a:p>
          <a:p>
            <a:pPr marL="0" indent="0">
              <a:buNone/>
            </a:pPr>
            <a:endParaRPr lang="cs-CZ" b="1" dirty="0" smtClean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  <a:latin typeface="Cambria Math"/>
              <a:ea typeface="Cambria Math"/>
            </a:endParaRPr>
          </a:p>
          <a:p>
            <a:pPr marL="0" indent="0" algn="ctr">
              <a:buNone/>
            </a:pPr>
            <a:r>
              <a:rPr lang="cs-CZ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7 = 1 . 7	    </a:t>
            </a:r>
            <a:r>
              <a:rPr lang="cs-CZ" b="1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19 = 1 . 19</a:t>
            </a:r>
            <a:r>
              <a:rPr lang="cs-CZ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	</a:t>
            </a:r>
            <a:r>
              <a:rPr lang="cs-CZ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41 = 1 . 41</a:t>
            </a:r>
          </a:p>
          <a:p>
            <a:pPr marL="0" indent="0" algn="ctr">
              <a:buNone/>
            </a:pPr>
            <a:r>
              <a:rPr lang="cs-CZ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𝒟</a:t>
            </a:r>
            <a:r>
              <a:rPr lang="cs-CZ" b="1" baseline="-25000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7</a:t>
            </a:r>
            <a:r>
              <a:rPr lang="cs-CZ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∊{1, 7}	</a:t>
            </a:r>
            <a:r>
              <a:rPr lang="cs-CZ" b="1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    𝒟</a:t>
            </a:r>
            <a:r>
              <a:rPr lang="cs-CZ" b="1" baseline="-25000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19</a:t>
            </a:r>
            <a:r>
              <a:rPr lang="cs-CZ" b="1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∊{1, 19}</a:t>
            </a:r>
            <a:r>
              <a:rPr lang="cs-CZ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	</a:t>
            </a:r>
            <a:r>
              <a:rPr lang="cs-CZ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𝒟</a:t>
            </a:r>
            <a:r>
              <a:rPr lang="cs-CZ" b="1" baseline="-25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41</a:t>
            </a:r>
            <a:r>
              <a:rPr lang="cs-CZ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∊{1, 41}</a:t>
            </a:r>
            <a:endParaRPr lang="cs-CZ" b="1" dirty="0" smtClean="0"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pPr marL="0" indent="0">
              <a:buNone/>
            </a:pPr>
            <a:endParaRPr lang="cs-CZ" dirty="0" smtClean="0">
              <a:latin typeface="Cambria Math"/>
              <a:ea typeface="Cambria Math"/>
            </a:endParaRPr>
          </a:p>
          <a:p>
            <a:pPr marL="0" indent="0">
              <a:buNone/>
            </a:pPr>
            <a:r>
              <a:rPr lang="cs-CZ" dirty="0" smtClean="0">
                <a:ea typeface="Cambria Math"/>
              </a:rPr>
              <a:t>PRVOČÍSLA &lt; 30</a:t>
            </a:r>
          </a:p>
          <a:p>
            <a:pPr marL="0" indent="0">
              <a:buNone/>
            </a:pPr>
            <a:r>
              <a:rPr lang="cs-CZ" dirty="0" smtClean="0">
                <a:latin typeface="Cambria Math"/>
                <a:ea typeface="Cambria Math"/>
              </a:rPr>
              <a:t>	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existuje </a:t>
            </a:r>
            <a:r>
              <a:rPr lang="pt-BR" dirty="0" smtClean="0"/>
              <a:t>78</a:t>
            </a:r>
            <a:r>
              <a:rPr lang="pt-BR" dirty="0"/>
              <a:t> 498 prvočísel do 1 000 </a:t>
            </a:r>
            <a:r>
              <a:rPr lang="pt-BR" dirty="0" smtClean="0"/>
              <a:t>000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3237" y="4535952"/>
            <a:ext cx="676875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latin typeface="Cambria Math"/>
                <a:ea typeface="Cambria Math"/>
              </a:rPr>
              <a:t>𝒟∊</a:t>
            </a:r>
            <a:r>
              <a:rPr lang="cs-CZ" sz="3200" dirty="0" smtClean="0">
                <a:latin typeface="Cambria Math"/>
                <a:ea typeface="Cambria Math"/>
              </a:rPr>
              <a:t>{2</a:t>
            </a:r>
            <a:r>
              <a:rPr lang="cs-CZ" sz="3200" dirty="0">
                <a:latin typeface="Cambria Math"/>
                <a:ea typeface="Cambria Math"/>
              </a:rPr>
              <a:t>, 3, 5, 7, 11, 13, 17, 19, 23, 29</a:t>
            </a:r>
            <a:r>
              <a:rPr lang="cs-CZ" sz="3200" dirty="0" smtClean="0">
                <a:latin typeface="Cambria Math"/>
                <a:ea typeface="Cambria Math"/>
              </a:rPr>
              <a:t>}</a:t>
            </a:r>
            <a:endParaRPr lang="cs-CZ" sz="3200" dirty="0">
              <a:latin typeface="Cambria Math"/>
              <a:ea typeface="Cambria Math"/>
            </a:endParaRPr>
          </a:p>
        </p:txBody>
      </p:sp>
    </p:spTree>
    <p:extLst>
      <p:ext uri="{BB962C8B-B14F-4D97-AF65-F5344CB8AC3E}">
        <p14:creationId xmlns:p14="http://schemas.microsoft.com/office/powerpoint/2010/main" val="1367827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8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2">
              <a:lumMod val="75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SLOŽENÉ ČÍSLO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000" b="1" dirty="0">
                <a:solidFill>
                  <a:srgbClr val="00B050"/>
                </a:solidFill>
              </a:rPr>
              <a:t>SLOŽENÉ ČÍSLO </a:t>
            </a:r>
            <a:r>
              <a:rPr lang="cs-CZ" sz="3000" dirty="0">
                <a:solidFill>
                  <a:srgbClr val="00B050"/>
                </a:solidFill>
              </a:rPr>
              <a:t>- ČÍSLO, KTERÉ MÁ </a:t>
            </a:r>
            <a:r>
              <a:rPr lang="cs-CZ" sz="3000" b="1" dirty="0">
                <a:solidFill>
                  <a:srgbClr val="00B050"/>
                </a:solidFill>
              </a:rPr>
              <a:t>VÍCE NEŽ 2 DĚLITELE </a:t>
            </a:r>
            <a:r>
              <a:rPr lang="cs-CZ" sz="3000" dirty="0" smtClean="0">
                <a:solidFill>
                  <a:srgbClr val="00B050"/>
                </a:solidFill>
              </a:rPr>
              <a:t>(1</a:t>
            </a:r>
            <a:r>
              <a:rPr lang="cs-CZ" sz="3000" dirty="0">
                <a:solidFill>
                  <a:srgbClr val="00B050"/>
                </a:solidFill>
              </a:rPr>
              <a:t>, SAMO SEBE A DALŠÍ </a:t>
            </a:r>
            <a:r>
              <a:rPr lang="cs-CZ" sz="3000" dirty="0" smtClean="0">
                <a:solidFill>
                  <a:srgbClr val="00B050"/>
                </a:solidFill>
              </a:rPr>
              <a:t>ČÍSLA)</a:t>
            </a:r>
            <a:endParaRPr lang="cs-CZ" sz="3000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cs-CZ" sz="2800" dirty="0" smtClean="0"/>
              <a:t>10 = 1 . 10 		10 = 2 . 5 	</a:t>
            </a:r>
          </a:p>
          <a:p>
            <a:pPr marL="0" indent="0" algn="ctr">
              <a:buNone/>
            </a:pPr>
            <a:r>
              <a:rPr lang="cs-CZ" sz="28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𝒟</a:t>
            </a:r>
            <a:r>
              <a:rPr lang="cs-CZ" sz="2800" b="1" baseline="-25000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10</a:t>
            </a:r>
            <a:r>
              <a:rPr lang="cs-CZ" sz="28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∊</a:t>
            </a:r>
            <a:r>
              <a:rPr lang="cs-CZ" sz="2800" b="1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{1, </a:t>
            </a:r>
            <a:r>
              <a:rPr lang="cs-CZ" sz="28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Cambria Math"/>
                <a:ea typeface="Cambria Math"/>
              </a:rPr>
              <a:t>2, 5, 10}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„</a:t>
            </a:r>
            <a:r>
              <a:rPr lang="cs-CZ" b="1" dirty="0" smtClean="0">
                <a:solidFill>
                  <a:srgbClr val="C00000"/>
                </a:solidFill>
              </a:rPr>
              <a:t>TÉČKO</a:t>
            </a:r>
            <a:r>
              <a:rPr lang="cs-CZ" dirty="0" smtClean="0">
                <a:solidFill>
                  <a:srgbClr val="C00000"/>
                </a:solidFill>
              </a:rPr>
              <a:t>“ - URČENÍ VŠECH DĚLITELŮ ČÍSLA</a:t>
            </a:r>
            <a:endParaRPr lang="cs-CZ" dirty="0"/>
          </a:p>
          <a:p>
            <a:pPr marL="0" indent="0" algn="r">
              <a:buNone/>
            </a:pPr>
            <a:r>
              <a:rPr lang="cs-CZ" b="1" dirty="0">
                <a:latin typeface="Cambria Math"/>
                <a:ea typeface="Cambria Math"/>
              </a:rPr>
              <a:t>- </a:t>
            </a:r>
            <a:r>
              <a:rPr lang="cs-CZ" dirty="0">
                <a:ea typeface="Cambria Math"/>
              </a:rPr>
              <a:t>využíváme ZNAKY DĚLITELNOSTI</a:t>
            </a:r>
          </a:p>
          <a:p>
            <a:pPr marL="0" indent="0" algn="r">
              <a:buNone/>
            </a:pPr>
            <a:r>
              <a:rPr lang="cs-CZ" b="1" dirty="0" smtClean="0">
                <a:latin typeface="Cambria Math"/>
                <a:ea typeface="Cambria Math"/>
              </a:rPr>
              <a:t>𝒟</a:t>
            </a:r>
            <a:r>
              <a:rPr lang="cs-CZ" b="1" baseline="-25000" dirty="0">
                <a:latin typeface="Cambria Math"/>
                <a:ea typeface="Cambria Math"/>
              </a:rPr>
              <a:t>36</a:t>
            </a:r>
            <a:r>
              <a:rPr lang="cs-CZ" b="1" dirty="0">
                <a:latin typeface="Cambria Math"/>
                <a:ea typeface="Cambria Math"/>
              </a:rPr>
              <a:t>∊{1, 2, 3, 4, 6, 9,12, 18, 36</a:t>
            </a:r>
            <a:r>
              <a:rPr lang="cs-CZ" b="1" dirty="0" smtClean="0">
                <a:latin typeface="Cambria Math"/>
                <a:ea typeface="Cambria Math"/>
              </a:rPr>
              <a:t>}</a:t>
            </a:r>
            <a:endParaRPr lang="cs-CZ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683568" y="4384667"/>
            <a:ext cx="1872208" cy="1709209"/>
            <a:chOff x="899592" y="4784777"/>
            <a:chExt cx="1872208" cy="1709209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899592" y="4784777"/>
              <a:ext cx="187220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842592" y="4784777"/>
              <a:ext cx="0" cy="1709209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9" name="TextovéPole 8"/>
          <p:cNvSpPr txBox="1"/>
          <p:nvPr/>
        </p:nvSpPr>
        <p:spPr>
          <a:xfrm>
            <a:off x="1403648" y="395710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36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4384667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1       36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4719649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2       18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87624" y="5054605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3       12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5403600"/>
            <a:ext cx="10621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4         9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574103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6         6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94040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2">
              <a:lumMod val="75000"/>
            </a:schemeClr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úkol: </a:t>
            </a:r>
            <a:r>
              <a:rPr lang="cs-CZ" b="1" dirty="0" smtClean="0"/>
              <a:t>ERATOSTHENOVO SÍTO  </a:t>
            </a:r>
            <a:r>
              <a:rPr lang="cs-CZ" sz="2000" dirty="0" smtClean="0"/>
              <a:t>tisk pro žáka</a:t>
            </a:r>
            <a:endParaRPr lang="cs-CZ" sz="2000" dirty="0"/>
          </a:p>
        </p:txBody>
      </p:sp>
      <p:sp>
        <p:nvSpPr>
          <p:cNvPr id="5" name="Zástupný symbol pro obsah 4"/>
          <p:cNvSpPr txBox="1">
            <a:spLocks noGrp="1"/>
          </p:cNvSpPr>
          <p:nvPr>
            <p:ph idx="1"/>
          </p:nvPr>
        </p:nvSpPr>
        <p:spPr>
          <a:xfrm>
            <a:off x="395536" y="1124744"/>
            <a:ext cx="8229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2400" dirty="0" smtClean="0"/>
              <a:t>ZPŮSOB HLEDÁNÍ PRVOČÍSEL MENŠÍCH NEŽ 100: vybarvi násobky čísel </a:t>
            </a:r>
            <a:r>
              <a:rPr lang="cs-CZ" sz="2400" b="1" dirty="0">
                <a:solidFill>
                  <a:srgbClr val="FF0000"/>
                </a:solidFill>
                <a:ea typeface="Calibri"/>
                <a:cs typeface="Times New Roman"/>
              </a:rPr>
              <a:t>2</a:t>
            </a:r>
            <a:r>
              <a:rPr lang="cs-CZ" sz="2400" b="1" dirty="0">
                <a:ea typeface="Calibri"/>
                <a:cs typeface="Times New Roman"/>
              </a:rPr>
              <a:t>,</a:t>
            </a:r>
            <a:r>
              <a:rPr lang="cs-CZ" sz="2400" b="1" dirty="0">
                <a:solidFill>
                  <a:srgbClr val="FF0000"/>
                </a:solidFill>
                <a:ea typeface="Calibri"/>
                <a:cs typeface="Times New Roman"/>
              </a:rPr>
              <a:t> </a:t>
            </a:r>
            <a:r>
              <a:rPr lang="cs-CZ" sz="2400" b="1" dirty="0">
                <a:solidFill>
                  <a:srgbClr val="00B0F0"/>
                </a:solidFill>
                <a:ea typeface="Calibri"/>
                <a:cs typeface="Times New Roman"/>
              </a:rPr>
              <a:t>3</a:t>
            </a:r>
            <a:r>
              <a:rPr lang="cs-CZ" sz="2400" dirty="0">
                <a:ea typeface="Calibri"/>
                <a:cs typeface="Times New Roman"/>
              </a:rPr>
              <a:t>, </a:t>
            </a:r>
            <a:r>
              <a:rPr lang="cs-CZ" sz="2400" b="1" dirty="0">
                <a:solidFill>
                  <a:srgbClr val="FFC000"/>
                </a:solidFill>
                <a:ea typeface="Calibri"/>
                <a:cs typeface="Times New Roman"/>
              </a:rPr>
              <a:t>5</a:t>
            </a:r>
            <a:r>
              <a:rPr lang="cs-CZ" sz="2400" dirty="0">
                <a:ea typeface="Calibri"/>
                <a:cs typeface="Times New Roman"/>
              </a:rPr>
              <a:t>, </a:t>
            </a:r>
            <a:r>
              <a:rPr lang="cs-CZ" sz="2400" b="1" dirty="0" smtClean="0">
                <a:solidFill>
                  <a:srgbClr val="92D050"/>
                </a:solidFill>
                <a:ea typeface="Calibri"/>
                <a:cs typeface="Times New Roman"/>
              </a:rPr>
              <a:t>7 </a:t>
            </a:r>
            <a:r>
              <a:rPr lang="cs-CZ" sz="2400" dirty="0" smtClean="0"/>
              <a:t>stejnou barvou jako číslo</a:t>
            </a:r>
            <a:r>
              <a:rPr lang="cs-CZ" sz="2400" dirty="0" smtClean="0">
                <a:ea typeface="Calibri"/>
                <a:cs typeface="Times New Roman"/>
              </a:rPr>
              <a:t>; bílá políčka označí PRVOČÍSLA </a:t>
            </a:r>
            <a:endParaRPr lang="cs-CZ" sz="2400" dirty="0">
              <a:ea typeface="Calibri"/>
              <a:cs typeface="Times New Roman"/>
            </a:endParaRPr>
          </a:p>
        </p:txBody>
      </p:sp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68720326"/>
              </p:ext>
            </p:extLst>
          </p:nvPr>
        </p:nvGraphicFramePr>
        <p:xfrm>
          <a:off x="2915816" y="2060848"/>
          <a:ext cx="4525960" cy="4525960"/>
        </p:xfrm>
        <a:graphic>
          <a:graphicData uri="http://schemas.openxmlformats.org/drawingml/2006/table">
            <a:tbl>
              <a:tblPr/>
              <a:tblGrid>
                <a:gridCol w="452596"/>
                <a:gridCol w="452596"/>
                <a:gridCol w="452596"/>
                <a:gridCol w="452596"/>
                <a:gridCol w="452596"/>
                <a:gridCol w="452596"/>
                <a:gridCol w="452596"/>
                <a:gridCol w="452596"/>
                <a:gridCol w="452596"/>
                <a:gridCol w="452596"/>
              </a:tblGrid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00B0F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C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92D05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16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46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95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100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500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1751156"/>
              </p:ext>
            </p:extLst>
          </p:nvPr>
        </p:nvGraphicFramePr>
        <p:xfrm>
          <a:off x="1619672" y="2022153"/>
          <a:ext cx="4525960" cy="4525960"/>
        </p:xfrm>
        <a:graphic>
          <a:graphicData uri="http://schemas.openxmlformats.org/drawingml/2006/table">
            <a:tbl>
              <a:tblPr/>
              <a:tblGrid>
                <a:gridCol w="452596"/>
                <a:gridCol w="452596"/>
                <a:gridCol w="452596"/>
                <a:gridCol w="452596"/>
                <a:gridCol w="452596"/>
                <a:gridCol w="452596"/>
                <a:gridCol w="452596"/>
                <a:gridCol w="452596"/>
                <a:gridCol w="452596"/>
                <a:gridCol w="452596"/>
              </a:tblGrid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00B0F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C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92D05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19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29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39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46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49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59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69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79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89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90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91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92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94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95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96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97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98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99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100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922" marR="5492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2">
              <a:lumMod val="75000"/>
            </a:schemeClr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úkol: </a:t>
            </a:r>
            <a:r>
              <a:rPr lang="cs-CZ" b="1" dirty="0" smtClean="0"/>
              <a:t>ERATOSTHENOVO SÍTO    </a:t>
            </a:r>
            <a:r>
              <a:rPr lang="cs-CZ" sz="2200" dirty="0" smtClean="0"/>
              <a:t>IA tabule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166834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- ZPŮSOB HLEDÁNÍ PRVOČÍSEL MENŠÍCH NEŽ 100 - vybarvi násobky čísel stejnou barvou jako číslo </a:t>
            </a:r>
            <a:r>
              <a:rPr lang="cs-CZ" b="1" dirty="0" smtClean="0">
                <a:solidFill>
                  <a:srgbClr val="FF0000"/>
                </a:solidFill>
                <a:ea typeface="Calibri"/>
                <a:cs typeface="Times New Roman"/>
              </a:rPr>
              <a:t>2</a:t>
            </a:r>
            <a:r>
              <a:rPr lang="cs-CZ" b="1" dirty="0" smtClean="0">
                <a:ea typeface="Calibri"/>
                <a:cs typeface="Times New Roman"/>
              </a:rPr>
              <a:t>,</a:t>
            </a:r>
            <a:r>
              <a:rPr lang="cs-CZ" b="1" dirty="0" smtClean="0">
                <a:solidFill>
                  <a:srgbClr val="FF0000"/>
                </a:solidFill>
                <a:ea typeface="Calibri"/>
                <a:cs typeface="Times New Roman"/>
              </a:rPr>
              <a:t> </a:t>
            </a:r>
            <a:r>
              <a:rPr lang="cs-CZ" b="1" dirty="0" smtClean="0">
                <a:solidFill>
                  <a:srgbClr val="00B0F0"/>
                </a:solidFill>
                <a:ea typeface="Calibri"/>
                <a:cs typeface="Times New Roman"/>
              </a:rPr>
              <a:t>3</a:t>
            </a:r>
            <a:r>
              <a:rPr lang="cs-CZ" dirty="0" smtClean="0">
                <a:ea typeface="Calibri"/>
                <a:cs typeface="Times New Roman"/>
              </a:rPr>
              <a:t>, </a:t>
            </a:r>
            <a:r>
              <a:rPr lang="cs-CZ" b="1" dirty="0" smtClean="0">
                <a:solidFill>
                  <a:srgbClr val="FFC000"/>
                </a:solidFill>
                <a:ea typeface="Calibri"/>
                <a:cs typeface="Times New Roman"/>
              </a:rPr>
              <a:t>5</a:t>
            </a:r>
            <a:r>
              <a:rPr lang="cs-CZ" dirty="0" smtClean="0">
                <a:ea typeface="Calibri"/>
                <a:cs typeface="Times New Roman"/>
              </a:rPr>
              <a:t>, </a:t>
            </a:r>
            <a:r>
              <a:rPr lang="cs-CZ" b="1" dirty="0" smtClean="0">
                <a:solidFill>
                  <a:srgbClr val="92D050"/>
                </a:solidFill>
                <a:ea typeface="Calibri"/>
                <a:cs typeface="Times New Roman"/>
              </a:rPr>
              <a:t>7</a:t>
            </a:r>
            <a:r>
              <a:rPr lang="cs-CZ" dirty="0" smtClean="0">
                <a:ea typeface="Calibri"/>
                <a:cs typeface="Times New Roman"/>
              </a:rPr>
              <a:t>; bílá políčka označí PRVOČÍSLA </a:t>
            </a:r>
            <a:endParaRPr lang="cs-CZ" dirty="0">
              <a:ea typeface="Calibri"/>
              <a:cs typeface="Times New Roman"/>
            </a:endParaRPr>
          </a:p>
        </p:txBody>
      </p:sp>
      <p:pic>
        <p:nvPicPr>
          <p:cNvPr id="8" name="Picture 3" descr="C:\Users\ZS SLOVAN\AppData\Local\Microsoft\Windows\Temporary Internet Files\Content.IE5\Y0CCHCTP\MC9001498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84984"/>
            <a:ext cx="1780919" cy="1213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1622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2">
              <a:lumMod val="75000"/>
            </a:schemeClr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ERATOSTHENOVO SÍTO - ukázka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88840"/>
            <a:ext cx="4536504" cy="460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 descr="C:\Users\ZS SLOVAN\AppData\Local\Microsoft\Windows\Temporary Internet Files\Content.IE5\R7ELVCBK\MC900436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068960"/>
            <a:ext cx="1857375" cy="164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59329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/>
              <a:t>- ZPŮSOB HLEDÁNÍ PRVOČÍSEL MENŠÍCH NEŽ </a:t>
            </a:r>
            <a:r>
              <a:rPr lang="cs-CZ" sz="2000" dirty="0" smtClean="0"/>
              <a:t>100 - vosková tabulka, v níž se jehlou postupně propálí všechna složená čísla, až zůstanou jen prvočísla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4504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67544" y="443279"/>
            <a:ext cx="8229600" cy="64633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Aft>
                <a:spcPct val="0"/>
              </a:spcAft>
            </a:pPr>
            <a:r>
              <a:rPr lang="cs-CZ" sz="3600" b="1" dirty="0">
                <a:solidFill>
                  <a:srgbClr val="FF0000"/>
                </a:solidFill>
                <a:latin typeface="+mn-lt"/>
                <a:ea typeface="Times New Roman" pitchFamily="18" charset="0"/>
                <a:cs typeface="Times New Roman" pitchFamily="18" charset="0"/>
              </a:rPr>
              <a:t>Tabulka prvočísel menších než číslo 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  <a:ea typeface="Times New Roman" pitchFamily="18" charset="0"/>
                <a:cs typeface="Times New Roman" pitchFamily="18" charset="0"/>
              </a:rPr>
              <a:t>1000</a:t>
            </a:r>
            <a:endParaRPr kumimoji="0" lang="cs-CZ" sz="3600" b="1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2188959"/>
              </p:ext>
            </p:extLst>
          </p:nvPr>
        </p:nvGraphicFramePr>
        <p:xfrm>
          <a:off x="467544" y="1556792"/>
          <a:ext cx="8230117" cy="40324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30117"/>
              </a:tblGrid>
              <a:tr h="40324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  2 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3 5 7 11 13 17 19 23 29 31</a:t>
                      </a:r>
                      <a:r>
                        <a:rPr lang="cs-CZ" sz="240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</a:rPr>
                        <a:t>37 41 43 47 53 59 61 67 71 73 79 83 89 97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cs-CZ" sz="100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   101 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103 107 109 113 127 131 137 139 149 151 157 163 167 173 179 181 191 193 197 199</a:t>
                      </a:r>
                      <a:b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   221 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223 227 229 233 239 241 251 257 263 269 271 277 281 283 293</a:t>
                      </a:r>
                      <a:b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   307 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311 313 317 331 337 347 349 353 359 367 373 379 383 389 397</a:t>
                      </a:r>
                      <a:b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   401 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409 419 421 431 433 439 443 449 457 461 463 467 479 487 491 499</a:t>
                      </a:r>
                      <a:b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   503 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509 521 523 541 547 557 563 569 571 577 587 593 599</a:t>
                      </a:r>
                      <a:b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   601 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607 613 617 619 631 641 643 647 653 659 661 673 677 683 691</a:t>
                      </a:r>
                      <a:b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   701 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709 719 727 733 739 743 751 757 761 769 773 787 797</a:t>
                      </a:r>
                      <a:b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   809 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811 821 823 827 829 839 853 857 859 863 877 881 883 887</a:t>
                      </a:r>
                      <a:b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   907 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911 919 929 937 941 947 953 967 971 977 983 991 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997 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7" marR="9467" marT="9525" marB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9482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2">
              <a:lumMod val="75000"/>
            </a:schemeClr>
          </a:solidFill>
          <a:effectLst>
            <a:glow rad="139700">
              <a:srgbClr val="FFFF00">
                <a:alpha val="40000"/>
              </a:srgb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r>
              <a:rPr lang="cs-CZ" sz="4000" dirty="0"/>
              <a:t>ZDROJE </a:t>
            </a:r>
            <a:r>
              <a:rPr lang="en-US" sz="4000" dirty="0"/>
              <a:t>[on line] </a:t>
            </a:r>
            <a:r>
              <a:rPr lang="cs-CZ" sz="40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  <a:ln w="28575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68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591</Words>
  <Application>Microsoft Office PowerPoint</Application>
  <PresentationFormat>Předvádění na obrazovce (4:3)</PresentationFormat>
  <Paragraphs>267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PILOTÁŽ  (doporučení – upozornění – zpětná vazba)</vt:lpstr>
      <vt:lpstr>PRVOČÍSLO</vt:lpstr>
      <vt:lpstr>SLOŽENÉ ČÍSLO</vt:lpstr>
      <vt:lpstr>Pracovní úkol: ERATOSTHENOVO SÍTO  tisk pro žáka</vt:lpstr>
      <vt:lpstr>Pracovní úkol: ERATOSTHENOVO SÍTO    IA tabule</vt:lpstr>
      <vt:lpstr>ERATOSTHENOVO SÍTO - ukázka</vt:lpstr>
      <vt:lpstr>Tabulka prvočísel menších než číslo 1000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10</cp:revision>
  <dcterms:created xsi:type="dcterms:W3CDTF">2013-02-22T15:44:11Z</dcterms:created>
  <dcterms:modified xsi:type="dcterms:W3CDTF">2013-04-09T18:29:10Z</dcterms:modified>
</cp:coreProperties>
</file>