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8" r:id="rId3"/>
    <p:sldId id="269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  <p:sldId id="267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CCFF33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925A8-A220-4EFF-939C-A992D179335A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D46C6-BFD1-4C34-BC10-A42C3247B4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2314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925A8-A220-4EFF-939C-A992D179335A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D46C6-BFD1-4C34-BC10-A42C3247B4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5965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925A8-A220-4EFF-939C-A992D179335A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D46C6-BFD1-4C34-BC10-A42C3247B4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76900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925A8-A220-4EFF-939C-A992D179335A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D46C6-BFD1-4C34-BC10-A42C3247B4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4505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925A8-A220-4EFF-939C-A992D179335A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D46C6-BFD1-4C34-BC10-A42C3247B4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1789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925A8-A220-4EFF-939C-A992D179335A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D46C6-BFD1-4C34-BC10-A42C3247B4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1463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925A8-A220-4EFF-939C-A992D179335A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D46C6-BFD1-4C34-BC10-A42C3247B4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37945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925A8-A220-4EFF-939C-A992D179335A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D46C6-BFD1-4C34-BC10-A42C3247B4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3945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925A8-A220-4EFF-939C-A992D179335A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D46C6-BFD1-4C34-BC10-A42C3247B4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6654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925A8-A220-4EFF-939C-A992D179335A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D46C6-BFD1-4C34-BC10-A42C3247B4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8825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925A8-A220-4EFF-939C-A992D179335A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3D46C6-BFD1-4C34-BC10-A42C3247B4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952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8925A8-A220-4EFF-939C-A992D179335A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3D46C6-BFD1-4C34-BC10-A42C3247B4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4961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4955203"/>
          </a:xfrm>
          <a:prstGeom prst="rect">
            <a:avLst/>
          </a:prstGeom>
          <a:gradFill flip="none" rotWithShape="1">
            <a:gsLst>
              <a:gs pos="0">
                <a:srgbClr val="CCFF33">
                  <a:tint val="66000"/>
                  <a:satMod val="160000"/>
                </a:srgbClr>
              </a:gs>
              <a:gs pos="50000">
                <a:srgbClr val="CCFF33">
                  <a:tint val="44500"/>
                  <a:satMod val="160000"/>
                </a:srgbClr>
              </a:gs>
              <a:gs pos="100000">
                <a:srgbClr val="CCFF33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PŘEDMĚT: 		MATEMATIKA</a:t>
            </a:r>
          </a:p>
          <a:p>
            <a:r>
              <a:rPr lang="cs-CZ" b="1" dirty="0" smtClean="0"/>
              <a:t>ROČNÍK:			6.</a:t>
            </a:r>
          </a:p>
          <a:p>
            <a:r>
              <a:rPr lang="cs-CZ" b="1" dirty="0" smtClean="0"/>
              <a:t>TÉMA:			</a:t>
            </a:r>
            <a:r>
              <a:rPr lang="cs-CZ" b="1" u="sng" dirty="0" smtClean="0"/>
              <a:t>SPOLEČNÝ DĚLITEL</a:t>
            </a:r>
          </a:p>
          <a:p>
            <a:r>
              <a:rPr lang="cs-CZ" b="1" dirty="0" smtClean="0"/>
              <a:t>AUTOR:			MGR. SVĚTLANA HAJDINOVÁ</a:t>
            </a:r>
          </a:p>
          <a:p>
            <a:r>
              <a:rPr lang="cs-CZ" b="1" dirty="0" smtClean="0"/>
              <a:t>DATUM VYTVOŘENÍ:	12. 12. 2012</a:t>
            </a:r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VY_32_INOVACE_58_SH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1302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rgbClr val="CCFF33"/>
          </a:solidFill>
          <a:effectLst>
            <a:glow rad="139700">
              <a:schemeClr val="accent6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361459"/>
          </a:xfrm>
          <a:ln w="28575">
            <a:solidFill>
              <a:srgbClr val="99FF33"/>
            </a:solidFill>
          </a:ln>
        </p:spPr>
        <p:txBody>
          <a:bodyPr>
            <a:normAutofit fontScale="85000" lnSpcReduction="20000"/>
          </a:bodyPr>
          <a:lstStyle/>
          <a:p>
            <a:pPr>
              <a:buBlip>
                <a:blip r:embed="rId2"/>
              </a:buBlip>
            </a:pPr>
            <a:r>
              <a:rPr lang="cs-CZ" b="1" dirty="0" smtClean="0"/>
              <a:t>Téma:</a:t>
            </a:r>
            <a:r>
              <a:rPr lang="cs-CZ" b="1" dirty="0" smtClean="0">
                <a:solidFill>
                  <a:srgbClr val="C00000"/>
                </a:solidFill>
              </a:rPr>
              <a:t> SPOLEČNÝ DĚLITEL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Cílová skupina: </a:t>
            </a:r>
            <a:r>
              <a:rPr lang="cs-CZ" dirty="0" smtClean="0"/>
              <a:t>práce je určena </a:t>
            </a:r>
            <a:r>
              <a:rPr lang="cs-CZ" b="1" dirty="0" smtClean="0"/>
              <a:t>pro žáky 6. ročníku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Cíl: </a:t>
            </a:r>
            <a:r>
              <a:rPr lang="cs-CZ" dirty="0" smtClean="0"/>
              <a:t>Určit společné dělitele a největšího společného dělitele více čísel pomocí rozkladu čísla na prvočinitele 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Pomůcky:</a:t>
            </a:r>
            <a:r>
              <a:rPr lang="cs-CZ" dirty="0" smtClean="0"/>
              <a:t> psací a rýsovací potřeby, sešit,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pracovní úkol - NEJVĚTŠÍ SPOLEČNÝ DĚLITEL - ZÁHADY, NSD - SLOVNÍ ÚLOHA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Blip>
                <a:blip r:embed="rId2"/>
              </a:buBlip>
            </a:pPr>
            <a:r>
              <a:rPr lang="cs-CZ" b="1" dirty="0" smtClean="0"/>
              <a:t>Klíčová slova: největší společný dělitel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Práce </a:t>
            </a:r>
            <a:r>
              <a:rPr lang="cs-CZ" b="1" dirty="0"/>
              <a:t>obsahuje: </a:t>
            </a:r>
            <a:r>
              <a:rPr lang="cs-CZ" dirty="0"/>
              <a:t>stručný zápis informací k tématu, pracovní </a:t>
            </a:r>
            <a:r>
              <a:rPr lang="cs-CZ" dirty="0" smtClean="0"/>
              <a:t>úkoly s </a:t>
            </a:r>
            <a:r>
              <a:rPr lang="cs-CZ" dirty="0"/>
              <a:t>řešením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Možnosti </a:t>
            </a:r>
            <a:r>
              <a:rPr lang="cs-CZ" b="1" dirty="0"/>
              <a:t>využití: </a:t>
            </a:r>
            <a:r>
              <a:rPr lang="cs-CZ" dirty="0"/>
              <a:t>k uvedení nového učiva i k opakování již probraného učiva, písemná práce, samostatné opakování, skupinová práce, domácí práce apod.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6269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CCFF33"/>
          </a:solidFill>
          <a:effectLst>
            <a:glow rad="139700">
              <a:schemeClr val="accent6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Autofit/>
          </a:bodyPr>
          <a:lstStyle/>
          <a:p>
            <a:r>
              <a:rPr lang="cs-CZ" sz="3200" dirty="0" smtClean="0"/>
              <a:t>PILOTÁŽ </a:t>
            </a:r>
            <a:br>
              <a:rPr lang="cs-CZ" sz="3200" dirty="0" smtClean="0"/>
            </a:br>
            <a:r>
              <a:rPr lang="cs-CZ" sz="1800" dirty="0" smtClean="0"/>
              <a:t>(doporučení – upozornění – zpětná vazba)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001419"/>
          </a:xfrm>
          <a:ln w="28575">
            <a:solidFill>
              <a:srgbClr val="99FF33"/>
            </a:solidFill>
          </a:ln>
        </p:spPr>
        <p:txBody>
          <a:bodyPr>
            <a:normAutofit fontScale="77500" lnSpcReduction="20000"/>
          </a:bodyPr>
          <a:lstStyle/>
          <a:p>
            <a:pPr lvl="0">
              <a:buBlip>
                <a:blip r:embed="rId2"/>
              </a:buBlip>
            </a:pPr>
            <a:r>
              <a:rPr lang="cs-CZ" dirty="0" smtClean="0"/>
              <a:t>Materiál byl použit ve 2 třídách 6. ročníku. Žáci vypracovali úkoly a pracovní listy, a tím si procvičili prezentované učivo</a:t>
            </a:r>
            <a:r>
              <a:rPr lang="cs-CZ" dirty="0"/>
              <a:t>. </a:t>
            </a:r>
            <a:endParaRPr lang="cs-CZ" dirty="0" smtClean="0"/>
          </a:p>
          <a:p>
            <a:pPr lvl="0">
              <a:buBlip>
                <a:blip r:embed="rId2"/>
              </a:buBlip>
            </a:pPr>
            <a:r>
              <a:rPr lang="cs-CZ" dirty="0" smtClean="0"/>
              <a:t>Žákům </a:t>
            </a:r>
            <a:r>
              <a:rPr lang="cs-CZ" dirty="0"/>
              <a:t>vyhovovala přehlednost zadání a možnost variability práce – podle vlastní potřeby </a:t>
            </a:r>
            <a:r>
              <a:rPr lang="cs-CZ" dirty="0" smtClean="0"/>
              <a:t> a dohody mohli </a:t>
            </a:r>
            <a:r>
              <a:rPr lang="cs-CZ" dirty="0"/>
              <a:t>pracovat samostatně, ve skupině nebo společně s učitelem</a:t>
            </a:r>
            <a:r>
              <a:rPr lang="cs-CZ" dirty="0" smtClean="0"/>
              <a:t>.</a:t>
            </a:r>
          </a:p>
          <a:p>
            <a:pPr lvl="0">
              <a:buBlip>
                <a:blip r:embed="rId2"/>
              </a:buBlip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Pracovní </a:t>
            </a: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úkoly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nebo </a:t>
            </a:r>
            <a:r>
              <a:rPr lang="cs-CZ" b="1" dirty="0">
                <a:solidFill>
                  <a:srgbClr val="00B050"/>
                </a:solidFill>
              </a:rPr>
              <a:t>pracovní </a:t>
            </a:r>
            <a:r>
              <a:rPr lang="cs-CZ" b="1" dirty="0" smtClean="0">
                <a:solidFill>
                  <a:srgbClr val="00B050"/>
                </a:solidFill>
              </a:rPr>
              <a:t>listy </a:t>
            </a:r>
            <a:r>
              <a:rPr lang="cs-CZ" dirty="0" smtClean="0"/>
              <a:t>mohou </a:t>
            </a:r>
            <a:r>
              <a:rPr lang="cs-CZ" dirty="0"/>
              <a:t>být využity v hodině, jako DÚ nebo samostatná práce, lze je ohodnotit. </a:t>
            </a:r>
            <a:r>
              <a:rPr lang="cs-CZ" dirty="0" smtClean="0"/>
              <a:t>Je </a:t>
            </a:r>
            <a:r>
              <a:rPr lang="cs-CZ" dirty="0"/>
              <a:t>možné </a:t>
            </a:r>
            <a:r>
              <a:rPr lang="cs-CZ" dirty="0" smtClean="0"/>
              <a:t>je promítnout </a:t>
            </a:r>
            <a:r>
              <a:rPr lang="cs-CZ" dirty="0"/>
              <a:t>na tabuli a zpracovávat společně nebo </a:t>
            </a:r>
            <a:r>
              <a:rPr lang="cs-CZ" dirty="0" smtClean="0"/>
              <a:t>je </a:t>
            </a:r>
            <a:r>
              <a:rPr lang="cs-CZ" dirty="0"/>
              <a:t>vytisknout pro samostatnou nebo skupinovou </a:t>
            </a:r>
            <a:r>
              <a:rPr lang="cs-CZ" dirty="0" smtClean="0"/>
              <a:t>práci (u každého uvedeno).</a:t>
            </a:r>
            <a:endParaRPr lang="cs-CZ" b="1" dirty="0"/>
          </a:p>
          <a:p>
            <a:pPr>
              <a:buBlip>
                <a:blip r:embed="rId2"/>
              </a:buBlip>
            </a:pPr>
            <a:r>
              <a:rPr lang="cs-CZ" dirty="0" smtClean="0"/>
              <a:t>V prezentaci je použita </a:t>
            </a:r>
            <a:r>
              <a:rPr lang="cs-CZ" b="1" dirty="0" smtClean="0"/>
              <a:t>animace </a:t>
            </a:r>
            <a:r>
              <a:rPr lang="cs-CZ" dirty="0"/>
              <a:t>(na kliknutí nebo po předchozím) - </a:t>
            </a:r>
            <a:r>
              <a:rPr lang="cs-CZ" dirty="0" smtClean="0"/>
              <a:t>snímek 4, 5, 6, 7, 10, 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9771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rgbClr val="CCFF66"/>
          </a:solidFill>
          <a:effectLst>
            <a:glow rad="139700">
              <a:schemeClr val="accent5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 fontScale="90000"/>
          </a:bodyPr>
          <a:lstStyle/>
          <a:p>
            <a:r>
              <a:rPr lang="cs-CZ" b="1" dirty="0" smtClean="0"/>
              <a:t>ROZKLAD ČÍSLA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NA SOUČIN PRVOČÍSEL (prvočinitelů): </a:t>
            </a:r>
            <a:r>
              <a:rPr lang="cs-CZ" b="1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VODOPÁD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do rozkladu se nepíše </a:t>
            </a:r>
            <a:r>
              <a:rPr lang="cs-CZ" b="1" dirty="0" smtClean="0"/>
              <a:t>1</a:t>
            </a:r>
            <a:r>
              <a:rPr lang="cs-CZ" dirty="0" smtClean="0"/>
              <a:t> (není prvočíslo!!!)</a:t>
            </a:r>
            <a:endParaRPr lang="cs-CZ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1378265" y="2348880"/>
            <a:ext cx="601447" cy="457200"/>
            <a:chOff x="1378265" y="2348880"/>
            <a:chExt cx="601447" cy="457200"/>
          </a:xfrm>
        </p:grpSpPr>
        <p:cxnSp>
          <p:nvCxnSpPr>
            <p:cNvPr id="5" name="Přímá spojnice 4"/>
            <p:cNvCxnSpPr/>
            <p:nvPr/>
          </p:nvCxnSpPr>
          <p:spPr>
            <a:xfrm>
              <a:off x="1691680" y="2348880"/>
              <a:ext cx="288032" cy="4572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 flipH="1">
              <a:off x="1378265" y="2348880"/>
              <a:ext cx="313415" cy="4572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extovéPole 10"/>
          <p:cNvSpPr txBox="1"/>
          <p:nvPr/>
        </p:nvSpPr>
        <p:spPr>
          <a:xfrm>
            <a:off x="973043" y="2838159"/>
            <a:ext cx="17440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4</a:t>
            </a:r>
            <a:r>
              <a:rPr lang="cs-CZ" sz="3200" b="1" dirty="0" smtClean="0"/>
              <a:t>    .</a:t>
            </a:r>
            <a:r>
              <a:rPr lang="cs-CZ" sz="3200" dirty="0" smtClean="0"/>
              <a:t>    </a:t>
            </a:r>
            <a:r>
              <a:rPr lang="cs-CZ" sz="3200" b="1" dirty="0" smtClean="0">
                <a:solidFill>
                  <a:srgbClr val="0070C0"/>
                </a:solidFill>
              </a:rPr>
              <a:t>12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78266" y="1776308"/>
            <a:ext cx="7246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48</a:t>
            </a:r>
            <a:endParaRPr lang="cs-CZ" sz="3200" dirty="0"/>
          </a:p>
        </p:txBody>
      </p:sp>
      <p:grpSp>
        <p:nvGrpSpPr>
          <p:cNvPr id="17" name="Skupina 16"/>
          <p:cNvGrpSpPr/>
          <p:nvPr/>
        </p:nvGrpSpPr>
        <p:grpSpPr>
          <a:xfrm>
            <a:off x="857048" y="3422934"/>
            <a:ext cx="601447" cy="457200"/>
            <a:chOff x="1378265" y="2348880"/>
            <a:chExt cx="601447" cy="457200"/>
          </a:xfrm>
        </p:grpSpPr>
        <p:cxnSp>
          <p:nvCxnSpPr>
            <p:cNvPr id="18" name="Přímá spojnice 17"/>
            <p:cNvCxnSpPr/>
            <p:nvPr/>
          </p:nvCxnSpPr>
          <p:spPr>
            <a:xfrm>
              <a:off x="1691680" y="2348880"/>
              <a:ext cx="288032" cy="4572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 flipH="1">
              <a:off x="1378265" y="2348880"/>
              <a:ext cx="313415" cy="4572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Skupina 19"/>
          <p:cNvGrpSpPr/>
          <p:nvPr/>
        </p:nvGrpSpPr>
        <p:grpSpPr>
          <a:xfrm>
            <a:off x="1946203" y="3422934"/>
            <a:ext cx="601447" cy="457200"/>
            <a:chOff x="1378265" y="2348880"/>
            <a:chExt cx="601447" cy="457200"/>
          </a:xfrm>
        </p:grpSpPr>
        <p:cxnSp>
          <p:nvCxnSpPr>
            <p:cNvPr id="21" name="Přímá spojnice 20"/>
            <p:cNvCxnSpPr/>
            <p:nvPr/>
          </p:nvCxnSpPr>
          <p:spPr>
            <a:xfrm>
              <a:off x="1691680" y="2348880"/>
              <a:ext cx="288032" cy="4572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 flipH="1">
              <a:off x="1378265" y="2348880"/>
              <a:ext cx="313415" cy="4572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TextovéPole 22"/>
          <p:cNvSpPr txBox="1"/>
          <p:nvPr/>
        </p:nvSpPr>
        <p:spPr>
          <a:xfrm>
            <a:off x="539552" y="4077072"/>
            <a:ext cx="11394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2</a:t>
            </a:r>
            <a:r>
              <a:rPr lang="cs-CZ" sz="3200" dirty="0" smtClean="0"/>
              <a:t>  </a:t>
            </a:r>
            <a:r>
              <a:rPr lang="cs-CZ" sz="3200" b="1" dirty="0" smtClean="0"/>
              <a:t>.</a:t>
            </a:r>
            <a:r>
              <a:rPr lang="cs-CZ" sz="3200" dirty="0" smtClean="0"/>
              <a:t>  </a:t>
            </a:r>
            <a:r>
              <a:rPr lang="cs-CZ" sz="3200" b="1" dirty="0" smtClean="0">
                <a:solidFill>
                  <a:srgbClr val="FF0000"/>
                </a:solidFill>
              </a:rPr>
              <a:t>2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691679" y="4077071"/>
            <a:ext cx="11693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3</a:t>
            </a:r>
            <a:r>
              <a:rPr lang="cs-CZ" sz="3200" dirty="0" smtClean="0"/>
              <a:t>  </a:t>
            </a:r>
            <a:r>
              <a:rPr lang="cs-CZ" sz="3200" b="1" dirty="0" smtClean="0"/>
              <a:t>.</a:t>
            </a:r>
            <a:r>
              <a:rPr lang="cs-CZ" sz="3200" dirty="0" smtClean="0"/>
              <a:t>  </a:t>
            </a:r>
            <a:r>
              <a:rPr lang="cs-CZ" sz="3200" b="1" dirty="0" smtClean="0">
                <a:solidFill>
                  <a:srgbClr val="00B050"/>
                </a:solidFill>
              </a:rPr>
              <a:t>4</a:t>
            </a:r>
            <a:endParaRPr lang="cs-CZ" sz="3200" b="1" dirty="0">
              <a:solidFill>
                <a:srgbClr val="00B050"/>
              </a:solidFill>
            </a:endParaRPr>
          </a:p>
        </p:txBody>
      </p:sp>
      <p:grpSp>
        <p:nvGrpSpPr>
          <p:cNvPr id="25" name="Skupina 24"/>
          <p:cNvGrpSpPr/>
          <p:nvPr/>
        </p:nvGrpSpPr>
        <p:grpSpPr>
          <a:xfrm>
            <a:off x="2259618" y="4634998"/>
            <a:ext cx="601447" cy="457200"/>
            <a:chOff x="1378265" y="2348880"/>
            <a:chExt cx="601447" cy="457200"/>
          </a:xfrm>
        </p:grpSpPr>
        <p:cxnSp>
          <p:nvCxnSpPr>
            <p:cNvPr id="26" name="Přímá spojnice 25"/>
            <p:cNvCxnSpPr/>
            <p:nvPr/>
          </p:nvCxnSpPr>
          <p:spPr>
            <a:xfrm>
              <a:off x="1691680" y="2348880"/>
              <a:ext cx="288032" cy="4572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 flipH="1">
              <a:off x="1378265" y="2348880"/>
              <a:ext cx="313415" cy="4572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TextovéPole 27"/>
          <p:cNvSpPr txBox="1"/>
          <p:nvPr/>
        </p:nvSpPr>
        <p:spPr>
          <a:xfrm>
            <a:off x="2034964" y="5269930"/>
            <a:ext cx="11521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2</a:t>
            </a:r>
            <a:r>
              <a:rPr lang="cs-CZ" sz="3200" dirty="0" smtClean="0"/>
              <a:t>  </a:t>
            </a:r>
            <a:r>
              <a:rPr lang="cs-CZ" sz="3200" b="1" dirty="0" smtClean="0"/>
              <a:t>.</a:t>
            </a:r>
            <a:r>
              <a:rPr lang="cs-CZ" sz="3200" dirty="0" smtClean="0"/>
              <a:t>  </a:t>
            </a:r>
            <a:r>
              <a:rPr lang="cs-CZ" sz="3200" b="1" dirty="0" smtClean="0">
                <a:solidFill>
                  <a:srgbClr val="FF0000"/>
                </a:solidFill>
              </a:rPr>
              <a:t>2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225394" y="1776308"/>
            <a:ext cx="27066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= 2 . 2 . 2 . 2 . </a:t>
            </a:r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187091" y="2945880"/>
            <a:ext cx="38288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4 a 12 nejsou prvočísla - další rozklad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439118" y="4184793"/>
            <a:ext cx="31131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4 není prvočíslo - další rozklad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601137" y="5377651"/>
            <a:ext cx="2789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koncová čísla jsou prvočísla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151" name="Picture 7" descr="C:\Users\ZS SLOVAN\AppData\Local\Microsoft\Windows\Temporary Internet Files\Content.IE5\Y0CCHCTP\MP9004013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5933" y="2965988"/>
            <a:ext cx="1872208" cy="280694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510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23" grpId="0"/>
      <p:bldP spid="24" grpId="0"/>
      <p:bldP spid="28" grpId="0"/>
      <p:bldP spid="29" grpId="0"/>
      <p:bldP spid="30" grpId="0"/>
      <p:bldP spid="31" grpId="0"/>
      <p:bldP spid="3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NA SOUČIN PRVOČÍSEL (prvočinitelů</a:t>
            </a:r>
            <a:r>
              <a:rPr lang="cs-CZ" dirty="0" smtClean="0"/>
              <a:t>): </a:t>
            </a:r>
            <a:r>
              <a:rPr lang="cs-CZ" b="1" dirty="0" smtClean="0"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ROZVOJ</a:t>
            </a:r>
            <a:endParaRPr lang="cs-CZ" dirty="0" smtClean="0">
              <a:effectLst>
                <a:glow rad="1397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  <a:p>
            <a:pPr marL="0" indent="0">
              <a:buNone/>
            </a:pPr>
            <a:r>
              <a:rPr lang="cs-CZ" dirty="0" smtClean="0">
                <a:effectLst/>
              </a:rPr>
              <a:t>60 = </a:t>
            </a:r>
            <a:r>
              <a:rPr lang="cs-CZ" b="1" dirty="0" smtClean="0">
                <a:solidFill>
                  <a:srgbClr val="00B050"/>
                </a:solidFill>
                <a:effectLst/>
              </a:rPr>
              <a:t>10</a:t>
            </a:r>
            <a:r>
              <a:rPr lang="cs-CZ" dirty="0" smtClean="0">
                <a:effectLst/>
              </a:rPr>
              <a:t> .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/>
              </a:rPr>
              <a:t>6</a:t>
            </a:r>
            <a:r>
              <a:rPr lang="cs-CZ" dirty="0" smtClean="0">
                <a:effectLst/>
              </a:rPr>
              <a:t> = </a:t>
            </a:r>
            <a:r>
              <a:rPr lang="cs-CZ" dirty="0" smtClean="0">
                <a:solidFill>
                  <a:srgbClr val="00B050"/>
                </a:solidFill>
                <a:effectLst/>
              </a:rPr>
              <a:t>2 . 5 </a:t>
            </a:r>
            <a:r>
              <a:rPr lang="cs-CZ" dirty="0" smtClean="0">
                <a:effectLst/>
              </a:rPr>
              <a:t>.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effectLst/>
              </a:rPr>
              <a:t>2 . 3 </a:t>
            </a:r>
            <a:r>
              <a:rPr lang="cs-CZ" dirty="0" smtClean="0">
                <a:effectLst/>
              </a:rPr>
              <a:t>= 2 . 2 . 3 . 5</a:t>
            </a:r>
          </a:p>
          <a:p>
            <a:pPr marL="0" indent="0">
              <a:buNone/>
            </a:pPr>
            <a:endParaRPr lang="cs-CZ" dirty="0">
              <a:effectLst/>
            </a:endParaRPr>
          </a:p>
          <a:p>
            <a:pPr marL="0" indent="0">
              <a:buNone/>
            </a:pPr>
            <a:endParaRPr lang="cs-CZ" dirty="0" smtClean="0">
              <a:effectLst/>
            </a:endParaRPr>
          </a:p>
          <a:p>
            <a:pPr marL="0" indent="0">
              <a:buNone/>
            </a:pPr>
            <a:r>
              <a:rPr lang="cs-CZ" dirty="0" smtClean="0">
                <a:effectLst/>
              </a:rPr>
              <a:t>2 730 = 10 . 273 = </a:t>
            </a:r>
            <a:r>
              <a:rPr lang="cs-CZ" dirty="0" smtClean="0">
                <a:solidFill>
                  <a:srgbClr val="C00000"/>
                </a:solidFill>
                <a:effectLst/>
              </a:rPr>
              <a:t>2 . 5 . 3 </a:t>
            </a:r>
            <a:r>
              <a:rPr lang="cs-CZ" dirty="0" smtClean="0">
                <a:effectLst/>
              </a:rPr>
              <a:t>. 91 = 2 . 5 . 3 . </a:t>
            </a:r>
            <a:r>
              <a:rPr lang="cs-CZ" dirty="0" smtClean="0">
                <a:solidFill>
                  <a:srgbClr val="C00000"/>
                </a:solidFill>
                <a:effectLst/>
              </a:rPr>
              <a:t>13 . 7 </a:t>
            </a:r>
            <a:r>
              <a:rPr lang="cs-CZ" dirty="0" smtClean="0">
                <a:effectLst/>
              </a:rPr>
              <a:t>= 	</a:t>
            </a:r>
          </a:p>
          <a:p>
            <a:pPr marL="0" indent="0">
              <a:buNone/>
            </a:pPr>
            <a:r>
              <a:rPr lang="cs-CZ" dirty="0" smtClean="0">
                <a:effectLst/>
              </a:rPr>
              <a:t>= 2 . 3 . 5 . 7 . 13</a:t>
            </a:r>
            <a:endParaRPr lang="cs-CZ" dirty="0">
              <a:effectLst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rgbClr val="CCFF66"/>
          </a:solidFill>
          <a:effectLst>
            <a:glow rad="139700">
              <a:schemeClr val="accent2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 fontScale="90000"/>
          </a:bodyPr>
          <a:lstStyle/>
          <a:p>
            <a:r>
              <a:rPr lang="cs-CZ" b="1" dirty="0" smtClean="0"/>
              <a:t>ROZKLAD ČÍSLA</a:t>
            </a:r>
            <a:endParaRPr lang="cs-CZ" b="1" dirty="0"/>
          </a:p>
        </p:txBody>
      </p:sp>
      <p:grpSp>
        <p:nvGrpSpPr>
          <p:cNvPr id="20" name="Skupina 19"/>
          <p:cNvGrpSpPr/>
          <p:nvPr/>
        </p:nvGrpSpPr>
        <p:grpSpPr>
          <a:xfrm>
            <a:off x="1547664" y="2204864"/>
            <a:ext cx="1656184" cy="288032"/>
            <a:chOff x="1547664" y="2204864"/>
            <a:chExt cx="1656184" cy="288032"/>
          </a:xfrm>
        </p:grpSpPr>
        <p:cxnSp>
          <p:nvCxnSpPr>
            <p:cNvPr id="11" name="Přímá spojnice 10"/>
            <p:cNvCxnSpPr/>
            <p:nvPr/>
          </p:nvCxnSpPr>
          <p:spPr>
            <a:xfrm>
              <a:off x="1547664" y="2204864"/>
              <a:ext cx="0" cy="288032"/>
            </a:xfrm>
            <a:prstGeom prst="line">
              <a:avLst/>
            </a:prstGeom>
            <a:ln w="28575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1547664" y="2492896"/>
              <a:ext cx="1440160" cy="0"/>
            </a:xfrm>
            <a:prstGeom prst="line">
              <a:avLst/>
            </a:prstGeom>
            <a:ln w="28575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se šipkou 15"/>
            <p:cNvCxnSpPr/>
            <p:nvPr/>
          </p:nvCxnSpPr>
          <p:spPr>
            <a:xfrm flipH="1" flipV="1">
              <a:off x="2771800" y="2204864"/>
              <a:ext cx="216024" cy="288032"/>
            </a:xfrm>
            <a:prstGeom prst="straightConnector1">
              <a:avLst/>
            </a:prstGeom>
            <a:ln w="28575">
              <a:solidFill>
                <a:srgbClr val="00B05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se šipkou 17"/>
            <p:cNvCxnSpPr/>
            <p:nvPr/>
          </p:nvCxnSpPr>
          <p:spPr>
            <a:xfrm flipV="1">
              <a:off x="2987824" y="2204864"/>
              <a:ext cx="216024" cy="288032"/>
            </a:xfrm>
            <a:prstGeom prst="straightConnector1">
              <a:avLst/>
            </a:prstGeom>
            <a:ln w="28575">
              <a:solidFill>
                <a:srgbClr val="00B05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1" name="Skupina 20"/>
          <p:cNvGrpSpPr/>
          <p:nvPr/>
        </p:nvGrpSpPr>
        <p:grpSpPr>
          <a:xfrm>
            <a:off x="2123728" y="2204864"/>
            <a:ext cx="2076423" cy="406330"/>
            <a:chOff x="1547664" y="2086566"/>
            <a:chExt cx="1656184" cy="406330"/>
          </a:xfrm>
        </p:grpSpPr>
        <p:cxnSp>
          <p:nvCxnSpPr>
            <p:cNvPr id="22" name="Přímá spojnice 21"/>
            <p:cNvCxnSpPr/>
            <p:nvPr/>
          </p:nvCxnSpPr>
          <p:spPr>
            <a:xfrm>
              <a:off x="1547664" y="2086566"/>
              <a:ext cx="0" cy="406330"/>
            </a:xfrm>
            <a:prstGeom prst="line">
              <a:avLst/>
            </a:prstGeom>
            <a:ln w="28575">
              <a:solidFill>
                <a:schemeClr val="accent6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/>
            <p:nvPr/>
          </p:nvCxnSpPr>
          <p:spPr>
            <a:xfrm>
              <a:off x="1547664" y="2492896"/>
              <a:ext cx="1467125" cy="0"/>
            </a:xfrm>
            <a:prstGeom prst="line">
              <a:avLst/>
            </a:prstGeom>
            <a:ln w="28575">
              <a:solidFill>
                <a:schemeClr val="accent6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se šipkou 23"/>
            <p:cNvCxnSpPr/>
            <p:nvPr/>
          </p:nvCxnSpPr>
          <p:spPr>
            <a:xfrm flipH="1" flipV="1">
              <a:off x="2879813" y="2086566"/>
              <a:ext cx="134976" cy="406330"/>
            </a:xfrm>
            <a:prstGeom prst="straightConnector1">
              <a:avLst/>
            </a:prstGeom>
            <a:ln w="28575">
              <a:solidFill>
                <a:schemeClr val="accent6">
                  <a:lumMod val="7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se šipkou 24"/>
            <p:cNvCxnSpPr/>
            <p:nvPr/>
          </p:nvCxnSpPr>
          <p:spPr>
            <a:xfrm flipV="1">
              <a:off x="3014790" y="2086566"/>
              <a:ext cx="189058" cy="406330"/>
            </a:xfrm>
            <a:prstGeom prst="straightConnector1">
              <a:avLst/>
            </a:prstGeom>
            <a:ln w="28575">
              <a:solidFill>
                <a:schemeClr val="accent6">
                  <a:lumMod val="7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2" name="Skupina 31"/>
          <p:cNvGrpSpPr/>
          <p:nvPr/>
        </p:nvGrpSpPr>
        <p:grpSpPr>
          <a:xfrm>
            <a:off x="2100662" y="3933056"/>
            <a:ext cx="2122261" cy="288032"/>
            <a:chOff x="1547664" y="2204864"/>
            <a:chExt cx="1656184" cy="288032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1547664" y="2204864"/>
              <a:ext cx="0" cy="28803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>
              <a:off x="1547664" y="2492896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se šipkou 34"/>
            <p:cNvCxnSpPr/>
            <p:nvPr/>
          </p:nvCxnSpPr>
          <p:spPr>
            <a:xfrm flipH="1" flipV="1">
              <a:off x="2771800" y="2204864"/>
              <a:ext cx="216024" cy="288032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se šipkou 35"/>
            <p:cNvCxnSpPr/>
            <p:nvPr/>
          </p:nvCxnSpPr>
          <p:spPr>
            <a:xfrm flipV="1">
              <a:off x="2987824" y="2204864"/>
              <a:ext cx="216024" cy="288032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7" name="Skupina 36"/>
          <p:cNvGrpSpPr/>
          <p:nvPr/>
        </p:nvGrpSpPr>
        <p:grpSpPr>
          <a:xfrm>
            <a:off x="2879812" y="3933056"/>
            <a:ext cx="2491608" cy="423664"/>
            <a:chOff x="1547664" y="2204864"/>
            <a:chExt cx="1656184" cy="288032"/>
          </a:xfrm>
        </p:grpSpPr>
        <p:cxnSp>
          <p:nvCxnSpPr>
            <p:cNvPr id="38" name="Přímá spojnice 37"/>
            <p:cNvCxnSpPr/>
            <p:nvPr/>
          </p:nvCxnSpPr>
          <p:spPr>
            <a:xfrm>
              <a:off x="1547664" y="2204864"/>
              <a:ext cx="0" cy="28803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/>
            <p:nvPr/>
          </p:nvCxnSpPr>
          <p:spPr>
            <a:xfrm>
              <a:off x="1547664" y="2492896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se šipkou 39"/>
            <p:cNvCxnSpPr/>
            <p:nvPr/>
          </p:nvCxnSpPr>
          <p:spPr>
            <a:xfrm flipH="1" flipV="1">
              <a:off x="2771800" y="2204864"/>
              <a:ext cx="216024" cy="288032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se šipkou 40"/>
            <p:cNvCxnSpPr/>
            <p:nvPr/>
          </p:nvCxnSpPr>
          <p:spPr>
            <a:xfrm flipV="1">
              <a:off x="2987824" y="2204864"/>
              <a:ext cx="216024" cy="288032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0" name="Skupina 49"/>
          <p:cNvGrpSpPr/>
          <p:nvPr/>
        </p:nvGrpSpPr>
        <p:grpSpPr>
          <a:xfrm>
            <a:off x="5198826" y="4077068"/>
            <a:ext cx="2973574" cy="432051"/>
            <a:chOff x="1547664" y="2199161"/>
            <a:chExt cx="1599631" cy="293735"/>
          </a:xfrm>
        </p:grpSpPr>
        <p:cxnSp>
          <p:nvCxnSpPr>
            <p:cNvPr id="51" name="Přímá spojnice 50"/>
            <p:cNvCxnSpPr/>
            <p:nvPr/>
          </p:nvCxnSpPr>
          <p:spPr>
            <a:xfrm>
              <a:off x="1547664" y="2204864"/>
              <a:ext cx="0" cy="28803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nice 51"/>
            <p:cNvCxnSpPr/>
            <p:nvPr/>
          </p:nvCxnSpPr>
          <p:spPr>
            <a:xfrm>
              <a:off x="1547664" y="2492896"/>
              <a:ext cx="144016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nice se šipkou 52"/>
            <p:cNvCxnSpPr/>
            <p:nvPr/>
          </p:nvCxnSpPr>
          <p:spPr>
            <a:xfrm flipH="1" flipV="1">
              <a:off x="2803166" y="2199161"/>
              <a:ext cx="184660" cy="293735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nice se šipkou 53"/>
            <p:cNvCxnSpPr/>
            <p:nvPr/>
          </p:nvCxnSpPr>
          <p:spPr>
            <a:xfrm flipV="1">
              <a:off x="2987824" y="2199164"/>
              <a:ext cx="159471" cy="293732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6" name="TextovéPole 55"/>
          <p:cNvSpPr txBox="1"/>
          <p:nvPr/>
        </p:nvSpPr>
        <p:spPr>
          <a:xfrm>
            <a:off x="827584" y="5085184"/>
            <a:ext cx="2459776" cy="400110"/>
          </a:xfrm>
          <a:prstGeom prst="rect">
            <a:avLst/>
          </a:prstGeom>
          <a:solidFill>
            <a:srgbClr val="CCFF66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vzestupné uspořádání</a:t>
            </a:r>
            <a:endParaRPr lang="cs-CZ" sz="2000" dirty="0"/>
          </a:p>
        </p:txBody>
      </p:sp>
      <p:pic>
        <p:nvPicPr>
          <p:cNvPr id="7177" name="Picture 9" descr="C:\Users\ZS SLOVAN\AppData\Local\Microsoft\Windows\Temporary Internet Files\Content.IE5\R0D00I7U\MC9000144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6894" y="1632649"/>
            <a:ext cx="1590064" cy="1183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Users\ZS SLOVAN\AppData\Local\Microsoft\Windows\Temporary Internet Files\Content.IE5\XCOO5537\MC9003267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4695" y="4869160"/>
            <a:ext cx="1815998" cy="1367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Skupina 8"/>
          <p:cNvGrpSpPr/>
          <p:nvPr/>
        </p:nvGrpSpPr>
        <p:grpSpPr>
          <a:xfrm>
            <a:off x="3159571" y="3028629"/>
            <a:ext cx="2196435" cy="616396"/>
            <a:chOff x="3159571" y="3028629"/>
            <a:chExt cx="2196435" cy="616396"/>
          </a:xfrm>
        </p:grpSpPr>
        <p:sp>
          <p:nvSpPr>
            <p:cNvPr id="43" name="TextovéPole 42"/>
            <p:cNvSpPr txBox="1"/>
            <p:nvPr/>
          </p:nvSpPr>
          <p:spPr>
            <a:xfrm>
              <a:off x="3159571" y="3028629"/>
              <a:ext cx="2196435" cy="400110"/>
            </a:xfrm>
            <a:prstGeom prst="rect">
              <a:avLst/>
            </a:prstGeom>
            <a:solidFill>
              <a:srgbClr val="FFFF00"/>
            </a:solidFill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prvočísla - opíšeme</a:t>
              </a:r>
              <a:endParaRPr lang="cs-CZ" sz="2000" dirty="0"/>
            </a:p>
          </p:txBody>
        </p:sp>
        <p:sp>
          <p:nvSpPr>
            <p:cNvPr id="8" name="Levá složená závorka 7"/>
            <p:cNvSpPr/>
            <p:nvPr/>
          </p:nvSpPr>
          <p:spPr>
            <a:xfrm rot="5400000">
              <a:off x="4057974" y="2904863"/>
              <a:ext cx="215718" cy="1264605"/>
            </a:xfrm>
            <a:prstGeom prst="leftBrace">
              <a:avLst>
                <a:gd name="adj1" fmla="val 56783"/>
                <a:gd name="adj2" fmla="val 50000"/>
              </a:avLst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chemeClr val="tx1"/>
                  </a:solidFill>
                </a:ln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7166325" y="3028629"/>
            <a:ext cx="1111202" cy="615831"/>
            <a:chOff x="7166325" y="3028629"/>
            <a:chExt cx="1111202" cy="615831"/>
          </a:xfrm>
        </p:grpSpPr>
        <p:sp>
          <p:nvSpPr>
            <p:cNvPr id="55" name="TextovéPole 54"/>
            <p:cNvSpPr txBox="1"/>
            <p:nvPr/>
          </p:nvSpPr>
          <p:spPr>
            <a:xfrm>
              <a:off x="7166325" y="3028629"/>
              <a:ext cx="1111202" cy="400110"/>
            </a:xfrm>
            <a:prstGeom prst="rect">
              <a:avLst/>
            </a:prstGeom>
            <a:solidFill>
              <a:srgbClr val="FFFF00"/>
            </a:solidFill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prvočísla</a:t>
              </a:r>
              <a:endParaRPr lang="cs-CZ" sz="2000" dirty="0"/>
            </a:p>
          </p:txBody>
        </p:sp>
        <p:sp>
          <p:nvSpPr>
            <p:cNvPr id="42" name="Levá složená závorka 41"/>
            <p:cNvSpPr/>
            <p:nvPr/>
          </p:nvSpPr>
          <p:spPr>
            <a:xfrm rot="5400000">
              <a:off x="7666630" y="3033563"/>
              <a:ext cx="215720" cy="1006074"/>
            </a:xfrm>
            <a:prstGeom prst="leftBrace">
              <a:avLst>
                <a:gd name="adj1" fmla="val 56783"/>
                <a:gd name="adj2" fmla="val 50000"/>
              </a:avLst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>
                <a:ln>
                  <a:solidFill>
                    <a:schemeClr val="tx1"/>
                  </a:solidFill>
                </a:ln>
              </a:endParaRPr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4537282" y="2292841"/>
            <a:ext cx="2459776" cy="400110"/>
          </a:xfrm>
          <a:prstGeom prst="rect">
            <a:avLst/>
          </a:prstGeom>
          <a:solidFill>
            <a:srgbClr val="CCFF66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vzestupné uspořádání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748307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 animBg="1"/>
      <p:bldP spid="4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rgbClr val="FF66FF"/>
          </a:solidFill>
          <a:effectLst>
            <a:glow rad="139700">
              <a:srgbClr val="FFFF00">
                <a:alpha val="40000"/>
              </a:srgb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 fontScale="90000"/>
          </a:bodyPr>
          <a:lstStyle/>
          <a:p>
            <a:r>
              <a:rPr lang="cs-CZ" b="1" dirty="0" smtClean="0"/>
              <a:t>SPOLEČNÍ DĚLITELÉ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/>
              <a:t>Anička si připravila na Velikonoce </a:t>
            </a:r>
            <a:r>
              <a:rPr lang="cs-CZ" sz="2400" dirty="0" smtClean="0"/>
              <a:t>balíčky.</a:t>
            </a:r>
            <a:br>
              <a:rPr lang="cs-CZ" sz="2400" dirty="0" smtClean="0"/>
            </a:br>
            <a:r>
              <a:rPr lang="cs-CZ" sz="2400" dirty="0" smtClean="0"/>
              <a:t>Rozdělila </a:t>
            </a:r>
            <a:r>
              <a:rPr lang="cs-CZ" sz="2400" dirty="0"/>
              <a:t>do nich stejným dílem 28 kraslic </a:t>
            </a:r>
            <a:r>
              <a:rPr lang="cs-CZ" sz="2400" dirty="0" smtClean="0"/>
              <a:t>a</a:t>
            </a:r>
            <a:br>
              <a:rPr lang="cs-CZ" sz="2400" dirty="0" smtClean="0"/>
            </a:br>
            <a:r>
              <a:rPr lang="cs-CZ" sz="2400" dirty="0" smtClean="0"/>
              <a:t>42 </a:t>
            </a:r>
            <a:r>
              <a:rPr lang="cs-CZ" sz="2400" dirty="0"/>
              <a:t>jednobarevných vajíček.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Kolik mohla udělat balíčků a kolik v každém mohlo </a:t>
            </a:r>
            <a:br>
              <a:rPr lang="cs-CZ" sz="2400" dirty="0" smtClean="0"/>
            </a:br>
            <a:r>
              <a:rPr lang="cs-CZ" sz="2400" dirty="0" smtClean="0"/>
              <a:t>být malovaných a jednobarevných vajec? </a:t>
            </a:r>
          </a:p>
          <a:p>
            <a:pPr marL="0" indent="0">
              <a:buNone/>
            </a:pPr>
            <a:r>
              <a:rPr lang="cs-CZ" sz="2800" dirty="0" smtClean="0"/>
              <a:t> 			</a:t>
            </a:r>
            <a:r>
              <a:rPr lang="cs-CZ" sz="2400" dirty="0" smtClean="0">
                <a:ea typeface="Cambria Math"/>
              </a:rPr>
              <a:t>množina společných dělitelů:  </a:t>
            </a:r>
          </a:p>
          <a:p>
            <a:pPr marL="0" indent="0">
              <a:buNone/>
            </a:pPr>
            <a:r>
              <a:rPr lang="cs-CZ" sz="2400" dirty="0">
                <a:latin typeface="Cambria Math"/>
                <a:ea typeface="Cambria Math"/>
              </a:rPr>
              <a:t>	</a:t>
            </a:r>
            <a:r>
              <a:rPr lang="cs-CZ" sz="2400" dirty="0" smtClean="0">
                <a:latin typeface="Cambria Math"/>
                <a:ea typeface="Cambria Math"/>
              </a:rPr>
              <a:t>		</a:t>
            </a:r>
            <a:r>
              <a:rPr lang="cs-CZ" dirty="0" smtClean="0">
                <a:latin typeface="Cambria Math"/>
                <a:ea typeface="Cambria Math"/>
              </a:rPr>
              <a:t>𝓓</a:t>
            </a:r>
            <a:r>
              <a:rPr lang="cs-CZ" dirty="0" smtClean="0">
                <a:ea typeface="Cambria Math"/>
              </a:rPr>
              <a:t>(28, 42)</a:t>
            </a:r>
            <a:r>
              <a:rPr lang="cs-CZ" dirty="0" smtClean="0">
                <a:latin typeface="Cambria Math"/>
                <a:ea typeface="Cambria Math"/>
              </a:rPr>
              <a:t>∊{</a:t>
            </a:r>
            <a:r>
              <a:rPr lang="cs-CZ" b="1" dirty="0" smtClean="0">
                <a:solidFill>
                  <a:srgbClr val="FF0000"/>
                </a:solidFill>
              </a:rPr>
              <a:t>1, </a:t>
            </a:r>
            <a:r>
              <a:rPr lang="cs-CZ" b="1" dirty="0" smtClean="0">
                <a:solidFill>
                  <a:srgbClr val="0070C0"/>
                </a:solidFill>
              </a:rPr>
              <a:t>2, </a:t>
            </a:r>
            <a:r>
              <a:rPr lang="cs-CZ" b="1" dirty="0" smtClean="0">
                <a:solidFill>
                  <a:srgbClr val="00B050"/>
                </a:solidFill>
              </a:rPr>
              <a:t>7,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14</a:t>
            </a:r>
            <a:r>
              <a:rPr lang="cs-CZ" dirty="0" smtClean="0">
                <a:latin typeface="Cambria Math"/>
                <a:ea typeface="Cambria Math"/>
              </a:rPr>
              <a:t>}</a:t>
            </a:r>
          </a:p>
          <a:p>
            <a:pPr marL="0" indent="0">
              <a:buNone/>
            </a:pPr>
            <a:endParaRPr lang="cs-CZ" dirty="0">
              <a:latin typeface="Cambria Math"/>
              <a:ea typeface="Cambria Math"/>
            </a:endParaRPr>
          </a:p>
          <a:p>
            <a:pPr marL="0" indent="0">
              <a:buNone/>
            </a:pPr>
            <a:endParaRPr lang="cs-CZ" sz="2400" dirty="0" smtClean="0"/>
          </a:p>
        </p:txBody>
      </p:sp>
      <p:pic>
        <p:nvPicPr>
          <p:cNvPr id="4112" name="Picture 16" descr="C:\Users\ZS SLOVAN\AppData\Local\Microsoft\Windows\Temporary Internet Files\Content.IE5\4PL0X2GH\MC900382561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37" t="4504" r="10355"/>
          <a:stretch/>
        </p:blipFill>
        <p:spPr bwMode="auto">
          <a:xfrm>
            <a:off x="7408429" y="1963251"/>
            <a:ext cx="1712522" cy="2299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Skupina 5"/>
          <p:cNvGrpSpPr/>
          <p:nvPr/>
        </p:nvGrpSpPr>
        <p:grpSpPr>
          <a:xfrm rot="1105138">
            <a:off x="6494204" y="554428"/>
            <a:ext cx="1701774" cy="1830956"/>
            <a:chOff x="6807452" y="4666597"/>
            <a:chExt cx="1701774" cy="1830956"/>
          </a:xfrm>
        </p:grpSpPr>
        <p:pic>
          <p:nvPicPr>
            <p:cNvPr id="4115" name="Picture 19" descr="C:\Users\ZS SLOVAN\AppData\Local\Microsoft\Windows\Temporary Internet Files\Content.IE5\WS1L0K5F\MC900290687[1].wmf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348"/>
            <a:stretch/>
          </p:blipFill>
          <p:spPr bwMode="auto">
            <a:xfrm rot="20765736">
              <a:off x="7180820" y="4666597"/>
              <a:ext cx="1328406" cy="1343288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18" name="Picture 22" descr="C:\Users\ZS SLOVAN\AppData\Local\Microsoft\Windows\Temporary Internet Files\Content.IE5\PF7Y7RQQ\MP900449129[1]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7111" b="97111" l="6667" r="9722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9569"/>
            <a:stretch/>
          </p:blipFill>
          <p:spPr bwMode="auto">
            <a:xfrm>
              <a:off x="6807452" y="5321087"/>
              <a:ext cx="1462705" cy="1176466"/>
            </a:xfrm>
            <a:prstGeom prst="ellipse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Skupina 14"/>
          <p:cNvGrpSpPr/>
          <p:nvPr/>
        </p:nvGrpSpPr>
        <p:grpSpPr>
          <a:xfrm>
            <a:off x="1908715" y="3083779"/>
            <a:ext cx="861182" cy="1495183"/>
            <a:chOff x="1165564" y="3494186"/>
            <a:chExt cx="861182" cy="1495183"/>
          </a:xfrm>
        </p:grpSpPr>
        <p:grpSp>
          <p:nvGrpSpPr>
            <p:cNvPr id="12" name="Skupina 11"/>
            <p:cNvGrpSpPr/>
            <p:nvPr/>
          </p:nvGrpSpPr>
          <p:grpSpPr>
            <a:xfrm>
              <a:off x="1165564" y="3789040"/>
              <a:ext cx="814148" cy="1077707"/>
              <a:chOff x="1165564" y="3789040"/>
              <a:chExt cx="814148" cy="1077707"/>
            </a:xfrm>
          </p:grpSpPr>
          <p:cxnSp>
            <p:nvCxnSpPr>
              <p:cNvPr id="9" name="Přímá spojnice 8"/>
              <p:cNvCxnSpPr/>
              <p:nvPr/>
            </p:nvCxnSpPr>
            <p:spPr>
              <a:xfrm>
                <a:off x="1165564" y="3789040"/>
                <a:ext cx="814148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/>
              <p:cNvCxnSpPr/>
              <p:nvPr/>
            </p:nvCxnSpPr>
            <p:spPr>
              <a:xfrm>
                <a:off x="1619672" y="3789040"/>
                <a:ext cx="0" cy="1077707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13" name="TextovéPole 12"/>
            <p:cNvSpPr txBox="1"/>
            <p:nvPr/>
          </p:nvSpPr>
          <p:spPr>
            <a:xfrm>
              <a:off x="1367644" y="3494186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42</a:t>
              </a:r>
              <a:endParaRPr lang="cs-CZ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1212598" y="3789040"/>
              <a:ext cx="814148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1</a:t>
              </a:r>
              <a:r>
                <a:rPr lang="cs-CZ" dirty="0" smtClean="0"/>
                <a:t>     42</a:t>
              </a:r>
            </a:p>
            <a:p>
              <a:r>
                <a:rPr lang="cs-CZ" b="1" dirty="0" smtClean="0">
                  <a:solidFill>
                    <a:srgbClr val="0070C0"/>
                  </a:solidFill>
                </a:rPr>
                <a:t>2</a:t>
              </a:r>
              <a:r>
                <a:rPr lang="cs-CZ" dirty="0" smtClean="0"/>
                <a:t>     21</a:t>
              </a:r>
            </a:p>
            <a:p>
              <a:r>
                <a:rPr lang="cs-CZ" dirty="0" smtClean="0"/>
                <a:t>3     </a:t>
              </a:r>
              <a:r>
                <a:rPr lang="cs-CZ" b="1" dirty="0" smtClean="0">
                  <a:solidFill>
                    <a:schemeClr val="accent6">
                      <a:lumMod val="75000"/>
                    </a:schemeClr>
                  </a:solidFill>
                </a:rPr>
                <a:t>14</a:t>
              </a:r>
            </a:p>
            <a:p>
              <a:r>
                <a:rPr lang="cs-CZ" dirty="0" smtClean="0"/>
                <a:t>6       </a:t>
              </a:r>
              <a:r>
                <a:rPr lang="cs-CZ" b="1" dirty="0" smtClean="0">
                  <a:solidFill>
                    <a:srgbClr val="00B050"/>
                  </a:solidFill>
                </a:rPr>
                <a:t>7</a:t>
              </a:r>
              <a:endParaRPr lang="cs-CZ" b="1" dirty="0">
                <a:solidFill>
                  <a:srgbClr val="00B050"/>
                </a:solidFill>
              </a:endParaRP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815097" y="3070776"/>
            <a:ext cx="861182" cy="1385564"/>
            <a:chOff x="1165564" y="3481183"/>
            <a:chExt cx="861182" cy="1385564"/>
          </a:xfrm>
        </p:grpSpPr>
        <p:grpSp>
          <p:nvGrpSpPr>
            <p:cNvPr id="43" name="Skupina 42"/>
            <p:cNvGrpSpPr/>
            <p:nvPr/>
          </p:nvGrpSpPr>
          <p:grpSpPr>
            <a:xfrm>
              <a:off x="1165564" y="3789040"/>
              <a:ext cx="814148" cy="1077707"/>
              <a:chOff x="1165564" y="3789040"/>
              <a:chExt cx="814148" cy="1077707"/>
            </a:xfrm>
          </p:grpSpPr>
          <p:cxnSp>
            <p:nvCxnSpPr>
              <p:cNvPr id="46" name="Přímá spojnice 45"/>
              <p:cNvCxnSpPr/>
              <p:nvPr/>
            </p:nvCxnSpPr>
            <p:spPr>
              <a:xfrm>
                <a:off x="1165564" y="3789040"/>
                <a:ext cx="814148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7" name="Přímá spojnice 46"/>
              <p:cNvCxnSpPr/>
              <p:nvPr/>
            </p:nvCxnSpPr>
            <p:spPr>
              <a:xfrm>
                <a:off x="1619672" y="3789040"/>
                <a:ext cx="0" cy="1077707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44" name="TextovéPole 43"/>
            <p:cNvSpPr txBox="1"/>
            <p:nvPr/>
          </p:nvSpPr>
          <p:spPr>
            <a:xfrm>
              <a:off x="1367644" y="3481183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28</a:t>
              </a:r>
              <a:endParaRPr lang="cs-CZ" b="1" dirty="0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1212598" y="3789040"/>
              <a:ext cx="814148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1</a:t>
              </a:r>
              <a:r>
                <a:rPr lang="cs-CZ" dirty="0" smtClean="0"/>
                <a:t>     28</a:t>
              </a:r>
            </a:p>
            <a:p>
              <a:r>
                <a:rPr lang="cs-CZ" b="1" dirty="0" smtClean="0">
                  <a:solidFill>
                    <a:srgbClr val="0070C0"/>
                  </a:solidFill>
                </a:rPr>
                <a:t>2</a:t>
              </a:r>
              <a:r>
                <a:rPr lang="cs-CZ" dirty="0" smtClean="0"/>
                <a:t>     </a:t>
              </a:r>
              <a:r>
                <a:rPr lang="cs-CZ" b="1" dirty="0" smtClean="0">
                  <a:solidFill>
                    <a:schemeClr val="accent6">
                      <a:lumMod val="75000"/>
                    </a:schemeClr>
                  </a:solidFill>
                </a:rPr>
                <a:t>14</a:t>
              </a:r>
            </a:p>
            <a:p>
              <a:r>
                <a:rPr lang="cs-CZ" dirty="0" smtClean="0"/>
                <a:t>4       </a:t>
              </a:r>
              <a:r>
                <a:rPr lang="cs-CZ" b="1" dirty="0" smtClean="0">
                  <a:solidFill>
                    <a:srgbClr val="00B050"/>
                  </a:solidFill>
                </a:rPr>
                <a:t>7</a:t>
              </a:r>
            </a:p>
          </p:txBody>
        </p:sp>
      </p:grpSp>
      <p:sp>
        <p:nvSpPr>
          <p:cNvPr id="48" name="TextovéPole 47"/>
          <p:cNvSpPr txBox="1"/>
          <p:nvPr/>
        </p:nvSpPr>
        <p:spPr>
          <a:xfrm>
            <a:off x="6571468" y="4525620"/>
            <a:ext cx="2471061" cy="369332"/>
          </a:xfrm>
          <a:prstGeom prst="wedgeRectCallout">
            <a:avLst>
              <a:gd name="adj1" fmla="val -37342"/>
              <a:gd name="adj2" fmla="val -151321"/>
            </a:avLst>
          </a:prstGeom>
          <a:solidFill>
            <a:srgbClr val="66FFFF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největší společný dělitel</a:t>
            </a:r>
            <a:endParaRPr lang="cs-CZ" b="1" dirty="0"/>
          </a:p>
        </p:txBody>
      </p:sp>
      <p:grpSp>
        <p:nvGrpSpPr>
          <p:cNvPr id="49" name="Skupina 48"/>
          <p:cNvGrpSpPr/>
          <p:nvPr/>
        </p:nvGrpSpPr>
        <p:grpSpPr>
          <a:xfrm>
            <a:off x="5148064" y="4160702"/>
            <a:ext cx="3655093" cy="1465759"/>
            <a:chOff x="5668436" y="5654240"/>
            <a:chExt cx="3655093" cy="1465759"/>
          </a:xfrm>
        </p:grpSpPr>
        <p:sp>
          <p:nvSpPr>
            <p:cNvPr id="50" name="Obdélníkový popisek 49"/>
            <p:cNvSpPr/>
            <p:nvPr/>
          </p:nvSpPr>
          <p:spPr>
            <a:xfrm>
              <a:off x="5668436" y="6506714"/>
              <a:ext cx="3655093" cy="613285"/>
            </a:xfrm>
            <a:prstGeom prst="wedgeRectCallout">
              <a:avLst>
                <a:gd name="adj1" fmla="val -27017"/>
                <a:gd name="adj2" fmla="val -131779"/>
              </a:avLst>
            </a:prstGeom>
            <a:solidFill>
              <a:srgbClr val="CCFF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ostatní spol. dělitelé jsou </a:t>
              </a:r>
              <a:r>
                <a:rPr lang="cs-CZ" b="1" dirty="0" smtClean="0">
                  <a:solidFill>
                    <a:schemeClr val="tx1"/>
                  </a:solidFill>
                </a:rPr>
                <a:t>děliteli největšího spol. dělitele</a:t>
              </a:r>
              <a:endParaRPr lang="cs-CZ" b="1" dirty="0">
                <a:solidFill>
                  <a:schemeClr val="tx1"/>
                </a:solidFill>
              </a:endParaRPr>
            </a:p>
          </p:txBody>
        </p:sp>
        <p:sp>
          <p:nvSpPr>
            <p:cNvPr id="51" name="Levá složená závorka 50"/>
            <p:cNvSpPr/>
            <p:nvPr/>
          </p:nvSpPr>
          <p:spPr>
            <a:xfrm rot="16200000">
              <a:off x="6385257" y="5220516"/>
              <a:ext cx="272860" cy="1140308"/>
            </a:xfrm>
            <a:prstGeom prst="leftBrace">
              <a:avLst>
                <a:gd name="adj1" fmla="val 68274"/>
                <a:gd name="adj2" fmla="val 50000"/>
              </a:avLst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8201102"/>
              </p:ext>
            </p:extLst>
          </p:nvPr>
        </p:nvGraphicFramePr>
        <p:xfrm>
          <a:off x="382603" y="4712061"/>
          <a:ext cx="4464496" cy="1828800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1872208"/>
                <a:gridCol w="938771"/>
                <a:gridCol w="1653517"/>
              </a:tblGrid>
              <a:tr h="31108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Anička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připravila: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kraslice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jednobarevná</a:t>
                      </a:r>
                      <a:endParaRPr lang="cs-CZ" dirty="0"/>
                    </a:p>
                  </a:txBody>
                  <a:tcPr/>
                </a:tc>
              </a:tr>
              <a:tr h="31108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 balíček</a:t>
                      </a:r>
                    </a:p>
                  </a:txBody>
                  <a:tcPr>
                    <a:solidFill>
                      <a:srgbClr val="FF7C8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 28</a:t>
                      </a:r>
                      <a:endParaRPr lang="cs-CZ" dirty="0"/>
                    </a:p>
                  </a:txBody>
                  <a:tcPr>
                    <a:solidFill>
                      <a:srgbClr val="FF7C8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 42</a:t>
                      </a:r>
                      <a:endParaRPr lang="cs-CZ" dirty="0"/>
                    </a:p>
                  </a:txBody>
                  <a:tcPr>
                    <a:solidFill>
                      <a:srgbClr val="FF7C80"/>
                    </a:solidFill>
                  </a:tcPr>
                </a:tc>
              </a:tr>
              <a:tr h="311089">
                <a:tc>
                  <a:txBody>
                    <a:bodyPr/>
                    <a:lstStyle/>
                    <a:p>
                      <a:r>
                        <a:rPr lang="cs-CZ" dirty="0" smtClean="0"/>
                        <a:t>2 balíčky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 14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 21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311089">
                <a:tc>
                  <a:txBody>
                    <a:bodyPr/>
                    <a:lstStyle/>
                    <a:p>
                      <a:r>
                        <a:rPr lang="cs-CZ" dirty="0" smtClean="0"/>
                        <a:t>7 balíčků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 4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 6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11089">
                <a:tc>
                  <a:txBody>
                    <a:bodyPr/>
                    <a:lstStyle/>
                    <a:p>
                      <a:r>
                        <a:rPr lang="cs-CZ" dirty="0" smtClean="0"/>
                        <a:t>14 balíčků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 2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 3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9642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/>
          </a:bodyPr>
          <a:lstStyle/>
          <a:p>
            <a:r>
              <a:rPr lang="cs-CZ" dirty="0"/>
              <a:t>zkratka: </a:t>
            </a:r>
            <a:r>
              <a:rPr lang="cs-CZ" dirty="0" smtClean="0"/>
              <a:t>NSD</a:t>
            </a:r>
            <a:endParaRPr lang="cs-CZ" dirty="0"/>
          </a:p>
          <a:p>
            <a:r>
              <a:rPr lang="cs-CZ" dirty="0"/>
              <a:t>určení pro 2 čísla (nebo více čísel)</a:t>
            </a:r>
          </a:p>
          <a:p>
            <a:r>
              <a:rPr lang="cs-CZ" dirty="0"/>
              <a:t>pomocí rozkladu na součin </a:t>
            </a:r>
            <a:r>
              <a:rPr lang="cs-CZ" dirty="0" smtClean="0"/>
              <a:t>prvočísel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určení </a:t>
            </a:r>
            <a:r>
              <a:rPr lang="cs-CZ" dirty="0" smtClean="0"/>
              <a:t>NSD </a:t>
            </a:r>
            <a:r>
              <a:rPr lang="cs-CZ" dirty="0"/>
              <a:t>čísel 30 a 45</a:t>
            </a:r>
          </a:p>
          <a:p>
            <a:pPr marL="0" indent="0">
              <a:buNone/>
            </a:pPr>
            <a:r>
              <a:rPr lang="cs-CZ" sz="2800" dirty="0"/>
              <a:t>30 = 3 . 10 = 3 . 2 . 5 					</a:t>
            </a:r>
          </a:p>
          <a:p>
            <a:pPr marL="0" indent="0">
              <a:buNone/>
            </a:pPr>
            <a:r>
              <a:rPr lang="cs-CZ" sz="2800" u="sng" dirty="0"/>
              <a:t>45 = 9 . 5 = 3 . 3 . 5	  					   </a:t>
            </a:r>
          </a:p>
          <a:p>
            <a:pPr marL="0" indent="0">
              <a:buNone/>
            </a:pPr>
            <a:r>
              <a:rPr lang="cs-CZ" sz="2800" u="sng" dirty="0" smtClean="0">
                <a:latin typeface="Cambria Math"/>
                <a:ea typeface="Cambria Math"/>
              </a:rPr>
              <a:t>𝓓</a:t>
            </a:r>
            <a:r>
              <a:rPr lang="cs-CZ" sz="2800" u="sng" dirty="0" smtClean="0">
                <a:ea typeface="Cambria Math"/>
              </a:rPr>
              <a:t>(</a:t>
            </a:r>
            <a:r>
              <a:rPr lang="cs-CZ" sz="2800" u="sng" dirty="0">
                <a:ea typeface="Cambria Math"/>
              </a:rPr>
              <a:t>30, 45) </a:t>
            </a:r>
            <a:r>
              <a:rPr lang="cs-CZ" sz="2800" dirty="0">
                <a:ea typeface="Cambria Math"/>
              </a:rPr>
              <a:t>= </a:t>
            </a:r>
            <a:r>
              <a:rPr lang="cs-CZ" sz="2800" dirty="0" smtClean="0">
                <a:ea typeface="Cambria Math"/>
              </a:rPr>
              <a:t>3 </a:t>
            </a:r>
            <a:r>
              <a:rPr lang="cs-CZ" sz="2800" dirty="0">
                <a:ea typeface="Cambria Math"/>
              </a:rPr>
              <a:t>. </a:t>
            </a:r>
            <a:r>
              <a:rPr lang="cs-CZ" sz="2800" dirty="0" smtClean="0">
                <a:ea typeface="Cambria Math"/>
              </a:rPr>
              <a:t>5 </a:t>
            </a:r>
            <a:r>
              <a:rPr lang="cs-CZ" sz="2800" dirty="0">
                <a:ea typeface="Cambria Math"/>
              </a:rPr>
              <a:t>= </a:t>
            </a:r>
            <a:r>
              <a:rPr lang="cs-CZ" sz="2800" b="1" u="sng" dirty="0" smtClean="0">
                <a:ea typeface="Cambria Math"/>
              </a:rPr>
              <a:t>15 </a:t>
            </a:r>
          </a:p>
          <a:p>
            <a:pPr marL="0" indent="0">
              <a:buNone/>
            </a:pPr>
            <a:endParaRPr lang="cs-CZ" sz="2000" b="1" u="sng" dirty="0"/>
          </a:p>
          <a:p>
            <a:pPr marL="0" indent="0">
              <a:buNone/>
            </a:pPr>
            <a:r>
              <a:rPr lang="cs-CZ" sz="2800" b="1" u="sng" dirty="0" smtClean="0">
                <a:ea typeface="Cambria Math"/>
              </a:rPr>
              <a:t>Největší společný dělitel čísel 30 a 45 je číslo 15.</a:t>
            </a:r>
            <a:endParaRPr lang="cs-CZ" sz="2800" b="1" u="sng" dirty="0">
              <a:ea typeface="Cambria Math"/>
            </a:endParaRP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rgbClr val="FF66FF"/>
          </a:solidFill>
          <a:effectLst>
            <a:glow rad="139700">
              <a:srgbClr val="FFFF00">
                <a:alpha val="40000"/>
              </a:srgb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/>
          </a:bodyPr>
          <a:lstStyle/>
          <a:p>
            <a:r>
              <a:rPr lang="cs-CZ" b="1" dirty="0" smtClean="0"/>
              <a:t>NEJVĚTŠÍ SPOLEČNÝ DĚLITEL</a:t>
            </a:r>
            <a:endParaRPr lang="cs-CZ" b="1" dirty="0"/>
          </a:p>
        </p:txBody>
      </p:sp>
      <p:pic>
        <p:nvPicPr>
          <p:cNvPr id="7" name="Picture 3" descr="C:\Users\ZS SLOVAN\AppData\Local\Microsoft\Windows\Temporary Internet Files\Content.IE5\XCOO5537\MC9002413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337043"/>
            <a:ext cx="1558494" cy="1298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Skupina 8"/>
          <p:cNvGrpSpPr/>
          <p:nvPr/>
        </p:nvGrpSpPr>
        <p:grpSpPr>
          <a:xfrm>
            <a:off x="6238302" y="4099283"/>
            <a:ext cx="1080120" cy="523220"/>
            <a:chOff x="6166420" y="3356992"/>
            <a:chExt cx="1080120" cy="523220"/>
          </a:xfrm>
        </p:grpSpPr>
        <p:sp>
          <p:nvSpPr>
            <p:cNvPr id="10" name="TextovéPole 9"/>
            <p:cNvSpPr txBox="1"/>
            <p:nvPr/>
          </p:nvSpPr>
          <p:spPr>
            <a:xfrm>
              <a:off x="6886500" y="3356992"/>
              <a:ext cx="36004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5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6526460" y="3356992"/>
              <a:ext cx="36004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3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6166420" y="3356992"/>
              <a:ext cx="36004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2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6598342" y="4600564"/>
            <a:ext cx="1026235" cy="524734"/>
            <a:chOff x="6526460" y="3886850"/>
            <a:chExt cx="1026235" cy="524734"/>
          </a:xfrm>
        </p:grpSpPr>
        <p:sp>
          <p:nvSpPr>
            <p:cNvPr id="14" name="TextovéPole 13"/>
            <p:cNvSpPr txBox="1"/>
            <p:nvPr/>
          </p:nvSpPr>
          <p:spPr>
            <a:xfrm>
              <a:off x="6891856" y="3888364"/>
              <a:ext cx="36004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0070C0"/>
                  </a:solidFill>
                </a:rPr>
                <a:t>5</a:t>
              </a:r>
              <a:endParaRPr lang="cs-CZ" sz="2800" b="1" dirty="0">
                <a:solidFill>
                  <a:srgbClr val="0070C0"/>
                </a:solidFill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6526460" y="3886850"/>
              <a:ext cx="36004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0070C0"/>
                  </a:solidFill>
                </a:rPr>
                <a:t>3</a:t>
              </a:r>
              <a:endParaRPr lang="cs-CZ" sz="2800" b="1" dirty="0">
                <a:solidFill>
                  <a:srgbClr val="0070C0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7246540" y="3886850"/>
              <a:ext cx="30615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0070C0"/>
                  </a:solidFill>
                </a:rPr>
                <a:t>3</a:t>
              </a:r>
              <a:endParaRPr lang="cs-CZ" sz="28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6620234" y="5124376"/>
            <a:ext cx="720080" cy="523220"/>
            <a:chOff x="6526460" y="4392553"/>
            <a:chExt cx="720080" cy="523220"/>
          </a:xfrm>
        </p:grpSpPr>
        <p:sp>
          <p:nvSpPr>
            <p:cNvPr id="19" name="TextovéPole 18"/>
            <p:cNvSpPr txBox="1"/>
            <p:nvPr/>
          </p:nvSpPr>
          <p:spPr>
            <a:xfrm>
              <a:off x="6886500" y="4392553"/>
              <a:ext cx="36004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7030A0"/>
                  </a:solidFill>
                </a:rPr>
                <a:t>5</a:t>
              </a:r>
              <a:endParaRPr lang="cs-CZ" sz="2800" b="1" dirty="0">
                <a:solidFill>
                  <a:srgbClr val="7030A0"/>
                </a:solidFill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6526460" y="4392553"/>
              <a:ext cx="36004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7030A0"/>
                  </a:solidFill>
                </a:rPr>
                <a:t>3</a:t>
              </a:r>
              <a:endParaRPr lang="cs-CZ" sz="2800" b="1" dirty="0">
                <a:solidFill>
                  <a:srgbClr val="7030A0"/>
                </a:solidFill>
              </a:endParaRPr>
            </a:p>
          </p:txBody>
        </p:sp>
      </p:grpSp>
      <p:pic>
        <p:nvPicPr>
          <p:cNvPr id="8" name="Picture 4" descr="C:\Users\ZS SLOVAN\AppData\Local\Microsoft\Windows\Temporary Internet Files\Content.IE5\R0D00I7U\MP900390062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227" t="24432" r="8657" b="23317"/>
          <a:stretch/>
        </p:blipFill>
        <p:spPr bwMode="auto">
          <a:xfrm>
            <a:off x="6558183" y="3121551"/>
            <a:ext cx="824324" cy="973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9318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3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47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2800" dirty="0"/>
              <a:t>Urči </a:t>
            </a:r>
            <a:r>
              <a:rPr lang="cs-CZ" sz="2800" dirty="0" smtClean="0"/>
              <a:t>NSD </a:t>
            </a:r>
            <a:r>
              <a:rPr lang="cs-CZ" sz="2800" dirty="0"/>
              <a:t>těchto dvojic, popiš zjištěnou „záhadu“:</a:t>
            </a:r>
          </a:p>
          <a:p>
            <a:pPr marL="0" indent="0">
              <a:buNone/>
            </a:pPr>
            <a:endParaRPr lang="cs-CZ" sz="2800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NSD </a:t>
            </a:r>
            <a:r>
              <a:rPr lang="cs-CZ" dirty="0"/>
              <a:t>čísel 1 a 8	_____________________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NSD </a:t>
            </a:r>
            <a:r>
              <a:rPr lang="cs-CZ" dirty="0"/>
              <a:t>čísel 5 a 10	_____________________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NSD </a:t>
            </a:r>
            <a:r>
              <a:rPr lang="cs-CZ" dirty="0"/>
              <a:t>čísel 3 a 4	_____________________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NSD </a:t>
            </a:r>
            <a:r>
              <a:rPr lang="cs-CZ" dirty="0"/>
              <a:t>čísel 6 a 9	_____________________</a:t>
            </a:r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FF66FF"/>
          </a:solidFill>
          <a:effectLst>
            <a:glow rad="139700">
              <a:schemeClr val="accent1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 fontScale="90000"/>
          </a:bodyPr>
          <a:lstStyle/>
          <a:p>
            <a:pPr algn="l"/>
            <a:r>
              <a:rPr lang="cs-CZ" sz="2700" dirty="0" smtClean="0"/>
              <a:t>Pracovní úkol: </a:t>
            </a:r>
            <a:r>
              <a:rPr lang="cs-CZ" sz="3100" b="1" dirty="0" smtClean="0"/>
              <a:t>NEJVĚTŠÍ SPOLEČNÝ DĚLITEL - záhady</a:t>
            </a:r>
            <a:br>
              <a:rPr lang="cs-CZ" sz="3100" b="1" dirty="0" smtClean="0"/>
            </a:br>
            <a:r>
              <a:rPr lang="cs-CZ" sz="1600" b="1" dirty="0" smtClean="0"/>
              <a:t>                                                                                                                                                                                     </a:t>
            </a:r>
            <a:r>
              <a:rPr lang="cs-CZ" sz="1600" dirty="0" smtClean="0"/>
              <a:t>IA tabule</a:t>
            </a:r>
            <a:endParaRPr lang="cs-CZ" sz="3100" dirty="0"/>
          </a:p>
        </p:txBody>
      </p:sp>
      <p:pic>
        <p:nvPicPr>
          <p:cNvPr id="5" name="Picture 5" descr="C:\Users\ZS SLOVAN\AppData\Local\Microsoft\Windows\Temporary Internet Files\Content.IE5\XCOO5537\MC9000788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941168"/>
            <a:ext cx="1649599" cy="1473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9472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FF66FF"/>
          </a:solidFill>
          <a:effectLst>
            <a:glow rad="139700">
              <a:schemeClr val="accent1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 fontScale="90000"/>
          </a:bodyPr>
          <a:lstStyle/>
          <a:p>
            <a:pPr algn="l"/>
            <a:r>
              <a:rPr lang="cs-CZ" sz="2700" dirty="0" smtClean="0"/>
              <a:t>Pracovní úkol: </a:t>
            </a:r>
            <a:r>
              <a:rPr lang="cs-CZ" sz="3100" b="1" dirty="0" smtClean="0"/>
              <a:t>NEJVĚTŠÍ SPOLEČNÝ DĚLITEL - záhady</a:t>
            </a:r>
            <a:br>
              <a:rPr lang="cs-CZ" sz="3100" b="1" dirty="0" smtClean="0"/>
            </a:br>
            <a:r>
              <a:rPr lang="cs-CZ" sz="1600" b="1" dirty="0" smtClean="0"/>
              <a:t>                                                                                                                                                                                     </a:t>
            </a:r>
            <a:r>
              <a:rPr lang="cs-CZ" sz="1600" dirty="0" smtClean="0"/>
              <a:t>IA tabule</a:t>
            </a:r>
            <a:endParaRPr lang="cs-CZ" sz="3100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4857750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Urči NSD těchto dvojic, popiš </a:t>
            </a:r>
            <a:r>
              <a:rPr lang="cs-CZ" dirty="0"/>
              <a:t>zjištěnou „záhadu“:</a:t>
            </a:r>
          </a:p>
          <a:p>
            <a:pPr marL="0" indent="0">
              <a:buNone/>
            </a:pPr>
            <a:r>
              <a:rPr lang="cs-CZ" sz="3100" dirty="0" smtClean="0"/>
              <a:t>(uveď příklady k jednotlivým ukázkám a jiné možnosti vysvětlení)</a:t>
            </a:r>
            <a:endParaRPr lang="cs-CZ" sz="3100" dirty="0"/>
          </a:p>
          <a:p>
            <a:pPr marL="514350" indent="-514350">
              <a:buFont typeface="+mj-lt"/>
              <a:buAutoNum type="arabicPeriod"/>
            </a:pPr>
            <a:r>
              <a:rPr lang="cs-CZ" u="sng" dirty="0" smtClean="0"/>
              <a:t>NSD čísel 1 a 8 		</a:t>
            </a:r>
            <a:r>
              <a:rPr lang="cs-CZ" u="sng" dirty="0" smtClean="0">
                <a:latin typeface="Cambria Math"/>
                <a:ea typeface="Cambria Math"/>
              </a:rPr>
              <a:t>𝓓</a:t>
            </a:r>
            <a:r>
              <a:rPr lang="cs-CZ" u="sng" dirty="0" smtClean="0">
                <a:ea typeface="Cambria Math"/>
              </a:rPr>
              <a:t>(1, 8) = 1	př.:</a:t>
            </a:r>
            <a:r>
              <a:rPr lang="cs-CZ" u="sng" dirty="0">
                <a:latin typeface="Cambria Math"/>
                <a:ea typeface="Cambria Math"/>
              </a:rPr>
              <a:t> 𝓓</a:t>
            </a:r>
            <a:r>
              <a:rPr lang="cs-CZ" u="sng" dirty="0">
                <a:ea typeface="Cambria Math"/>
              </a:rPr>
              <a:t>(1, </a:t>
            </a:r>
            <a:r>
              <a:rPr lang="cs-CZ" u="sng" dirty="0" smtClean="0">
                <a:ea typeface="Cambria Math"/>
              </a:rPr>
              <a:t>13) </a:t>
            </a:r>
            <a:r>
              <a:rPr lang="cs-CZ" u="sng" dirty="0">
                <a:ea typeface="Cambria Math"/>
              </a:rPr>
              <a:t>= </a:t>
            </a:r>
            <a:r>
              <a:rPr lang="cs-CZ" u="sng" dirty="0" smtClean="0">
                <a:ea typeface="Cambria Math"/>
              </a:rPr>
              <a:t>1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  <a:ea typeface="Cambria Math"/>
              </a:rPr>
              <a:t>NSD 1 a daného čísla je VŽDY číslo 1.</a:t>
            </a:r>
            <a:endParaRPr lang="cs-CZ" b="1" dirty="0" smtClean="0">
              <a:solidFill>
                <a:srgbClr val="0070C0"/>
              </a:solidFill>
            </a:endParaRPr>
          </a:p>
          <a:p>
            <a:pPr marL="514350" indent="-514350">
              <a:buFont typeface="+mj-lt"/>
              <a:buAutoNum type="arabicPeriod" startAt="2"/>
            </a:pPr>
            <a:r>
              <a:rPr lang="cs-CZ" u="sng" dirty="0" smtClean="0"/>
              <a:t>NSD čísel 5 a 10		</a:t>
            </a:r>
            <a:r>
              <a:rPr lang="cs-CZ" u="sng" dirty="0" smtClean="0">
                <a:latin typeface="Cambria Math"/>
                <a:ea typeface="Cambria Math"/>
              </a:rPr>
              <a:t>𝓓</a:t>
            </a:r>
            <a:r>
              <a:rPr lang="cs-CZ" u="sng" dirty="0" smtClean="0">
                <a:ea typeface="Cambria Math"/>
              </a:rPr>
              <a:t>(5, 10) </a:t>
            </a:r>
            <a:r>
              <a:rPr lang="cs-CZ" u="sng" dirty="0">
                <a:ea typeface="Cambria Math"/>
              </a:rPr>
              <a:t>= </a:t>
            </a:r>
            <a:r>
              <a:rPr lang="cs-CZ" u="sng" dirty="0" smtClean="0">
                <a:ea typeface="Cambria Math"/>
              </a:rPr>
              <a:t>5	př.:</a:t>
            </a:r>
            <a:r>
              <a:rPr lang="cs-CZ" u="sng" dirty="0">
                <a:latin typeface="Cambria Math"/>
                <a:ea typeface="Cambria Math"/>
              </a:rPr>
              <a:t> 𝓓</a:t>
            </a:r>
            <a:r>
              <a:rPr lang="cs-CZ" u="sng" dirty="0" smtClean="0">
                <a:ea typeface="Cambria Math"/>
              </a:rPr>
              <a:t>(2, 18) </a:t>
            </a:r>
            <a:r>
              <a:rPr lang="cs-CZ" u="sng" dirty="0">
                <a:ea typeface="Cambria Math"/>
              </a:rPr>
              <a:t>= </a:t>
            </a:r>
            <a:r>
              <a:rPr lang="cs-CZ" u="sng" dirty="0" smtClean="0">
                <a:ea typeface="Cambria Math"/>
              </a:rPr>
              <a:t>2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a typeface="Cambria Math"/>
              </a:rPr>
              <a:t>NSD čísel, která mají společný násobek větší číslo, je VŽDY  menší číslo.</a:t>
            </a:r>
            <a:endParaRPr lang="cs-CZ" b="1" dirty="0" smtClean="0">
              <a:solidFill>
                <a:srgbClr val="00B050"/>
              </a:solidFill>
            </a:endParaRPr>
          </a:p>
          <a:p>
            <a:pPr marL="514350" indent="-514350">
              <a:buFont typeface="+mj-lt"/>
              <a:buAutoNum type="arabicPeriod" startAt="3"/>
            </a:pPr>
            <a:r>
              <a:rPr lang="cs-CZ" u="sng" dirty="0" smtClean="0"/>
              <a:t>NSD čísel 3 a 4		</a:t>
            </a:r>
            <a:r>
              <a:rPr lang="cs-CZ" u="sng" dirty="0" smtClean="0">
                <a:latin typeface="Cambria Math"/>
                <a:ea typeface="Cambria Math"/>
              </a:rPr>
              <a:t>𝓓</a:t>
            </a:r>
            <a:r>
              <a:rPr lang="cs-CZ" u="sng" dirty="0" smtClean="0">
                <a:ea typeface="Cambria Math"/>
              </a:rPr>
              <a:t>(3, 4) </a:t>
            </a:r>
            <a:r>
              <a:rPr lang="cs-CZ" u="sng" dirty="0">
                <a:ea typeface="Cambria Math"/>
              </a:rPr>
              <a:t>= </a:t>
            </a:r>
            <a:r>
              <a:rPr lang="cs-CZ" u="sng" dirty="0" smtClean="0">
                <a:ea typeface="Cambria Math"/>
              </a:rPr>
              <a:t>1	př.:</a:t>
            </a:r>
            <a:r>
              <a:rPr lang="cs-CZ" u="sng" dirty="0">
                <a:latin typeface="Cambria Math"/>
                <a:ea typeface="Cambria Math"/>
              </a:rPr>
              <a:t> 𝓓</a:t>
            </a:r>
            <a:r>
              <a:rPr lang="cs-CZ" u="sng" dirty="0" smtClean="0">
                <a:ea typeface="Cambria Math"/>
              </a:rPr>
              <a:t>(5, 9) </a:t>
            </a:r>
            <a:r>
              <a:rPr lang="cs-CZ" u="sng" dirty="0">
                <a:ea typeface="Cambria Math"/>
              </a:rPr>
              <a:t>= </a:t>
            </a:r>
            <a:r>
              <a:rPr lang="cs-CZ" u="sng" dirty="0" smtClean="0">
                <a:ea typeface="Cambria Math"/>
              </a:rPr>
              <a:t>1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  <a:ea typeface="Cambria Math"/>
              </a:rPr>
              <a:t>NSD čísel, jejichž společným násobkem je součin, je VŽDY číslo 1.</a:t>
            </a:r>
            <a:endParaRPr lang="cs-CZ" b="1" dirty="0" smtClean="0">
              <a:solidFill>
                <a:srgbClr val="7030A0"/>
              </a:solidFill>
            </a:endParaRPr>
          </a:p>
          <a:p>
            <a:pPr marL="514350" indent="-514350">
              <a:buFont typeface="+mj-lt"/>
              <a:buAutoNum type="arabicPeriod" startAt="4"/>
            </a:pPr>
            <a:r>
              <a:rPr lang="cs-CZ" u="sng" dirty="0" smtClean="0"/>
              <a:t>NSD čísel 6 a 9		</a:t>
            </a:r>
            <a:r>
              <a:rPr lang="cs-CZ" u="sng" dirty="0" smtClean="0">
                <a:latin typeface="Cambria Math"/>
                <a:ea typeface="Cambria Math"/>
              </a:rPr>
              <a:t>𝓓</a:t>
            </a:r>
            <a:r>
              <a:rPr lang="cs-CZ" u="sng" dirty="0" smtClean="0">
                <a:ea typeface="Cambria Math"/>
              </a:rPr>
              <a:t>(6, 9) </a:t>
            </a:r>
            <a:r>
              <a:rPr lang="cs-CZ" u="sng" dirty="0">
                <a:ea typeface="Cambria Math"/>
              </a:rPr>
              <a:t>= </a:t>
            </a:r>
            <a:r>
              <a:rPr lang="cs-CZ" u="sng" dirty="0" smtClean="0">
                <a:ea typeface="Cambria Math"/>
              </a:rPr>
              <a:t>3	př.:</a:t>
            </a:r>
            <a:r>
              <a:rPr lang="cs-CZ" u="sng" dirty="0">
                <a:latin typeface="Cambria Math"/>
                <a:ea typeface="Cambria Math"/>
              </a:rPr>
              <a:t> 𝓓</a:t>
            </a:r>
            <a:r>
              <a:rPr lang="cs-CZ" u="sng" dirty="0" smtClean="0">
                <a:ea typeface="Cambria Math"/>
              </a:rPr>
              <a:t>(8, 12) </a:t>
            </a:r>
            <a:r>
              <a:rPr lang="cs-CZ" u="sng" dirty="0">
                <a:ea typeface="Cambria Math"/>
              </a:rPr>
              <a:t>= </a:t>
            </a:r>
            <a:r>
              <a:rPr lang="cs-CZ" u="sng" dirty="0" smtClean="0">
                <a:ea typeface="Cambria Math"/>
              </a:rPr>
              <a:t>4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ea typeface="Cambria Math"/>
              </a:rPr>
              <a:t>NSD čísel, která mají jiný společný násobek, se musí zjistit.</a:t>
            </a:r>
          </a:p>
        </p:txBody>
      </p:sp>
    </p:spTree>
    <p:extLst>
      <p:ext uri="{BB962C8B-B14F-4D97-AF65-F5344CB8AC3E}">
        <p14:creationId xmlns:p14="http://schemas.microsoft.com/office/powerpoint/2010/main" val="1096977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bg2">
              <a:lumMod val="75000"/>
            </a:schemeClr>
          </a:solidFill>
          <a:effectLst>
            <a:glow rad="139700">
              <a:schemeClr val="accent6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 fontScale="90000"/>
          </a:bodyPr>
          <a:lstStyle/>
          <a:p>
            <a:r>
              <a:rPr lang="cs-CZ" b="1" dirty="0" smtClean="0"/>
              <a:t>NESOUDĚLNÁ A SOUDĚLNÁ ČÍSLA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4038600" cy="5001419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Nesoudělná čísla </a:t>
            </a:r>
            <a:r>
              <a:rPr lang="cs-CZ" dirty="0" smtClean="0"/>
              <a:t>mají společného dělitele pouze  číslo 1. 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124744"/>
            <a:ext cx="4038600" cy="5001419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Soudělná čísla </a:t>
            </a:r>
            <a:r>
              <a:rPr lang="cs-CZ" sz="2400" dirty="0"/>
              <a:t>mají kromě čísla 1 aspoň jednoho dalšího společného dělitele.</a:t>
            </a:r>
          </a:p>
          <a:p>
            <a:endParaRPr lang="cs-CZ" dirty="0"/>
          </a:p>
        </p:txBody>
      </p:sp>
      <p:pic>
        <p:nvPicPr>
          <p:cNvPr id="7" name="Picture 3" descr="C:\Users\ZS SLOVAN\AppData\Local\Microsoft\Windows\Temporary Internet Files\Content.IE5\PF7Y7RQQ\MP900424427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678" b="15903"/>
          <a:stretch/>
        </p:blipFill>
        <p:spPr bwMode="auto">
          <a:xfrm>
            <a:off x="5300402" y="2348880"/>
            <a:ext cx="3117426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ZS SLOVAN\AppData\Local\Microsoft\Windows\Temporary Internet Files\Content.IE5\WS1L0K5F\MP9004265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0402" y="4137418"/>
            <a:ext cx="1506136" cy="1002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ZS SLOVAN\AppData\Local\Microsoft\Windows\Temporary Internet Files\Content.IE5\WS1L0K5F\MP9004265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1692" y="4137417"/>
            <a:ext cx="1506136" cy="1002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ZS SLOVAN\AppData\Local\Microsoft\Windows\Temporary Internet Files\Content.IE5\WS1L0K5F\MP90017880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780928"/>
            <a:ext cx="2368860" cy="1579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ZS SLOVAN\AppData\Local\Microsoft\Windows\Temporary Internet Files\Content.IE5\4PL0X2GH\MP900410071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92"/>
          <a:stretch/>
        </p:blipFill>
        <p:spPr bwMode="auto">
          <a:xfrm>
            <a:off x="5300402" y="5279104"/>
            <a:ext cx="755639" cy="1467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ZS SLOVAN\AppData\Local\Microsoft\Windows\Temporary Internet Files\Content.IE5\4PL0X2GH\MP900410071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92"/>
          <a:stretch/>
        </p:blipFill>
        <p:spPr bwMode="auto">
          <a:xfrm>
            <a:off x="6481295" y="5279104"/>
            <a:ext cx="755639" cy="1467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ZS SLOVAN\AppData\Local\Microsoft\Windows\Temporary Internet Files\Content.IE5\4PL0X2GH\MP900410071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92"/>
          <a:stretch/>
        </p:blipFill>
        <p:spPr bwMode="auto">
          <a:xfrm>
            <a:off x="7662189" y="5279104"/>
            <a:ext cx="755639" cy="1467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Users\ZS SLOVAN\AppData\Local\Microsoft\Windows\Temporary Internet Files\Content.IE5\D0CLMJ02\MP900178801[1]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28" b="10093"/>
          <a:stretch/>
        </p:blipFill>
        <p:spPr bwMode="auto">
          <a:xfrm>
            <a:off x="2483768" y="4192292"/>
            <a:ext cx="1728192" cy="2173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858241" y="4463543"/>
            <a:ext cx="1491524" cy="1284412"/>
            <a:chOff x="676796" y="4647465"/>
            <a:chExt cx="1309688" cy="1268760"/>
          </a:xfrm>
        </p:grpSpPr>
        <p:pic>
          <p:nvPicPr>
            <p:cNvPr id="2053" name="Picture 5" descr="C:\Users\ZS SLOVAN\AppData\Local\Microsoft\Windows\Temporary Internet Files\Content.IE5\PF7Y7RQQ\MP900448448[1].jp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6796" y="4647465"/>
              <a:ext cx="1309688" cy="1268760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979503" y="4892661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5</a:t>
              </a:r>
              <a:endParaRPr lang="cs-CZ" b="1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1396159" y="5385508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3</a:t>
              </a:r>
              <a:endParaRPr lang="cs-CZ" b="1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4122751" y="2296951"/>
            <a:ext cx="1102389" cy="854303"/>
            <a:chOff x="3572210" y="2367283"/>
            <a:chExt cx="1728192" cy="1339273"/>
          </a:xfrm>
        </p:grpSpPr>
        <p:pic>
          <p:nvPicPr>
            <p:cNvPr id="2056" name="Picture 8" descr="C:\Users\ZS SLOVAN\AppData\Local\Microsoft\Windows\Temporary Internet Files\Content.IE5\4PL0X2GH\MP900449054[1].jpg"/>
            <p:cNvPicPr>
              <a:picLocks noChangeAspect="1" noChangeArrowheads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073" t="32024" r="43297" b="18763"/>
            <a:stretch/>
          </p:blipFill>
          <p:spPr bwMode="auto">
            <a:xfrm>
              <a:off x="3572210" y="2367283"/>
              <a:ext cx="1728192" cy="1339273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3867623" y="2667587"/>
              <a:ext cx="39739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6</a:t>
              </a:r>
              <a:endParaRPr lang="cs-CZ" b="1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4462837" y="3036919"/>
              <a:ext cx="39739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3</a:t>
              </a:r>
              <a:endParaRPr lang="cs-CZ" b="1" dirty="0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122750" y="3143396"/>
            <a:ext cx="1102389" cy="854303"/>
            <a:chOff x="3572210" y="2367283"/>
            <a:chExt cx="1728192" cy="1339273"/>
          </a:xfrm>
        </p:grpSpPr>
        <p:pic>
          <p:nvPicPr>
            <p:cNvPr id="26" name="Picture 8" descr="C:\Users\ZS SLOVAN\AppData\Local\Microsoft\Windows\Temporary Internet Files\Content.IE5\4PL0X2GH\MP900449054[1].jpg"/>
            <p:cNvPicPr>
              <a:picLocks noChangeAspect="1" noChangeArrowheads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073" t="32024" r="43297" b="18763"/>
            <a:stretch/>
          </p:blipFill>
          <p:spPr bwMode="auto">
            <a:xfrm>
              <a:off x="3572210" y="2367283"/>
              <a:ext cx="1728192" cy="1339273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TextovéPole 26"/>
            <p:cNvSpPr txBox="1"/>
            <p:nvPr/>
          </p:nvSpPr>
          <p:spPr>
            <a:xfrm>
              <a:off x="3867623" y="2667587"/>
              <a:ext cx="39739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6</a:t>
              </a:r>
              <a:endParaRPr lang="cs-CZ" b="1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462837" y="3036919"/>
              <a:ext cx="397397" cy="5789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2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2674557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16" presetClass="entr" presetSubtype="2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16" presetClass="entr" presetSubtype="2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1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7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FFFF99"/>
          </a:solidFill>
          <a:effectLst>
            <a:glow rad="139700">
              <a:srgbClr val="0070C0">
                <a:alpha val="40000"/>
              </a:srgb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/>
          </a:bodyPr>
          <a:lstStyle/>
          <a:p>
            <a:pPr algn="l"/>
            <a:r>
              <a:rPr lang="cs-CZ" sz="2700" dirty="0" smtClean="0"/>
              <a:t>Pracovní úkol: </a:t>
            </a:r>
            <a:r>
              <a:rPr lang="cs-CZ" sz="3100" b="1" dirty="0" smtClean="0"/>
              <a:t>NSD - SLOVNÍ ÚLOHA</a:t>
            </a:r>
            <a:r>
              <a:rPr lang="cs-CZ" sz="1600" b="1" dirty="0" smtClean="0"/>
              <a:t>                                                                                                                                                                                     	                                                                                                                  </a:t>
            </a:r>
            <a:r>
              <a:rPr lang="cs-CZ" sz="1600" dirty="0" smtClean="0"/>
              <a:t>IA tabule, SKUPINY</a:t>
            </a:r>
            <a:endParaRPr lang="cs-CZ" sz="3100" dirty="0"/>
          </a:p>
        </p:txBody>
      </p:sp>
      <p:pic>
        <p:nvPicPr>
          <p:cNvPr id="9" name="Picture 2" descr="C:\Users\ZS SLOVAN\AppData\Local\Microsoft\Windows\Temporary Internet Files\Content.IE5\4PL0X2GH\MM91000109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457652"/>
            <a:ext cx="1304925" cy="192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vál 9"/>
          <p:cNvSpPr/>
          <p:nvPr/>
        </p:nvSpPr>
        <p:spPr>
          <a:xfrm>
            <a:off x="539552" y="3755536"/>
            <a:ext cx="1066219" cy="106621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63688" y="4034236"/>
            <a:ext cx="1440160" cy="144016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808505" y="4873540"/>
            <a:ext cx="972108" cy="838024"/>
          </a:xfrm>
          <a:prstGeom prst="triangl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35" name="Skupina 134"/>
          <p:cNvGrpSpPr/>
          <p:nvPr/>
        </p:nvGrpSpPr>
        <p:grpSpPr>
          <a:xfrm>
            <a:off x="4981467" y="5129670"/>
            <a:ext cx="2594597" cy="1530147"/>
            <a:chOff x="5724128" y="4797152"/>
            <a:chExt cx="2808312" cy="1656184"/>
          </a:xfrm>
        </p:grpSpPr>
        <p:sp>
          <p:nvSpPr>
            <p:cNvPr id="136" name="Zaoblený obdélník 135"/>
            <p:cNvSpPr/>
            <p:nvPr/>
          </p:nvSpPr>
          <p:spPr>
            <a:xfrm>
              <a:off x="5724128" y="4797152"/>
              <a:ext cx="2808312" cy="1656184"/>
            </a:xfrm>
            <a:prstGeom prst="roundRect">
              <a:avLst>
                <a:gd name="adj" fmla="val 17061"/>
              </a:avLst>
            </a:prstGeom>
            <a:solidFill>
              <a:schemeClr val="bg2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7" name="Rovnoramenný trojúhelník 136"/>
            <p:cNvSpPr/>
            <p:nvPr/>
          </p:nvSpPr>
          <p:spPr>
            <a:xfrm>
              <a:off x="7859643" y="4923617"/>
              <a:ext cx="245775" cy="211875"/>
            </a:xfrm>
            <a:prstGeom prst="triangl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8" name="Rovnoramenný trojúhelník 137"/>
            <p:cNvSpPr/>
            <p:nvPr/>
          </p:nvSpPr>
          <p:spPr>
            <a:xfrm>
              <a:off x="8111889" y="4930166"/>
              <a:ext cx="245775" cy="211875"/>
            </a:xfrm>
            <a:prstGeom prst="triangl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9" name="Rovnoramenný trojúhelník 138"/>
            <p:cNvSpPr/>
            <p:nvPr/>
          </p:nvSpPr>
          <p:spPr>
            <a:xfrm>
              <a:off x="7859643" y="5135492"/>
              <a:ext cx="245775" cy="211875"/>
            </a:xfrm>
            <a:prstGeom prst="triangl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0" name="Rovnoramenný trojúhelník 139"/>
            <p:cNvSpPr/>
            <p:nvPr/>
          </p:nvSpPr>
          <p:spPr>
            <a:xfrm>
              <a:off x="8111889" y="5137630"/>
              <a:ext cx="245775" cy="211875"/>
            </a:xfrm>
            <a:prstGeom prst="triangl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1" name="Rovnoramenný trojúhelník 140"/>
            <p:cNvSpPr/>
            <p:nvPr/>
          </p:nvSpPr>
          <p:spPr>
            <a:xfrm>
              <a:off x="7849185" y="5347367"/>
              <a:ext cx="245775" cy="211875"/>
            </a:xfrm>
            <a:prstGeom prst="triangl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2" name="Rovnoramenný trojúhelník 141"/>
            <p:cNvSpPr/>
            <p:nvPr/>
          </p:nvSpPr>
          <p:spPr>
            <a:xfrm>
              <a:off x="8100392" y="5356001"/>
              <a:ext cx="245775" cy="211875"/>
            </a:xfrm>
            <a:prstGeom prst="triangl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3" name="Rovnoramenný trojúhelník 142"/>
            <p:cNvSpPr/>
            <p:nvPr/>
          </p:nvSpPr>
          <p:spPr>
            <a:xfrm>
              <a:off x="7854617" y="5588004"/>
              <a:ext cx="245775" cy="211875"/>
            </a:xfrm>
            <a:prstGeom prst="triangl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4" name="Rovnoramenný trojúhelník 143"/>
            <p:cNvSpPr/>
            <p:nvPr/>
          </p:nvSpPr>
          <p:spPr>
            <a:xfrm>
              <a:off x="8100392" y="5567876"/>
              <a:ext cx="245775" cy="211875"/>
            </a:xfrm>
            <a:prstGeom prst="triangl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5" name="Rovnoramenný trojúhelník 144"/>
            <p:cNvSpPr/>
            <p:nvPr/>
          </p:nvSpPr>
          <p:spPr>
            <a:xfrm>
              <a:off x="7849186" y="5816871"/>
              <a:ext cx="245775" cy="211875"/>
            </a:xfrm>
            <a:prstGeom prst="triangl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6" name="Rovnoramenný trojúhelník 145"/>
            <p:cNvSpPr/>
            <p:nvPr/>
          </p:nvSpPr>
          <p:spPr>
            <a:xfrm>
              <a:off x="8100391" y="5799879"/>
              <a:ext cx="245775" cy="211875"/>
            </a:xfrm>
            <a:prstGeom prst="triangl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7" name="Rovnoramenný trojúhelník 146"/>
            <p:cNvSpPr/>
            <p:nvPr/>
          </p:nvSpPr>
          <p:spPr>
            <a:xfrm>
              <a:off x="7851901" y="6041746"/>
              <a:ext cx="245775" cy="211875"/>
            </a:xfrm>
            <a:prstGeom prst="triangl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8" name="Rovnoramenný trojúhelník 147"/>
            <p:cNvSpPr/>
            <p:nvPr/>
          </p:nvSpPr>
          <p:spPr>
            <a:xfrm>
              <a:off x="8100392" y="6033112"/>
              <a:ext cx="245775" cy="211875"/>
            </a:xfrm>
            <a:prstGeom prst="triangl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9" name="Obdélník 148"/>
            <p:cNvSpPr/>
            <p:nvPr/>
          </p:nvSpPr>
          <p:spPr>
            <a:xfrm>
              <a:off x="5855000" y="5567876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0" name="Obdélník 149"/>
            <p:cNvSpPr/>
            <p:nvPr/>
          </p:nvSpPr>
          <p:spPr>
            <a:xfrm>
              <a:off x="6007400" y="5720276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1" name="Obdélník 150"/>
            <p:cNvSpPr/>
            <p:nvPr/>
          </p:nvSpPr>
          <p:spPr>
            <a:xfrm>
              <a:off x="6159800" y="5872676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2" name="Obdélník 151"/>
            <p:cNvSpPr/>
            <p:nvPr/>
          </p:nvSpPr>
          <p:spPr>
            <a:xfrm>
              <a:off x="6312200" y="6025076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3" name="Obdélník 152"/>
            <p:cNvSpPr/>
            <p:nvPr/>
          </p:nvSpPr>
          <p:spPr>
            <a:xfrm>
              <a:off x="6464600" y="6177476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4" name="Obdélník 153"/>
            <p:cNvSpPr/>
            <p:nvPr/>
          </p:nvSpPr>
          <p:spPr>
            <a:xfrm>
              <a:off x="6211461" y="5567876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5" name="Obdélník 154"/>
            <p:cNvSpPr/>
            <p:nvPr/>
          </p:nvSpPr>
          <p:spPr>
            <a:xfrm>
              <a:off x="6363861" y="5720276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6" name="Obdélník 155"/>
            <p:cNvSpPr/>
            <p:nvPr/>
          </p:nvSpPr>
          <p:spPr>
            <a:xfrm>
              <a:off x="6516261" y="5872676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7" name="Obdélník 156"/>
            <p:cNvSpPr/>
            <p:nvPr/>
          </p:nvSpPr>
          <p:spPr>
            <a:xfrm>
              <a:off x="6668661" y="6025076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8" name="Obdélník 157"/>
            <p:cNvSpPr/>
            <p:nvPr/>
          </p:nvSpPr>
          <p:spPr>
            <a:xfrm>
              <a:off x="6821061" y="6177476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9" name="Obdélník 158"/>
            <p:cNvSpPr/>
            <p:nvPr/>
          </p:nvSpPr>
          <p:spPr>
            <a:xfrm>
              <a:off x="6553774" y="5567876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0" name="Obdélník 159"/>
            <p:cNvSpPr/>
            <p:nvPr/>
          </p:nvSpPr>
          <p:spPr>
            <a:xfrm>
              <a:off x="6706174" y="5720276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1" name="Obdélník 160"/>
            <p:cNvSpPr/>
            <p:nvPr/>
          </p:nvSpPr>
          <p:spPr>
            <a:xfrm>
              <a:off x="6858574" y="5872676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2" name="Obdélník 161"/>
            <p:cNvSpPr/>
            <p:nvPr/>
          </p:nvSpPr>
          <p:spPr>
            <a:xfrm>
              <a:off x="7010974" y="6025076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3" name="Obdélník 162"/>
            <p:cNvSpPr/>
            <p:nvPr/>
          </p:nvSpPr>
          <p:spPr>
            <a:xfrm>
              <a:off x="7163374" y="6177476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4" name="Obdélník 163"/>
            <p:cNvSpPr/>
            <p:nvPr/>
          </p:nvSpPr>
          <p:spPr>
            <a:xfrm>
              <a:off x="6914040" y="5559242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5" name="Obdélník 164"/>
            <p:cNvSpPr/>
            <p:nvPr/>
          </p:nvSpPr>
          <p:spPr>
            <a:xfrm>
              <a:off x="7066440" y="5711642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6" name="Obdélník 165"/>
            <p:cNvSpPr/>
            <p:nvPr/>
          </p:nvSpPr>
          <p:spPr>
            <a:xfrm>
              <a:off x="7218840" y="5864042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7" name="Obdélník 166"/>
            <p:cNvSpPr/>
            <p:nvPr/>
          </p:nvSpPr>
          <p:spPr>
            <a:xfrm>
              <a:off x="7371240" y="6016442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8" name="Obdélník 167"/>
            <p:cNvSpPr/>
            <p:nvPr/>
          </p:nvSpPr>
          <p:spPr>
            <a:xfrm>
              <a:off x="7523640" y="6168842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9" name="Ovál 168"/>
            <p:cNvSpPr/>
            <p:nvPr/>
          </p:nvSpPr>
          <p:spPr>
            <a:xfrm>
              <a:off x="6045922" y="5029554"/>
              <a:ext cx="211875" cy="211875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0" name="Ovál 169"/>
            <p:cNvSpPr/>
            <p:nvPr/>
          </p:nvSpPr>
          <p:spPr>
            <a:xfrm>
              <a:off x="6282407" y="5029553"/>
              <a:ext cx="211875" cy="211875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1" name="Ovál 170"/>
            <p:cNvSpPr/>
            <p:nvPr/>
          </p:nvSpPr>
          <p:spPr>
            <a:xfrm>
              <a:off x="6562612" y="5029552"/>
              <a:ext cx="211875" cy="211875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2" name="Ovál 171"/>
            <p:cNvSpPr/>
            <p:nvPr/>
          </p:nvSpPr>
          <p:spPr>
            <a:xfrm>
              <a:off x="6821061" y="5029551"/>
              <a:ext cx="211875" cy="211875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3" name="Ovál 172"/>
            <p:cNvSpPr/>
            <p:nvPr/>
          </p:nvSpPr>
          <p:spPr>
            <a:xfrm>
              <a:off x="7076303" y="5029554"/>
              <a:ext cx="211875" cy="211875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4" name="Ovál 173"/>
            <p:cNvSpPr/>
            <p:nvPr/>
          </p:nvSpPr>
          <p:spPr>
            <a:xfrm>
              <a:off x="7294985" y="5029550"/>
              <a:ext cx="211875" cy="211875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5" name="Ovál 174"/>
            <p:cNvSpPr/>
            <p:nvPr/>
          </p:nvSpPr>
          <p:spPr>
            <a:xfrm>
              <a:off x="7525039" y="5029971"/>
              <a:ext cx="211875" cy="211875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6" name="Ovál 175"/>
            <p:cNvSpPr/>
            <p:nvPr/>
          </p:nvSpPr>
          <p:spPr>
            <a:xfrm>
              <a:off x="6045922" y="5282213"/>
              <a:ext cx="211875" cy="211875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7" name="Ovál 176"/>
            <p:cNvSpPr/>
            <p:nvPr/>
          </p:nvSpPr>
          <p:spPr>
            <a:xfrm>
              <a:off x="6308326" y="5282213"/>
              <a:ext cx="211875" cy="211875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8" name="Ovál 177"/>
            <p:cNvSpPr/>
            <p:nvPr/>
          </p:nvSpPr>
          <p:spPr>
            <a:xfrm>
              <a:off x="6562613" y="5274879"/>
              <a:ext cx="211875" cy="211875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9" name="Ovál 178"/>
            <p:cNvSpPr/>
            <p:nvPr/>
          </p:nvSpPr>
          <p:spPr>
            <a:xfrm>
              <a:off x="6808102" y="5274879"/>
              <a:ext cx="211875" cy="211875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0" name="Ovál 179"/>
            <p:cNvSpPr/>
            <p:nvPr/>
          </p:nvSpPr>
          <p:spPr>
            <a:xfrm>
              <a:off x="7057436" y="5274879"/>
              <a:ext cx="211875" cy="211875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1" name="Ovál 180"/>
            <p:cNvSpPr/>
            <p:nvPr/>
          </p:nvSpPr>
          <p:spPr>
            <a:xfrm>
              <a:off x="7281972" y="5274879"/>
              <a:ext cx="211875" cy="211875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2" name="Ovál 181"/>
            <p:cNvSpPr/>
            <p:nvPr/>
          </p:nvSpPr>
          <p:spPr>
            <a:xfrm>
              <a:off x="7525039" y="5274879"/>
              <a:ext cx="211875" cy="211875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7" name="Skupina 86"/>
          <p:cNvGrpSpPr/>
          <p:nvPr/>
        </p:nvGrpSpPr>
        <p:grpSpPr>
          <a:xfrm>
            <a:off x="7431491" y="3175171"/>
            <a:ext cx="1321858" cy="779557"/>
            <a:chOff x="5724135" y="4797119"/>
            <a:chExt cx="2808316" cy="1656173"/>
          </a:xfrm>
        </p:grpSpPr>
        <p:sp>
          <p:nvSpPr>
            <p:cNvPr id="88" name="Zaoblený obdélník 87"/>
            <p:cNvSpPr/>
            <p:nvPr/>
          </p:nvSpPr>
          <p:spPr>
            <a:xfrm>
              <a:off x="5724135" y="4797119"/>
              <a:ext cx="2808316" cy="1656173"/>
            </a:xfrm>
            <a:prstGeom prst="roundRect">
              <a:avLst>
                <a:gd name="adj" fmla="val 17061"/>
              </a:avLst>
            </a:prstGeom>
            <a:solidFill>
              <a:schemeClr val="bg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Rovnoramenný trojúhelník 88"/>
            <p:cNvSpPr/>
            <p:nvPr/>
          </p:nvSpPr>
          <p:spPr>
            <a:xfrm>
              <a:off x="7859652" y="4923583"/>
              <a:ext cx="245776" cy="211873"/>
            </a:xfrm>
            <a:prstGeom prst="triangl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Rovnoramenný trojúhelník 89"/>
            <p:cNvSpPr/>
            <p:nvPr/>
          </p:nvSpPr>
          <p:spPr>
            <a:xfrm>
              <a:off x="8111900" y="4930131"/>
              <a:ext cx="245776" cy="211873"/>
            </a:xfrm>
            <a:prstGeom prst="triangl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Rovnoramenný trojúhelník 90"/>
            <p:cNvSpPr/>
            <p:nvPr/>
          </p:nvSpPr>
          <p:spPr>
            <a:xfrm>
              <a:off x="7859652" y="5135456"/>
              <a:ext cx="245776" cy="211873"/>
            </a:xfrm>
            <a:prstGeom prst="triangl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Rovnoramenný trojúhelník 91"/>
            <p:cNvSpPr/>
            <p:nvPr/>
          </p:nvSpPr>
          <p:spPr>
            <a:xfrm>
              <a:off x="8111900" y="5137593"/>
              <a:ext cx="245776" cy="211873"/>
            </a:xfrm>
            <a:prstGeom prst="triangl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Rovnoramenný trojúhelník 92"/>
            <p:cNvSpPr/>
            <p:nvPr/>
          </p:nvSpPr>
          <p:spPr>
            <a:xfrm>
              <a:off x="7849195" y="5347329"/>
              <a:ext cx="245776" cy="211873"/>
            </a:xfrm>
            <a:prstGeom prst="triangl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Rovnoramenný trojúhelník 93"/>
            <p:cNvSpPr/>
            <p:nvPr/>
          </p:nvSpPr>
          <p:spPr>
            <a:xfrm>
              <a:off x="8100403" y="5355963"/>
              <a:ext cx="245776" cy="211873"/>
            </a:xfrm>
            <a:prstGeom prst="triangl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Rovnoramenný trojúhelník 94"/>
            <p:cNvSpPr/>
            <p:nvPr/>
          </p:nvSpPr>
          <p:spPr>
            <a:xfrm>
              <a:off x="7854627" y="5587964"/>
              <a:ext cx="245776" cy="211873"/>
            </a:xfrm>
            <a:prstGeom prst="triangl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Rovnoramenný trojúhelník 95"/>
            <p:cNvSpPr/>
            <p:nvPr/>
          </p:nvSpPr>
          <p:spPr>
            <a:xfrm>
              <a:off x="8100403" y="5567836"/>
              <a:ext cx="245776" cy="211873"/>
            </a:xfrm>
            <a:prstGeom prst="triangl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7" name="Rovnoramenný trojúhelník 96"/>
            <p:cNvSpPr/>
            <p:nvPr/>
          </p:nvSpPr>
          <p:spPr>
            <a:xfrm>
              <a:off x="7849197" y="5816829"/>
              <a:ext cx="245776" cy="211873"/>
            </a:xfrm>
            <a:prstGeom prst="triangl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8" name="Rovnoramenný trojúhelník 97"/>
            <p:cNvSpPr/>
            <p:nvPr/>
          </p:nvSpPr>
          <p:spPr>
            <a:xfrm>
              <a:off x="8100401" y="5799838"/>
              <a:ext cx="245776" cy="211873"/>
            </a:xfrm>
            <a:prstGeom prst="triangl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Rovnoramenný trojúhelník 98"/>
            <p:cNvSpPr/>
            <p:nvPr/>
          </p:nvSpPr>
          <p:spPr>
            <a:xfrm>
              <a:off x="7851911" y="6041703"/>
              <a:ext cx="245776" cy="211873"/>
            </a:xfrm>
            <a:prstGeom prst="triangl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Rovnoramenný trojúhelník 99"/>
            <p:cNvSpPr/>
            <p:nvPr/>
          </p:nvSpPr>
          <p:spPr>
            <a:xfrm>
              <a:off x="8100403" y="6033069"/>
              <a:ext cx="245776" cy="211873"/>
            </a:xfrm>
            <a:prstGeom prst="triangl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1" name="Obdélník 100"/>
            <p:cNvSpPr/>
            <p:nvPr/>
          </p:nvSpPr>
          <p:spPr>
            <a:xfrm>
              <a:off x="5855009" y="5567836"/>
              <a:ext cx="152290" cy="152289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2" name="Obdélník 101"/>
            <p:cNvSpPr/>
            <p:nvPr/>
          </p:nvSpPr>
          <p:spPr>
            <a:xfrm>
              <a:off x="6007408" y="5720235"/>
              <a:ext cx="152290" cy="152289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3" name="Obdélník 102"/>
            <p:cNvSpPr/>
            <p:nvPr/>
          </p:nvSpPr>
          <p:spPr>
            <a:xfrm>
              <a:off x="6159809" y="5872634"/>
              <a:ext cx="152290" cy="152289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4" name="Obdélník 103"/>
            <p:cNvSpPr/>
            <p:nvPr/>
          </p:nvSpPr>
          <p:spPr>
            <a:xfrm>
              <a:off x="6312210" y="6025033"/>
              <a:ext cx="152290" cy="152289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Obdélník 104"/>
            <p:cNvSpPr/>
            <p:nvPr/>
          </p:nvSpPr>
          <p:spPr>
            <a:xfrm>
              <a:off x="6464609" y="6177431"/>
              <a:ext cx="152290" cy="152289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6" name="Obdélník 105"/>
            <p:cNvSpPr/>
            <p:nvPr/>
          </p:nvSpPr>
          <p:spPr>
            <a:xfrm>
              <a:off x="6211470" y="5567836"/>
              <a:ext cx="152290" cy="152289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7" name="Obdélník 106"/>
            <p:cNvSpPr/>
            <p:nvPr/>
          </p:nvSpPr>
          <p:spPr>
            <a:xfrm>
              <a:off x="6363871" y="5720235"/>
              <a:ext cx="152290" cy="152289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8" name="Obdélník 107"/>
            <p:cNvSpPr/>
            <p:nvPr/>
          </p:nvSpPr>
          <p:spPr>
            <a:xfrm>
              <a:off x="6516270" y="5872634"/>
              <a:ext cx="152290" cy="152289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9" name="Obdélník 108"/>
            <p:cNvSpPr/>
            <p:nvPr/>
          </p:nvSpPr>
          <p:spPr>
            <a:xfrm>
              <a:off x="6668671" y="6025033"/>
              <a:ext cx="152290" cy="152289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0" name="Obdélník 109"/>
            <p:cNvSpPr/>
            <p:nvPr/>
          </p:nvSpPr>
          <p:spPr>
            <a:xfrm>
              <a:off x="6821070" y="6177435"/>
              <a:ext cx="152290" cy="152289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1" name="Obdélník 110"/>
            <p:cNvSpPr/>
            <p:nvPr/>
          </p:nvSpPr>
          <p:spPr>
            <a:xfrm>
              <a:off x="6553784" y="5567839"/>
              <a:ext cx="152290" cy="152289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2" name="Obdélník 111"/>
            <p:cNvSpPr/>
            <p:nvPr/>
          </p:nvSpPr>
          <p:spPr>
            <a:xfrm>
              <a:off x="6706184" y="5720239"/>
              <a:ext cx="152290" cy="152289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3" name="Obdélník 112"/>
            <p:cNvSpPr/>
            <p:nvPr/>
          </p:nvSpPr>
          <p:spPr>
            <a:xfrm>
              <a:off x="6858585" y="5872637"/>
              <a:ext cx="152290" cy="152289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4" name="Obdélník 113"/>
            <p:cNvSpPr/>
            <p:nvPr/>
          </p:nvSpPr>
          <p:spPr>
            <a:xfrm>
              <a:off x="7010984" y="6025037"/>
              <a:ext cx="152290" cy="152289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5" name="Obdélník 114"/>
            <p:cNvSpPr/>
            <p:nvPr/>
          </p:nvSpPr>
          <p:spPr>
            <a:xfrm>
              <a:off x="7163385" y="6177434"/>
              <a:ext cx="152290" cy="152289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6" name="Obdélník 115"/>
            <p:cNvSpPr/>
            <p:nvPr/>
          </p:nvSpPr>
          <p:spPr>
            <a:xfrm>
              <a:off x="6914051" y="5559205"/>
              <a:ext cx="152290" cy="152289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7" name="Obdélník 116"/>
            <p:cNvSpPr/>
            <p:nvPr/>
          </p:nvSpPr>
          <p:spPr>
            <a:xfrm>
              <a:off x="7066450" y="5711603"/>
              <a:ext cx="152290" cy="152289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8" name="Obdélník 117"/>
            <p:cNvSpPr/>
            <p:nvPr/>
          </p:nvSpPr>
          <p:spPr>
            <a:xfrm>
              <a:off x="7218851" y="5864003"/>
              <a:ext cx="152290" cy="152289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9" name="Obdélník 118"/>
            <p:cNvSpPr/>
            <p:nvPr/>
          </p:nvSpPr>
          <p:spPr>
            <a:xfrm>
              <a:off x="7371252" y="6016401"/>
              <a:ext cx="152290" cy="152289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0" name="Obdélník 119"/>
            <p:cNvSpPr/>
            <p:nvPr/>
          </p:nvSpPr>
          <p:spPr>
            <a:xfrm>
              <a:off x="7523651" y="6168801"/>
              <a:ext cx="152290" cy="152289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1" name="Ovál 120"/>
            <p:cNvSpPr/>
            <p:nvPr/>
          </p:nvSpPr>
          <p:spPr>
            <a:xfrm>
              <a:off x="6045932" y="5029519"/>
              <a:ext cx="211876" cy="211873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2" name="Ovál 121"/>
            <p:cNvSpPr/>
            <p:nvPr/>
          </p:nvSpPr>
          <p:spPr>
            <a:xfrm>
              <a:off x="6282416" y="5029518"/>
              <a:ext cx="211876" cy="211873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3" name="Ovál 122"/>
            <p:cNvSpPr/>
            <p:nvPr/>
          </p:nvSpPr>
          <p:spPr>
            <a:xfrm>
              <a:off x="6562622" y="5029518"/>
              <a:ext cx="211876" cy="211873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4" name="Ovál 123"/>
            <p:cNvSpPr/>
            <p:nvPr/>
          </p:nvSpPr>
          <p:spPr>
            <a:xfrm>
              <a:off x="6821070" y="5029516"/>
              <a:ext cx="211876" cy="211873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5" name="Ovál 124"/>
            <p:cNvSpPr/>
            <p:nvPr/>
          </p:nvSpPr>
          <p:spPr>
            <a:xfrm>
              <a:off x="7076313" y="5029516"/>
              <a:ext cx="211876" cy="211873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6" name="Ovál 125"/>
            <p:cNvSpPr/>
            <p:nvPr/>
          </p:nvSpPr>
          <p:spPr>
            <a:xfrm>
              <a:off x="7294996" y="5029518"/>
              <a:ext cx="211876" cy="211873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7" name="Ovál 126"/>
            <p:cNvSpPr/>
            <p:nvPr/>
          </p:nvSpPr>
          <p:spPr>
            <a:xfrm>
              <a:off x="7525048" y="5029943"/>
              <a:ext cx="211876" cy="211873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8" name="Ovál 127"/>
            <p:cNvSpPr/>
            <p:nvPr/>
          </p:nvSpPr>
          <p:spPr>
            <a:xfrm>
              <a:off x="6045930" y="5282184"/>
              <a:ext cx="211876" cy="211873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9" name="Ovál 128"/>
            <p:cNvSpPr/>
            <p:nvPr/>
          </p:nvSpPr>
          <p:spPr>
            <a:xfrm>
              <a:off x="6308335" y="5282187"/>
              <a:ext cx="211876" cy="211873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0" name="Ovál 129"/>
            <p:cNvSpPr/>
            <p:nvPr/>
          </p:nvSpPr>
          <p:spPr>
            <a:xfrm>
              <a:off x="6562621" y="5274856"/>
              <a:ext cx="211876" cy="211873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1" name="Ovál 130"/>
            <p:cNvSpPr/>
            <p:nvPr/>
          </p:nvSpPr>
          <p:spPr>
            <a:xfrm>
              <a:off x="6808108" y="5274861"/>
              <a:ext cx="211876" cy="211873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2" name="Ovál 131"/>
            <p:cNvSpPr/>
            <p:nvPr/>
          </p:nvSpPr>
          <p:spPr>
            <a:xfrm>
              <a:off x="7057439" y="5274871"/>
              <a:ext cx="211876" cy="211874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3" name="Ovál 132"/>
            <p:cNvSpPr/>
            <p:nvPr/>
          </p:nvSpPr>
          <p:spPr>
            <a:xfrm>
              <a:off x="7281981" y="5274874"/>
              <a:ext cx="211876" cy="211874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4" name="Ovál 133"/>
            <p:cNvSpPr/>
            <p:nvPr/>
          </p:nvSpPr>
          <p:spPr>
            <a:xfrm>
              <a:off x="7525039" y="5274879"/>
              <a:ext cx="211876" cy="211874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268761"/>
            <a:ext cx="8229600" cy="4446472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/>
              <a:t>Červené družstvo má 42 členů, modré mužstvo má 36 členů a bílé mužstvo má 60 členů. </a:t>
            </a:r>
          </a:p>
          <a:p>
            <a:pPr marL="0" indent="0">
              <a:buNone/>
            </a:pPr>
            <a:r>
              <a:rPr lang="cs-CZ" sz="2800" dirty="0" smtClean="0"/>
              <a:t>Kolik nejvíce mohou vytvořit barevných skupin, aby v nich byl stejný počet jednotlivých barev? Kolik členů jednotlivých barev bude v každé skupině?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grpSp>
        <p:nvGrpSpPr>
          <p:cNvPr id="86" name="Skupina 85"/>
          <p:cNvGrpSpPr/>
          <p:nvPr/>
        </p:nvGrpSpPr>
        <p:grpSpPr>
          <a:xfrm>
            <a:off x="6412522" y="4046986"/>
            <a:ext cx="1722471" cy="1015816"/>
            <a:chOff x="5724127" y="4797146"/>
            <a:chExt cx="2808312" cy="1656182"/>
          </a:xfrm>
        </p:grpSpPr>
        <p:sp>
          <p:nvSpPr>
            <p:cNvPr id="13" name="Zaoblený obdélník 12"/>
            <p:cNvSpPr/>
            <p:nvPr/>
          </p:nvSpPr>
          <p:spPr>
            <a:xfrm>
              <a:off x="5724127" y="4797146"/>
              <a:ext cx="2808312" cy="1656182"/>
            </a:xfrm>
            <a:prstGeom prst="roundRect">
              <a:avLst>
                <a:gd name="adj" fmla="val 17061"/>
              </a:avLst>
            </a:prstGeom>
            <a:solidFill>
              <a:schemeClr val="bg2">
                <a:lumMod val="9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Rovnoramenný trojúhelník 25"/>
            <p:cNvSpPr/>
            <p:nvPr/>
          </p:nvSpPr>
          <p:spPr>
            <a:xfrm>
              <a:off x="7859642" y="4923610"/>
              <a:ext cx="245775" cy="211875"/>
            </a:xfrm>
            <a:prstGeom prst="triangl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Rovnoramenný trojúhelník 28"/>
            <p:cNvSpPr/>
            <p:nvPr/>
          </p:nvSpPr>
          <p:spPr>
            <a:xfrm>
              <a:off x="8111888" y="4930160"/>
              <a:ext cx="245775" cy="211875"/>
            </a:xfrm>
            <a:prstGeom prst="triangl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Rovnoramenný trojúhelník 29"/>
            <p:cNvSpPr/>
            <p:nvPr/>
          </p:nvSpPr>
          <p:spPr>
            <a:xfrm>
              <a:off x="7859642" y="5135486"/>
              <a:ext cx="245775" cy="211875"/>
            </a:xfrm>
            <a:prstGeom prst="triangl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Rovnoramenný trojúhelník 30"/>
            <p:cNvSpPr/>
            <p:nvPr/>
          </p:nvSpPr>
          <p:spPr>
            <a:xfrm>
              <a:off x="8111888" y="5137624"/>
              <a:ext cx="245775" cy="211875"/>
            </a:xfrm>
            <a:prstGeom prst="triangl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Rovnoramenný trojúhelník 31"/>
            <p:cNvSpPr/>
            <p:nvPr/>
          </p:nvSpPr>
          <p:spPr>
            <a:xfrm>
              <a:off x="7849185" y="5347361"/>
              <a:ext cx="245775" cy="211875"/>
            </a:xfrm>
            <a:prstGeom prst="triangl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Rovnoramenný trojúhelník 32"/>
            <p:cNvSpPr/>
            <p:nvPr/>
          </p:nvSpPr>
          <p:spPr>
            <a:xfrm>
              <a:off x="8100390" y="5355994"/>
              <a:ext cx="245775" cy="211875"/>
            </a:xfrm>
            <a:prstGeom prst="triangl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Rovnoramenný trojúhelník 33"/>
            <p:cNvSpPr/>
            <p:nvPr/>
          </p:nvSpPr>
          <p:spPr>
            <a:xfrm>
              <a:off x="7854615" y="5587997"/>
              <a:ext cx="245775" cy="211875"/>
            </a:xfrm>
            <a:prstGeom prst="triangl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Rovnoramenný trojúhelník 34"/>
            <p:cNvSpPr/>
            <p:nvPr/>
          </p:nvSpPr>
          <p:spPr>
            <a:xfrm>
              <a:off x="8100388" y="5567869"/>
              <a:ext cx="245775" cy="211875"/>
            </a:xfrm>
            <a:prstGeom prst="triangl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Rovnoramenný trojúhelník 35"/>
            <p:cNvSpPr/>
            <p:nvPr/>
          </p:nvSpPr>
          <p:spPr>
            <a:xfrm>
              <a:off x="7849181" y="5816863"/>
              <a:ext cx="245775" cy="211875"/>
            </a:xfrm>
            <a:prstGeom prst="triangl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Rovnoramenný trojúhelník 36"/>
            <p:cNvSpPr/>
            <p:nvPr/>
          </p:nvSpPr>
          <p:spPr>
            <a:xfrm>
              <a:off x="8100386" y="5799872"/>
              <a:ext cx="245775" cy="211875"/>
            </a:xfrm>
            <a:prstGeom prst="triangl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Rovnoramenný trojúhelník 37"/>
            <p:cNvSpPr/>
            <p:nvPr/>
          </p:nvSpPr>
          <p:spPr>
            <a:xfrm>
              <a:off x="7851897" y="6041739"/>
              <a:ext cx="245775" cy="211875"/>
            </a:xfrm>
            <a:prstGeom prst="triangl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Rovnoramenný trojúhelník 38"/>
            <p:cNvSpPr/>
            <p:nvPr/>
          </p:nvSpPr>
          <p:spPr>
            <a:xfrm>
              <a:off x="8100386" y="6033105"/>
              <a:ext cx="245775" cy="211875"/>
            </a:xfrm>
            <a:prstGeom prst="triangl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5854996" y="5567869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6007396" y="5720269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bdélník 41"/>
            <p:cNvSpPr/>
            <p:nvPr/>
          </p:nvSpPr>
          <p:spPr>
            <a:xfrm>
              <a:off x="6159796" y="5872669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Obdélník 42"/>
            <p:cNvSpPr/>
            <p:nvPr/>
          </p:nvSpPr>
          <p:spPr>
            <a:xfrm>
              <a:off x="6312196" y="6025069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bdélník 43"/>
            <p:cNvSpPr/>
            <p:nvPr/>
          </p:nvSpPr>
          <p:spPr>
            <a:xfrm>
              <a:off x="6464597" y="6177468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Obdélník 44"/>
            <p:cNvSpPr/>
            <p:nvPr/>
          </p:nvSpPr>
          <p:spPr>
            <a:xfrm>
              <a:off x="6211457" y="5567869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Obdélník 45"/>
            <p:cNvSpPr/>
            <p:nvPr/>
          </p:nvSpPr>
          <p:spPr>
            <a:xfrm>
              <a:off x="6363858" y="5720269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Obdélník 46"/>
            <p:cNvSpPr/>
            <p:nvPr/>
          </p:nvSpPr>
          <p:spPr>
            <a:xfrm>
              <a:off x="6516258" y="5872669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Obdélník 47"/>
            <p:cNvSpPr/>
            <p:nvPr/>
          </p:nvSpPr>
          <p:spPr>
            <a:xfrm>
              <a:off x="6668657" y="6025069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Obdélník 48"/>
            <p:cNvSpPr/>
            <p:nvPr/>
          </p:nvSpPr>
          <p:spPr>
            <a:xfrm>
              <a:off x="6821057" y="6177468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Obdélník 49"/>
            <p:cNvSpPr/>
            <p:nvPr/>
          </p:nvSpPr>
          <p:spPr>
            <a:xfrm>
              <a:off x="6553770" y="5567869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bdélník 50"/>
            <p:cNvSpPr/>
            <p:nvPr/>
          </p:nvSpPr>
          <p:spPr>
            <a:xfrm>
              <a:off x="6706170" y="5720269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6858570" y="5872669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bdélník 52"/>
            <p:cNvSpPr/>
            <p:nvPr/>
          </p:nvSpPr>
          <p:spPr>
            <a:xfrm>
              <a:off x="7010969" y="6025069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7163369" y="6177468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6914036" y="5559235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7066436" y="5711635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7218836" y="5864035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7371235" y="6016435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7523635" y="6168834"/>
              <a:ext cx="152290" cy="152290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Ovál 71"/>
            <p:cNvSpPr/>
            <p:nvPr/>
          </p:nvSpPr>
          <p:spPr>
            <a:xfrm>
              <a:off x="6045918" y="5029547"/>
              <a:ext cx="211875" cy="211875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Ovál 72"/>
            <p:cNvSpPr/>
            <p:nvPr/>
          </p:nvSpPr>
          <p:spPr>
            <a:xfrm>
              <a:off x="6282403" y="5029547"/>
              <a:ext cx="211875" cy="211875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Ovál 73"/>
            <p:cNvSpPr/>
            <p:nvPr/>
          </p:nvSpPr>
          <p:spPr>
            <a:xfrm>
              <a:off x="6562607" y="5029546"/>
              <a:ext cx="211875" cy="211875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Ovál 74"/>
            <p:cNvSpPr/>
            <p:nvPr/>
          </p:nvSpPr>
          <p:spPr>
            <a:xfrm>
              <a:off x="6821057" y="5029543"/>
              <a:ext cx="211875" cy="211875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6" name="Ovál 75"/>
            <p:cNvSpPr/>
            <p:nvPr/>
          </p:nvSpPr>
          <p:spPr>
            <a:xfrm>
              <a:off x="7076299" y="5029546"/>
              <a:ext cx="211875" cy="211875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Ovál 76"/>
            <p:cNvSpPr/>
            <p:nvPr/>
          </p:nvSpPr>
          <p:spPr>
            <a:xfrm>
              <a:off x="7294981" y="5029546"/>
              <a:ext cx="211875" cy="211875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Ovál 77"/>
            <p:cNvSpPr/>
            <p:nvPr/>
          </p:nvSpPr>
          <p:spPr>
            <a:xfrm>
              <a:off x="7525035" y="5029968"/>
              <a:ext cx="211875" cy="211875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Ovál 78"/>
            <p:cNvSpPr/>
            <p:nvPr/>
          </p:nvSpPr>
          <p:spPr>
            <a:xfrm>
              <a:off x="6045918" y="5282209"/>
              <a:ext cx="211875" cy="211875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Ovál 79"/>
            <p:cNvSpPr/>
            <p:nvPr/>
          </p:nvSpPr>
          <p:spPr>
            <a:xfrm>
              <a:off x="6308320" y="5282212"/>
              <a:ext cx="211875" cy="211875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Ovál 80"/>
            <p:cNvSpPr/>
            <p:nvPr/>
          </p:nvSpPr>
          <p:spPr>
            <a:xfrm>
              <a:off x="6562605" y="5274878"/>
              <a:ext cx="211875" cy="211875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2" name="Ovál 81"/>
            <p:cNvSpPr/>
            <p:nvPr/>
          </p:nvSpPr>
          <p:spPr>
            <a:xfrm>
              <a:off x="6808096" y="5274870"/>
              <a:ext cx="211875" cy="211875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3" name="Ovál 82"/>
            <p:cNvSpPr/>
            <p:nvPr/>
          </p:nvSpPr>
          <p:spPr>
            <a:xfrm>
              <a:off x="7057425" y="5274880"/>
              <a:ext cx="211875" cy="211875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Ovál 83"/>
            <p:cNvSpPr/>
            <p:nvPr/>
          </p:nvSpPr>
          <p:spPr>
            <a:xfrm>
              <a:off x="7281969" y="5274876"/>
              <a:ext cx="211875" cy="211875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Ovál 84"/>
            <p:cNvSpPr/>
            <p:nvPr/>
          </p:nvSpPr>
          <p:spPr>
            <a:xfrm>
              <a:off x="7525039" y="5274879"/>
              <a:ext cx="211875" cy="211875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643179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Počet lidí </a:t>
            </a:r>
            <a:r>
              <a:rPr lang="cs-CZ" dirty="0" smtClean="0"/>
              <a:t>v družstvech: 42, 36, 60 </a:t>
            </a:r>
            <a:r>
              <a:rPr lang="cs-CZ" dirty="0" smtClean="0">
                <a:latin typeface="Cambria Math"/>
                <a:ea typeface="Cambria Math"/>
              </a:rPr>
              <a:t>⇒ </a:t>
            </a:r>
            <a:r>
              <a:rPr lang="cs-CZ" dirty="0">
                <a:ea typeface="Cambria Math"/>
              </a:rPr>
              <a:t>hledané číslo musí být jejich </a:t>
            </a:r>
            <a:r>
              <a:rPr lang="cs-CZ" dirty="0" smtClean="0">
                <a:ea typeface="Cambria Math"/>
              </a:rPr>
              <a:t>dělitelem </a:t>
            </a:r>
            <a:r>
              <a:rPr lang="cs-CZ" dirty="0" smtClean="0">
                <a:latin typeface="Cambria Math"/>
                <a:ea typeface="Cambria Math"/>
              </a:rPr>
              <a:t> </a:t>
            </a:r>
            <a:endParaRPr lang="cs-CZ" dirty="0"/>
          </a:p>
          <a:p>
            <a:r>
              <a:rPr lang="cs-CZ" dirty="0"/>
              <a:t>Hledáme </a:t>
            </a:r>
            <a:r>
              <a:rPr lang="cs-CZ" dirty="0" smtClean="0"/>
              <a:t>největšího společného dělitele </a:t>
            </a:r>
            <a:r>
              <a:rPr lang="cs-CZ" dirty="0"/>
              <a:t>všech čísel:</a:t>
            </a:r>
          </a:p>
          <a:p>
            <a:pPr marL="0" indent="0">
              <a:buNone/>
            </a:pPr>
            <a:r>
              <a:rPr lang="cs-CZ" dirty="0" smtClean="0"/>
              <a:t>42 = 	2 . 3 . 7		42 : 6 = 7 (červených členů)</a:t>
            </a:r>
          </a:p>
          <a:p>
            <a:pPr marL="0" indent="0">
              <a:buNone/>
            </a:pPr>
            <a:r>
              <a:rPr lang="cs-CZ" dirty="0" smtClean="0"/>
              <a:t>36 = 	2 . 3 .    2 . 3	36 : 6 = 6 (modrých členů)</a:t>
            </a:r>
          </a:p>
          <a:p>
            <a:pPr marL="0" indent="0">
              <a:buNone/>
            </a:pPr>
            <a:r>
              <a:rPr lang="cs-CZ" u="sng" dirty="0" smtClean="0"/>
              <a:t>60 = 	2 . 3 .    2 .     5</a:t>
            </a:r>
            <a:r>
              <a:rPr lang="cs-CZ" dirty="0" smtClean="0"/>
              <a:t>	60 : 6 = 10 (bílých členů)</a:t>
            </a:r>
          </a:p>
          <a:p>
            <a:pPr marL="0" indent="0">
              <a:buNone/>
            </a:pPr>
            <a:r>
              <a:rPr lang="cs-CZ" dirty="0" smtClean="0"/>
              <a:t>D(36, 42, 60) = 2 . 3 = </a:t>
            </a:r>
            <a:r>
              <a:rPr lang="cs-CZ" u="sng" dirty="0" smtClean="0"/>
              <a:t>6</a:t>
            </a:r>
            <a:r>
              <a:rPr lang="cs-CZ" dirty="0" smtClean="0"/>
              <a:t> (skupin) </a:t>
            </a:r>
          </a:p>
          <a:p>
            <a:pPr marL="0" indent="0">
              <a:buNone/>
            </a:pPr>
            <a:r>
              <a:rPr lang="cs-CZ" dirty="0" smtClean="0"/>
              <a:t>Lze vytvořit 6 barevných </a:t>
            </a:r>
            <a:r>
              <a:rPr lang="cs-CZ" dirty="0"/>
              <a:t>skupin </a:t>
            </a:r>
            <a:r>
              <a:rPr lang="cs-CZ" dirty="0" smtClean="0"/>
              <a:t> a v každé bude 7 červených, 6 modrých a 10 bílých členů.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FFFF99"/>
          </a:solidFill>
          <a:effectLst>
            <a:glow rad="139700">
              <a:srgbClr val="0070C0">
                <a:alpha val="40000"/>
              </a:srgb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/>
          </a:bodyPr>
          <a:lstStyle/>
          <a:p>
            <a:pPr algn="l"/>
            <a:r>
              <a:rPr lang="cs-CZ" sz="2700" dirty="0" smtClean="0"/>
              <a:t>Pracovní úkol: </a:t>
            </a:r>
            <a:r>
              <a:rPr lang="cs-CZ" sz="3100" b="1" dirty="0" smtClean="0"/>
              <a:t>NSD - SLOVNÍ ÚLOHA</a:t>
            </a:r>
            <a:r>
              <a:rPr lang="cs-CZ" sz="1600" b="1" dirty="0" smtClean="0"/>
              <a:t>                                                                                                                                                                                     	                                                                                                                  </a:t>
            </a:r>
            <a:r>
              <a:rPr lang="cs-CZ" sz="1600" dirty="0" smtClean="0"/>
              <a:t>IA tabule</a:t>
            </a:r>
            <a:endParaRPr lang="cs-CZ" sz="3100" dirty="0"/>
          </a:p>
        </p:txBody>
      </p:sp>
    </p:spTree>
    <p:extLst>
      <p:ext uri="{BB962C8B-B14F-4D97-AF65-F5344CB8AC3E}">
        <p14:creationId xmlns:p14="http://schemas.microsoft.com/office/powerpoint/2010/main" val="440744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rgbClr val="CCFF33"/>
          </a:solidFill>
          <a:effectLst>
            <a:glow rad="139700">
              <a:schemeClr val="accent6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>
            <a:normAutofit/>
          </a:bodyPr>
          <a:lstStyle/>
          <a:p>
            <a:r>
              <a:rPr lang="cs-CZ" sz="4000" dirty="0"/>
              <a:t>ZDROJE </a:t>
            </a:r>
            <a:r>
              <a:rPr lang="en-US" sz="4000" dirty="0"/>
              <a:t>[on line] </a:t>
            </a:r>
            <a:r>
              <a:rPr lang="cs-CZ" sz="4000" dirty="0"/>
              <a:t>dostupné z www: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  <a:ln w="28575">
            <a:solidFill>
              <a:srgbClr val="99FF33"/>
            </a:solidFill>
          </a:ln>
        </p:spPr>
        <p:txBody>
          <a:bodyPr/>
          <a:lstStyle/>
          <a:p>
            <a:r>
              <a:rPr lang="cs-CZ" dirty="0"/>
              <a:t>Vlastní tvorba</a:t>
            </a:r>
          </a:p>
          <a:p>
            <a:r>
              <a:rPr lang="cs-CZ" dirty="0"/>
              <a:t>Archiv autora </a:t>
            </a:r>
          </a:p>
          <a:p>
            <a:r>
              <a:rPr lang="cs-CZ" dirty="0"/>
              <a:t>Použité kliparty: </a:t>
            </a:r>
            <a:r>
              <a:rPr lang="cs-CZ" u="sng" dirty="0">
                <a:hlinkClick r:id="rId2"/>
              </a:rPr>
              <a:t>www.office.microsoft.com</a:t>
            </a:r>
            <a:endParaRPr lang="cs-CZ" u="sng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5275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598</Words>
  <Application>Microsoft Office PowerPoint</Application>
  <PresentationFormat>Předvádění na obrazovce (4:3)</PresentationFormat>
  <Paragraphs>156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PILOTÁŽ  (doporučení – upozornění – zpětná vazba)</vt:lpstr>
      <vt:lpstr>ROZKLAD ČÍSLA</vt:lpstr>
      <vt:lpstr>ROZKLAD ČÍSLA</vt:lpstr>
      <vt:lpstr>SPOLEČNÍ DĚLITELÉ</vt:lpstr>
      <vt:lpstr>NEJVĚTŠÍ SPOLEČNÝ DĚLITEL</vt:lpstr>
      <vt:lpstr>Pracovní úkol: NEJVĚTŠÍ SPOLEČNÝ DĚLITEL - záhady                                                                                                                                                                                      IA tabule</vt:lpstr>
      <vt:lpstr>Pracovní úkol: NEJVĚTŠÍ SPOLEČNÝ DĚLITEL - záhady                                                                                                                                                                                      IA tabule</vt:lpstr>
      <vt:lpstr>NESOUDĚLNÁ A SOUDĚLNÁ ČÍSLA</vt:lpstr>
      <vt:lpstr>Pracovní úkol: NSD - SLOVNÍ ÚLOHA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IA tabule, SKUPINY</vt:lpstr>
      <vt:lpstr>Pracovní úkol: NSD - SLOVNÍ ÚLOHA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IA tabule</vt:lpstr>
      <vt:lpstr>ZDROJE [on line] dostupné z www: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15</cp:revision>
  <dcterms:created xsi:type="dcterms:W3CDTF">2013-02-22T15:44:06Z</dcterms:created>
  <dcterms:modified xsi:type="dcterms:W3CDTF">2013-04-09T18:30:03Z</dcterms:modified>
</cp:coreProperties>
</file>