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5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E980FF"/>
    <a:srgbClr val="CC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F8E75B-FCC5-41BD-A366-2D09B420A4E0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F950E6-2A89-48AA-83FC-CFB49B8CD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7764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9AB9BC-A8ED-4D8F-92D2-9154BCDAF31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350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717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448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33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551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991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619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716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787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623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057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407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69711-948F-43A8-9319-285F9899641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3D06F-CE32-4DC3-95E5-22EF1D48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937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CC00FF">
                  <a:tint val="66000"/>
                  <a:satMod val="160000"/>
                </a:srgbClr>
              </a:gs>
              <a:gs pos="50000">
                <a:srgbClr val="CC00FF">
                  <a:tint val="44500"/>
                  <a:satMod val="160000"/>
                </a:srgbClr>
              </a:gs>
              <a:gs pos="100000">
                <a:srgbClr val="CC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OSOVÁ SOUMĚRNOST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28. 12.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VY_32_INOVACE_59_SH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E980FF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361459"/>
          </a:xfrm>
          <a:ln w="28575">
            <a:solidFill>
              <a:srgbClr val="D60093"/>
            </a:solidFill>
          </a:ln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OSOVÁ SOUMĚRNOST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Zobrazit v osové souměrnosti bod a další geometrické útvary 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 - SPRÁVNÉ ZOBRAZENÍ V OS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osa, souměrnost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pracovní </a:t>
            </a:r>
            <a:r>
              <a:rPr lang="cs-CZ" dirty="0"/>
              <a:t>list s řešením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217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E980FF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01419"/>
          </a:xfrm>
          <a:ln w="28575">
            <a:solidFill>
              <a:srgbClr val="D60093"/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</a:t>
            </a:r>
            <a:r>
              <a:rPr lang="cs-CZ" dirty="0" smtClean="0"/>
              <a:t>snímek 4, 7, 8, 9, 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012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ZOBRAZENÍ V OSOVÉ SOUMĚRNOSTI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Vlastnosti zobrazení</a:t>
            </a:r>
          </a:p>
        </p:txBody>
      </p:sp>
      <p:grpSp>
        <p:nvGrpSpPr>
          <p:cNvPr id="66" name="Skupina 65"/>
          <p:cNvGrpSpPr/>
          <p:nvPr/>
        </p:nvGrpSpPr>
        <p:grpSpPr>
          <a:xfrm>
            <a:off x="4860032" y="1412776"/>
            <a:ext cx="288032" cy="3816424"/>
            <a:chOff x="4860032" y="1412776"/>
            <a:chExt cx="288032" cy="3816424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4860032" y="1412776"/>
              <a:ext cx="0" cy="381642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4860032" y="141277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o</a:t>
              </a:r>
              <a:endParaRPr lang="cs-CZ" b="1" dirty="0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4860032" y="2928085"/>
            <a:ext cx="1813163" cy="572923"/>
            <a:chOff x="4860032" y="2928085"/>
            <a:chExt cx="1813163" cy="572923"/>
          </a:xfrm>
        </p:grpSpPr>
        <p:cxnSp>
          <p:nvCxnSpPr>
            <p:cNvPr id="25" name="Přímá spojnice 24"/>
            <p:cNvCxnSpPr/>
            <p:nvPr/>
          </p:nvCxnSpPr>
          <p:spPr>
            <a:xfrm>
              <a:off x="4860032" y="3501008"/>
              <a:ext cx="1813163" cy="0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Levá složená závorka 28"/>
            <p:cNvSpPr/>
            <p:nvPr/>
          </p:nvSpPr>
          <p:spPr>
            <a:xfrm rot="5400000">
              <a:off x="5484147" y="2310317"/>
              <a:ext cx="571280" cy="1806815"/>
            </a:xfrm>
            <a:prstGeom prst="leftBrace">
              <a:avLst>
                <a:gd name="adj1" fmla="val 44711"/>
                <a:gd name="adj2" fmla="val 4917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9" name="Čárový popisek 1 58"/>
          <p:cNvSpPr/>
          <p:nvPr/>
        </p:nvSpPr>
        <p:spPr>
          <a:xfrm>
            <a:off x="2249321" y="4293096"/>
            <a:ext cx="864096" cy="340350"/>
          </a:xfrm>
          <a:prstGeom prst="borderCallout1">
            <a:avLst>
              <a:gd name="adj1" fmla="val -5674"/>
              <a:gd name="adj2" fmla="val 47785"/>
              <a:gd name="adj3" fmla="val -82892"/>
              <a:gd name="adj4" fmla="val 86729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VZOR</a:t>
            </a:r>
            <a:endParaRPr lang="cs-CZ" dirty="0"/>
          </a:p>
        </p:txBody>
      </p:sp>
      <p:sp>
        <p:nvSpPr>
          <p:cNvPr id="60" name="Čárový popisek 1 59"/>
          <p:cNvSpPr/>
          <p:nvPr/>
        </p:nvSpPr>
        <p:spPr>
          <a:xfrm>
            <a:off x="6561914" y="4293096"/>
            <a:ext cx="1013151" cy="340350"/>
          </a:xfrm>
          <a:prstGeom prst="borderCallout1">
            <a:avLst>
              <a:gd name="adj1" fmla="val -1603"/>
              <a:gd name="adj2" fmla="val 50229"/>
              <a:gd name="adj3" fmla="val -78822"/>
              <a:gd name="adj4" fmla="val 19164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OBRAZ</a:t>
            </a:r>
            <a:endParaRPr lang="cs-CZ" dirty="0"/>
          </a:p>
        </p:txBody>
      </p:sp>
      <p:sp>
        <p:nvSpPr>
          <p:cNvPr id="61" name="Čárový popisek 1 60"/>
          <p:cNvSpPr/>
          <p:nvPr/>
        </p:nvSpPr>
        <p:spPr>
          <a:xfrm>
            <a:off x="5286176" y="1224068"/>
            <a:ext cx="2376264" cy="391398"/>
          </a:xfrm>
          <a:prstGeom prst="borderCallout1">
            <a:avLst>
              <a:gd name="adj1" fmla="val 47068"/>
              <a:gd name="adj2" fmla="val -316"/>
              <a:gd name="adj3" fmla="val 55864"/>
              <a:gd name="adj4" fmla="val -16420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OSA SOUMĚRNOSTI</a:t>
            </a:r>
            <a:endParaRPr lang="cs-CZ" dirty="0"/>
          </a:p>
        </p:txBody>
      </p:sp>
      <p:grpSp>
        <p:nvGrpSpPr>
          <p:cNvPr id="69" name="Skupina 68"/>
          <p:cNvGrpSpPr/>
          <p:nvPr/>
        </p:nvGrpSpPr>
        <p:grpSpPr>
          <a:xfrm>
            <a:off x="2051720" y="3499365"/>
            <a:ext cx="5904656" cy="389022"/>
            <a:chOff x="2051720" y="3499365"/>
            <a:chExt cx="5904656" cy="389022"/>
          </a:xfrm>
        </p:grpSpPr>
        <p:sp>
          <p:nvSpPr>
            <p:cNvPr id="58" name="TextovéPole 57"/>
            <p:cNvSpPr txBox="1"/>
            <p:nvPr/>
          </p:nvSpPr>
          <p:spPr>
            <a:xfrm>
              <a:off x="4503296" y="3519055"/>
              <a:ext cx="4191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r>
                <a:rPr lang="cs-CZ" baseline="-25000" dirty="0" smtClean="0"/>
                <a:t>0</a:t>
              </a:r>
              <a:endParaRPr lang="cs-CZ" baseline="-25000" dirty="0"/>
            </a:p>
          </p:txBody>
        </p:sp>
        <p:grpSp>
          <p:nvGrpSpPr>
            <p:cNvPr id="68" name="Skupina 67"/>
            <p:cNvGrpSpPr/>
            <p:nvPr/>
          </p:nvGrpSpPr>
          <p:grpSpPr>
            <a:xfrm>
              <a:off x="2051720" y="3499365"/>
              <a:ext cx="5904656" cy="203798"/>
              <a:chOff x="2051720" y="3499365"/>
              <a:chExt cx="5904656" cy="203798"/>
            </a:xfrm>
          </p:grpSpPr>
          <p:cxnSp>
            <p:nvCxnSpPr>
              <p:cNvPr id="12" name="Přímá spojnice 11"/>
              <p:cNvCxnSpPr/>
              <p:nvPr/>
            </p:nvCxnSpPr>
            <p:spPr>
              <a:xfrm>
                <a:off x="2051720" y="3499365"/>
                <a:ext cx="5904656" cy="164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Volný tvar 61"/>
              <p:cNvSpPr/>
              <p:nvPr/>
            </p:nvSpPr>
            <p:spPr>
              <a:xfrm>
                <a:off x="4876800" y="3519055"/>
                <a:ext cx="182775" cy="184108"/>
              </a:xfrm>
              <a:custGeom>
                <a:avLst/>
                <a:gdLst>
                  <a:gd name="connsiteX0" fmla="*/ 180109 w 182775"/>
                  <a:gd name="connsiteY0" fmla="*/ 0 h 184108"/>
                  <a:gd name="connsiteX1" fmla="*/ 180109 w 182775"/>
                  <a:gd name="connsiteY1" fmla="*/ 83127 h 184108"/>
                  <a:gd name="connsiteX2" fmla="*/ 152400 w 182775"/>
                  <a:gd name="connsiteY2" fmla="*/ 138545 h 184108"/>
                  <a:gd name="connsiteX3" fmla="*/ 69273 w 182775"/>
                  <a:gd name="connsiteY3" fmla="*/ 180109 h 184108"/>
                  <a:gd name="connsiteX4" fmla="*/ 0 w 182775"/>
                  <a:gd name="connsiteY4" fmla="*/ 180109 h 1841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775" h="184108">
                    <a:moveTo>
                      <a:pt x="180109" y="0"/>
                    </a:moveTo>
                    <a:cubicBezTo>
                      <a:pt x="182418" y="30018"/>
                      <a:pt x="184727" y="60036"/>
                      <a:pt x="180109" y="83127"/>
                    </a:cubicBezTo>
                    <a:cubicBezTo>
                      <a:pt x="175491" y="106218"/>
                      <a:pt x="170873" y="122381"/>
                      <a:pt x="152400" y="138545"/>
                    </a:cubicBezTo>
                    <a:cubicBezTo>
                      <a:pt x="133927" y="154709"/>
                      <a:pt x="94673" y="173182"/>
                      <a:pt x="69273" y="180109"/>
                    </a:cubicBezTo>
                    <a:cubicBezTo>
                      <a:pt x="43873" y="187036"/>
                      <a:pt x="21936" y="183572"/>
                      <a:pt x="0" y="180109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4922468" y="3566576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1" name="Skupina 70"/>
          <p:cNvGrpSpPr/>
          <p:nvPr/>
        </p:nvGrpSpPr>
        <p:grpSpPr>
          <a:xfrm>
            <a:off x="3053214" y="2928084"/>
            <a:ext cx="1806818" cy="572924"/>
            <a:chOff x="3053214" y="2928084"/>
            <a:chExt cx="1806818" cy="572924"/>
          </a:xfrm>
        </p:grpSpPr>
        <p:sp>
          <p:nvSpPr>
            <p:cNvPr id="28" name="Levá složená závorka 27"/>
            <p:cNvSpPr/>
            <p:nvPr/>
          </p:nvSpPr>
          <p:spPr>
            <a:xfrm rot="5400000">
              <a:off x="3670981" y="2310317"/>
              <a:ext cx="571283" cy="1806817"/>
            </a:xfrm>
            <a:prstGeom prst="leftBrace">
              <a:avLst>
                <a:gd name="adj1" fmla="val 44711"/>
                <a:gd name="adj2" fmla="val 4917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3059832" y="3501008"/>
              <a:ext cx="1800200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" name="Skupina 66"/>
          <p:cNvGrpSpPr/>
          <p:nvPr/>
        </p:nvGrpSpPr>
        <p:grpSpPr>
          <a:xfrm>
            <a:off x="2891196" y="3356992"/>
            <a:ext cx="324038" cy="673876"/>
            <a:chOff x="2891196" y="3356992"/>
            <a:chExt cx="324038" cy="673876"/>
          </a:xfrm>
        </p:grpSpPr>
        <p:sp>
          <p:nvSpPr>
            <p:cNvPr id="56" name="TextovéPole 55"/>
            <p:cNvSpPr txBox="1"/>
            <p:nvPr/>
          </p:nvSpPr>
          <p:spPr>
            <a:xfrm>
              <a:off x="2891196" y="3569203"/>
              <a:ext cx="3240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A</a:t>
              </a:r>
              <a:endParaRPr lang="cs-CZ" sz="2400" b="1" dirty="0"/>
            </a:p>
          </p:txBody>
        </p:sp>
        <p:sp>
          <p:nvSpPr>
            <p:cNvPr id="9" name="Plus 8"/>
            <p:cNvSpPr/>
            <p:nvPr/>
          </p:nvSpPr>
          <p:spPr>
            <a:xfrm>
              <a:off x="2891198" y="3356992"/>
              <a:ext cx="324036" cy="288032"/>
            </a:xfrm>
            <a:prstGeom prst="mathPlus">
              <a:avLst>
                <a:gd name="adj1" fmla="val 428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6484446" y="3356992"/>
            <a:ext cx="463818" cy="688087"/>
            <a:chOff x="6484446" y="3356992"/>
            <a:chExt cx="463818" cy="688087"/>
          </a:xfrm>
        </p:grpSpPr>
        <p:sp>
          <p:nvSpPr>
            <p:cNvPr id="57" name="TextovéPole 56"/>
            <p:cNvSpPr txBox="1"/>
            <p:nvPr/>
          </p:nvSpPr>
          <p:spPr>
            <a:xfrm>
              <a:off x="6484446" y="3583414"/>
              <a:ext cx="46381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A´</a:t>
              </a:r>
              <a:endParaRPr lang="cs-CZ" sz="2400" b="1" dirty="0"/>
            </a:p>
          </p:txBody>
        </p:sp>
        <p:sp>
          <p:nvSpPr>
            <p:cNvPr id="10" name="Plus 9"/>
            <p:cNvSpPr/>
            <p:nvPr/>
          </p:nvSpPr>
          <p:spPr>
            <a:xfrm>
              <a:off x="6511177" y="3356992"/>
              <a:ext cx="324036" cy="288032"/>
            </a:xfrm>
            <a:prstGeom prst="mathPlus">
              <a:avLst>
                <a:gd name="adj1" fmla="val 428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5" name="TextovéPole 64"/>
          <p:cNvSpPr txBox="1"/>
          <p:nvPr/>
        </p:nvSpPr>
        <p:spPr>
          <a:xfrm>
            <a:off x="274801" y="5229200"/>
            <a:ext cx="5880866" cy="132343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PLATÍ: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latin typeface="Cambria Math"/>
                <a:ea typeface="Cambria Math"/>
              </a:rPr>
              <a:t>↔</a:t>
            </a:r>
            <a:r>
              <a:rPr lang="cs-CZ" sz="2000" b="1" dirty="0" smtClean="0"/>
              <a:t>A </a:t>
            </a:r>
            <a:r>
              <a:rPr lang="cs-CZ" sz="2000" b="1" dirty="0" err="1" smtClean="0"/>
              <a:t>A</a:t>
            </a:r>
            <a:r>
              <a:rPr lang="cs-CZ" sz="2000" b="1" dirty="0" smtClean="0"/>
              <a:t>´ </a:t>
            </a:r>
            <a:r>
              <a:rPr lang="cs-CZ" sz="2000" b="1" dirty="0" smtClean="0">
                <a:latin typeface="Cambria Math"/>
                <a:ea typeface="Cambria Math"/>
              </a:rPr>
              <a:t>⏊ o</a:t>
            </a:r>
            <a:endParaRPr lang="cs-CZ" sz="2000" dirty="0"/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>
                <a:latin typeface="Cambria Math"/>
                <a:ea typeface="Cambria Math"/>
              </a:rPr>
              <a:t>|</a:t>
            </a:r>
            <a:r>
              <a:rPr lang="cs-CZ" sz="2000" b="1" dirty="0" smtClean="0">
                <a:ea typeface="Cambria Math"/>
              </a:rPr>
              <a:t>A A</a:t>
            </a:r>
            <a:r>
              <a:rPr lang="cs-CZ" sz="2000" b="1" baseline="-25000" dirty="0" smtClean="0">
                <a:ea typeface="Cambria Math"/>
              </a:rPr>
              <a:t>0</a:t>
            </a:r>
            <a:r>
              <a:rPr lang="cs-CZ" sz="2000" b="1" dirty="0" smtClean="0">
                <a:latin typeface="Cambria Math"/>
                <a:ea typeface="Cambria Math"/>
              </a:rPr>
              <a:t>|</a:t>
            </a:r>
            <a:r>
              <a:rPr lang="cs-CZ" sz="2000" b="1" dirty="0" smtClean="0">
                <a:ea typeface="Cambria Math"/>
              </a:rPr>
              <a:t> = </a:t>
            </a:r>
            <a:r>
              <a:rPr lang="cs-CZ" sz="2000" b="1" dirty="0" smtClean="0">
                <a:latin typeface="Cambria Math"/>
                <a:ea typeface="Cambria Math"/>
              </a:rPr>
              <a:t>|</a:t>
            </a:r>
            <a:r>
              <a:rPr lang="cs-CZ" sz="2000" b="1" dirty="0" smtClean="0">
                <a:ea typeface="Cambria Math"/>
              </a:rPr>
              <a:t> A</a:t>
            </a:r>
            <a:r>
              <a:rPr lang="cs-CZ" sz="2000" b="1" baseline="-25000" dirty="0" smtClean="0">
                <a:ea typeface="Cambria Math"/>
              </a:rPr>
              <a:t>0 </a:t>
            </a:r>
            <a:r>
              <a:rPr lang="cs-CZ" sz="2000" b="1" dirty="0" smtClean="0">
                <a:ea typeface="Cambria Math"/>
              </a:rPr>
              <a:t>A´</a:t>
            </a:r>
            <a:r>
              <a:rPr lang="cs-CZ" sz="2000" b="1" dirty="0" smtClean="0">
                <a:latin typeface="Cambria Math"/>
                <a:ea typeface="Cambria Math"/>
              </a:rPr>
              <a:t>|</a:t>
            </a:r>
            <a:r>
              <a:rPr lang="cs-CZ" sz="2000" b="1" dirty="0" smtClean="0"/>
              <a:t>   </a:t>
            </a:r>
          </a:p>
          <a:p>
            <a:r>
              <a:rPr lang="cs-CZ" sz="2000" dirty="0" smtClean="0">
                <a:latin typeface="Cambria Math"/>
                <a:ea typeface="Cambria Math"/>
              </a:rPr>
              <a:t>⇒ </a:t>
            </a:r>
            <a:r>
              <a:rPr lang="cs-CZ" sz="2000" dirty="0" smtClean="0">
                <a:ea typeface="Cambria Math"/>
              </a:rPr>
              <a:t>body </a:t>
            </a:r>
            <a:r>
              <a:rPr lang="cs-CZ" sz="2000" b="1" dirty="0" smtClean="0">
                <a:ea typeface="Cambria Math"/>
              </a:rPr>
              <a:t>A, A´ JSOU SOUMĚRNĚ SDRUŽENÉ</a:t>
            </a:r>
            <a:r>
              <a:rPr lang="cs-CZ" sz="2000" dirty="0" smtClean="0">
                <a:ea typeface="Cambria Math"/>
              </a:rPr>
              <a:t> podle osy o</a:t>
            </a:r>
          </a:p>
        </p:txBody>
      </p:sp>
      <p:sp>
        <p:nvSpPr>
          <p:cNvPr id="73" name="Čárový popisek 1 72"/>
          <p:cNvSpPr/>
          <p:nvPr/>
        </p:nvSpPr>
        <p:spPr>
          <a:xfrm>
            <a:off x="3881443" y="4293096"/>
            <a:ext cx="1482645" cy="340350"/>
          </a:xfrm>
          <a:prstGeom prst="borderCallout1">
            <a:avLst>
              <a:gd name="adj1" fmla="val -1603"/>
              <a:gd name="adj2" fmla="val 49603"/>
              <a:gd name="adj3" fmla="val -107317"/>
              <a:gd name="adj4" fmla="val 53243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pata kolmice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6444208" y="5524554"/>
            <a:ext cx="2592288" cy="800219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Zápis osové souměrnosti:</a:t>
            </a:r>
          </a:p>
          <a:p>
            <a:r>
              <a:rPr lang="cs-CZ" sz="2800" b="1" dirty="0" smtClean="0">
                <a:ea typeface="Cambria Math"/>
              </a:rPr>
              <a:t>𝓞(o): A ⟶ A´</a:t>
            </a:r>
            <a:endParaRPr lang="cs-CZ" sz="28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635895" y="2636912"/>
            <a:ext cx="2519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stejná vzdálenost od osy</a:t>
            </a:r>
            <a:endParaRPr lang="cs-CZ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3842092" y="1988840"/>
            <a:ext cx="1139009" cy="369332"/>
            <a:chOff x="2005745" y="2555103"/>
            <a:chExt cx="1139009" cy="369332"/>
          </a:xfrm>
        </p:grpSpPr>
        <p:sp>
          <p:nvSpPr>
            <p:cNvPr id="33" name="Plus 32"/>
            <p:cNvSpPr/>
            <p:nvPr/>
          </p:nvSpPr>
          <p:spPr>
            <a:xfrm rot="2427272">
              <a:off x="2902614" y="2618698"/>
              <a:ext cx="242140" cy="242140"/>
            </a:xfrm>
            <a:prstGeom prst="mathPlus">
              <a:avLst>
                <a:gd name="adj1" fmla="val 2142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2005745" y="2555103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C=C</a:t>
              </a:r>
              <a:r>
                <a:rPr lang="cs-CZ" b="1" baseline="-25000" dirty="0" smtClean="0"/>
                <a:t>0</a:t>
              </a:r>
              <a:r>
                <a:rPr lang="cs-CZ" b="1" dirty="0" smtClean="0"/>
                <a:t>=C´</a:t>
              </a:r>
              <a:endParaRPr lang="cs-CZ" b="1" dirty="0"/>
            </a:p>
          </p:txBody>
        </p:sp>
      </p:grpSp>
      <p:sp>
        <p:nvSpPr>
          <p:cNvPr id="35" name="Čárový popisek 1 34"/>
          <p:cNvSpPr/>
          <p:nvPr/>
        </p:nvSpPr>
        <p:spPr>
          <a:xfrm>
            <a:off x="5364088" y="2002824"/>
            <a:ext cx="2125394" cy="435488"/>
          </a:xfrm>
          <a:prstGeom prst="borderCallout1">
            <a:avLst>
              <a:gd name="adj1" fmla="val 47382"/>
              <a:gd name="adj2" fmla="val -511"/>
              <a:gd name="adj3" fmla="val 42509"/>
              <a:gd name="adj4" fmla="val -15518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SAMODRUŽNÝ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714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3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7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animBg="1"/>
      <p:bldP spid="60" grpId="0" animBg="1"/>
      <p:bldP spid="61" grpId="0" animBg="1"/>
      <p:bldP spid="65" grpId="0" animBg="1"/>
      <p:bldP spid="73" grpId="0" animBg="1"/>
      <p:bldP spid="75" grpId="0" animBg="1"/>
      <p:bldP spid="76" grpId="0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Najdi chyby v zobrazení bodů v OS (využij vlastností OS).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Správné zobrazení zapiš. 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Pracovní list: </a:t>
            </a:r>
            <a:r>
              <a:rPr lang="cs-CZ" sz="3600" b="1" dirty="0" smtClean="0"/>
              <a:t>SPRÁVNÉ ZOBRAZENÍ V </a:t>
            </a:r>
            <a:r>
              <a:rPr lang="cs-CZ" b="1" dirty="0" smtClean="0"/>
              <a:t>OS</a:t>
            </a:r>
            <a:r>
              <a:rPr lang="cs-CZ" sz="1600" b="1" dirty="0" smtClean="0"/>
              <a:t> </a:t>
            </a:r>
            <a:br>
              <a:rPr lang="cs-CZ" sz="1600" b="1" dirty="0" smtClean="0"/>
            </a:br>
            <a:r>
              <a:rPr lang="cs-CZ" sz="1600" b="1" dirty="0" smtClean="0"/>
              <a:t>                                                                                                                                                     tisk pro žáka</a:t>
            </a:r>
            <a:endParaRPr lang="cs-CZ" b="1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899592" y="2564904"/>
            <a:ext cx="7344816" cy="25202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59832" y="3068960"/>
            <a:ext cx="504056" cy="2304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63688" y="3546000"/>
            <a:ext cx="749003" cy="2164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439227" y="2316587"/>
            <a:ext cx="749003" cy="2164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737919" y="2026358"/>
            <a:ext cx="749003" cy="2164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197498" y="2797987"/>
            <a:ext cx="749003" cy="2164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Skupina 18"/>
          <p:cNvGrpSpPr/>
          <p:nvPr/>
        </p:nvGrpSpPr>
        <p:grpSpPr>
          <a:xfrm>
            <a:off x="1749800" y="3510867"/>
            <a:ext cx="402817" cy="369332"/>
            <a:chOff x="2411762" y="2425750"/>
            <a:chExt cx="402817" cy="369332"/>
          </a:xfrm>
        </p:grpSpPr>
        <p:sp>
          <p:nvSpPr>
            <p:cNvPr id="20" name="TextovéPole 19"/>
            <p:cNvSpPr txBox="1"/>
            <p:nvPr/>
          </p:nvSpPr>
          <p:spPr>
            <a:xfrm>
              <a:off x="2509687" y="2425750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X</a:t>
              </a:r>
              <a:endParaRPr lang="cs-CZ" dirty="0"/>
            </a:p>
          </p:txBody>
        </p:sp>
        <p:sp>
          <p:nvSpPr>
            <p:cNvPr id="21" name="Plus 20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183080" y="4777745"/>
            <a:ext cx="470143" cy="369332"/>
            <a:chOff x="2411762" y="2425750"/>
            <a:chExt cx="470143" cy="369332"/>
          </a:xfrm>
        </p:grpSpPr>
        <p:sp>
          <p:nvSpPr>
            <p:cNvPr id="23" name="TextovéPole 22"/>
            <p:cNvSpPr txBox="1"/>
            <p:nvPr/>
          </p:nvSpPr>
          <p:spPr>
            <a:xfrm>
              <a:off x="2509687" y="2425750"/>
              <a:ext cx="3722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X´</a:t>
              </a:r>
              <a:endParaRPr lang="cs-CZ" dirty="0"/>
            </a:p>
          </p:txBody>
        </p:sp>
        <p:sp>
          <p:nvSpPr>
            <p:cNvPr id="24" name="Plus 23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3440591" y="4984890"/>
            <a:ext cx="482967" cy="369332"/>
            <a:chOff x="2411762" y="2425750"/>
            <a:chExt cx="482967" cy="369332"/>
          </a:xfrm>
        </p:grpSpPr>
        <p:sp>
          <p:nvSpPr>
            <p:cNvPr id="38" name="TextovéPole 37"/>
            <p:cNvSpPr txBox="1"/>
            <p:nvPr/>
          </p:nvSpPr>
          <p:spPr>
            <a:xfrm>
              <a:off x="2509687" y="2425750"/>
              <a:ext cx="3850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A´</a:t>
              </a:r>
              <a:endParaRPr lang="cs-CZ" dirty="0"/>
            </a:p>
          </p:txBody>
        </p:sp>
        <p:sp>
          <p:nvSpPr>
            <p:cNvPr id="39" name="Plus 38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007291" y="3029467"/>
            <a:ext cx="415641" cy="369332"/>
            <a:chOff x="2411762" y="2425750"/>
            <a:chExt cx="415641" cy="369332"/>
          </a:xfrm>
        </p:grpSpPr>
        <p:sp>
          <p:nvSpPr>
            <p:cNvPr id="41" name="TextovéPole 40"/>
            <p:cNvSpPr txBox="1"/>
            <p:nvPr/>
          </p:nvSpPr>
          <p:spPr>
            <a:xfrm>
              <a:off x="2509687" y="2425750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42" name="Plus 41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593294" y="2725710"/>
            <a:ext cx="492585" cy="369332"/>
            <a:chOff x="2411762" y="2425750"/>
            <a:chExt cx="492585" cy="369332"/>
          </a:xfrm>
        </p:grpSpPr>
        <p:sp>
          <p:nvSpPr>
            <p:cNvPr id="44" name="TextovéPole 43"/>
            <p:cNvSpPr txBox="1"/>
            <p:nvPr/>
          </p:nvSpPr>
          <p:spPr>
            <a:xfrm>
              <a:off x="2509687" y="2425750"/>
              <a:ext cx="39466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D´</a:t>
              </a:r>
              <a:endParaRPr lang="cs-CZ" dirty="0"/>
            </a:p>
          </p:txBody>
        </p:sp>
        <p:sp>
          <p:nvSpPr>
            <p:cNvPr id="45" name="Plus 44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882849" y="3589046"/>
            <a:ext cx="425259" cy="369332"/>
            <a:chOff x="2411762" y="2425750"/>
            <a:chExt cx="425259" cy="369332"/>
          </a:xfrm>
        </p:grpSpPr>
        <p:sp>
          <p:nvSpPr>
            <p:cNvPr id="54" name="TextovéPole 53"/>
            <p:cNvSpPr txBox="1"/>
            <p:nvPr/>
          </p:nvSpPr>
          <p:spPr>
            <a:xfrm>
              <a:off x="2509687" y="2425750"/>
              <a:ext cx="3273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55" name="Plus 54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4709826" y="4279791"/>
            <a:ext cx="473349" cy="369332"/>
            <a:chOff x="2411762" y="2425750"/>
            <a:chExt cx="473349" cy="369332"/>
          </a:xfrm>
        </p:grpSpPr>
        <p:sp>
          <p:nvSpPr>
            <p:cNvPr id="57" name="TextovéPole 56"/>
            <p:cNvSpPr txBox="1"/>
            <p:nvPr/>
          </p:nvSpPr>
          <p:spPr>
            <a:xfrm>
              <a:off x="2509687" y="2425750"/>
              <a:ext cx="3754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</a:t>
              </a:r>
              <a:r>
                <a:rPr lang="cs-CZ" baseline="-25000" dirty="0" smtClean="0"/>
                <a:t>0</a:t>
              </a:r>
              <a:endParaRPr lang="cs-CZ" baseline="-25000" dirty="0"/>
            </a:p>
          </p:txBody>
        </p:sp>
        <p:sp>
          <p:nvSpPr>
            <p:cNvPr id="58" name="Plus 57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4197498" y="2797987"/>
            <a:ext cx="394801" cy="369332"/>
            <a:chOff x="2411762" y="2425750"/>
            <a:chExt cx="394801" cy="369332"/>
          </a:xfrm>
        </p:grpSpPr>
        <p:sp>
          <p:nvSpPr>
            <p:cNvPr id="60" name="TextovéPole 59"/>
            <p:cNvSpPr txBox="1"/>
            <p:nvPr/>
          </p:nvSpPr>
          <p:spPr>
            <a:xfrm>
              <a:off x="2509687" y="2425750"/>
              <a:ext cx="296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  <p:sp>
          <p:nvSpPr>
            <p:cNvPr id="61" name="Plus 60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sp>
        <p:nvSpPr>
          <p:cNvPr id="70" name="TextovéPole 69"/>
          <p:cNvSpPr txBox="1"/>
          <p:nvPr/>
        </p:nvSpPr>
        <p:spPr>
          <a:xfrm>
            <a:off x="905449" y="5003884"/>
            <a:ext cx="383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grpSp>
        <p:nvGrpSpPr>
          <p:cNvPr id="77" name="Skupina 76"/>
          <p:cNvGrpSpPr/>
          <p:nvPr/>
        </p:nvGrpSpPr>
        <p:grpSpPr>
          <a:xfrm>
            <a:off x="7182936" y="3292312"/>
            <a:ext cx="995928" cy="369332"/>
            <a:chOff x="2411762" y="2425750"/>
            <a:chExt cx="995928" cy="369332"/>
          </a:xfrm>
        </p:grpSpPr>
        <p:sp>
          <p:nvSpPr>
            <p:cNvPr id="78" name="TextovéPole 77"/>
            <p:cNvSpPr txBox="1"/>
            <p:nvPr/>
          </p:nvSpPr>
          <p:spPr>
            <a:xfrm>
              <a:off x="2509687" y="2425750"/>
              <a:ext cx="8980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Y=Y</a:t>
              </a:r>
              <a:r>
                <a:rPr lang="cs-CZ" baseline="-25000" dirty="0" smtClean="0"/>
                <a:t>0</a:t>
              </a:r>
              <a:r>
                <a:rPr lang="cs-CZ" dirty="0" smtClean="0"/>
                <a:t>=Y´</a:t>
              </a:r>
              <a:endParaRPr lang="cs-CZ" dirty="0"/>
            </a:p>
          </p:txBody>
        </p:sp>
        <p:sp>
          <p:nvSpPr>
            <p:cNvPr id="79" name="Plus 78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sp>
        <p:nvSpPr>
          <p:cNvPr id="84" name="TextovéPole 83"/>
          <p:cNvSpPr txBox="1"/>
          <p:nvPr/>
        </p:nvSpPr>
        <p:spPr>
          <a:xfrm>
            <a:off x="4579908" y="5517232"/>
            <a:ext cx="3940141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Správné zobrazení:</a:t>
            </a:r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85" name="Skupina 84"/>
          <p:cNvGrpSpPr/>
          <p:nvPr/>
        </p:nvGrpSpPr>
        <p:grpSpPr>
          <a:xfrm>
            <a:off x="4382164" y="3614678"/>
            <a:ext cx="112110" cy="232012"/>
            <a:chOff x="5660217" y="3207224"/>
            <a:chExt cx="112110" cy="232012"/>
          </a:xfrm>
        </p:grpSpPr>
        <p:sp>
          <p:nvSpPr>
            <p:cNvPr id="86" name="Volný tvar 85"/>
            <p:cNvSpPr/>
            <p:nvPr/>
          </p:nvSpPr>
          <p:spPr>
            <a:xfrm>
              <a:off x="5660217" y="3207224"/>
              <a:ext cx="99138" cy="232012"/>
            </a:xfrm>
            <a:custGeom>
              <a:avLst/>
              <a:gdLst>
                <a:gd name="connsiteX0" fmla="*/ 99138 w 99138"/>
                <a:gd name="connsiteY0" fmla="*/ 0 h 232012"/>
                <a:gd name="connsiteX1" fmla="*/ 44547 w 99138"/>
                <a:gd name="connsiteY1" fmla="*/ 40943 h 232012"/>
                <a:gd name="connsiteX2" fmla="*/ 3604 w 99138"/>
                <a:gd name="connsiteY2" fmla="*/ 109182 h 232012"/>
                <a:gd name="connsiteX3" fmla="*/ 3604 w 99138"/>
                <a:gd name="connsiteY3" fmla="*/ 150125 h 232012"/>
                <a:gd name="connsiteX4" fmla="*/ 17252 w 99138"/>
                <a:gd name="connsiteY4" fmla="*/ 232012 h 232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138" h="232012">
                  <a:moveTo>
                    <a:pt x="99138" y="0"/>
                  </a:moveTo>
                  <a:cubicBezTo>
                    <a:pt x="80941" y="13648"/>
                    <a:pt x="60469" y="22746"/>
                    <a:pt x="44547" y="40943"/>
                  </a:cubicBezTo>
                  <a:cubicBezTo>
                    <a:pt x="28625" y="59140"/>
                    <a:pt x="10428" y="90985"/>
                    <a:pt x="3604" y="109182"/>
                  </a:cubicBezTo>
                  <a:cubicBezTo>
                    <a:pt x="-3220" y="127379"/>
                    <a:pt x="1329" y="129653"/>
                    <a:pt x="3604" y="150125"/>
                  </a:cubicBezTo>
                  <a:cubicBezTo>
                    <a:pt x="5879" y="170597"/>
                    <a:pt x="11565" y="201304"/>
                    <a:pt x="17252" y="232012"/>
                  </a:cubicBezTo>
                </a:path>
              </a:pathLst>
            </a:cu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Ovál 86"/>
            <p:cNvSpPr/>
            <p:nvPr/>
          </p:nvSpPr>
          <p:spPr>
            <a:xfrm>
              <a:off x="5726608" y="3316406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5660217" y="3207224"/>
            <a:ext cx="112110" cy="232012"/>
            <a:chOff x="5660217" y="3207224"/>
            <a:chExt cx="112110" cy="232012"/>
          </a:xfrm>
        </p:grpSpPr>
        <p:sp>
          <p:nvSpPr>
            <p:cNvPr id="89" name="Volný tvar 88"/>
            <p:cNvSpPr/>
            <p:nvPr/>
          </p:nvSpPr>
          <p:spPr>
            <a:xfrm>
              <a:off x="5660217" y="3207224"/>
              <a:ext cx="99138" cy="232012"/>
            </a:xfrm>
            <a:custGeom>
              <a:avLst/>
              <a:gdLst>
                <a:gd name="connsiteX0" fmla="*/ 99138 w 99138"/>
                <a:gd name="connsiteY0" fmla="*/ 0 h 232012"/>
                <a:gd name="connsiteX1" fmla="*/ 44547 w 99138"/>
                <a:gd name="connsiteY1" fmla="*/ 40943 h 232012"/>
                <a:gd name="connsiteX2" fmla="*/ 3604 w 99138"/>
                <a:gd name="connsiteY2" fmla="*/ 109182 h 232012"/>
                <a:gd name="connsiteX3" fmla="*/ 3604 w 99138"/>
                <a:gd name="connsiteY3" fmla="*/ 150125 h 232012"/>
                <a:gd name="connsiteX4" fmla="*/ 17252 w 99138"/>
                <a:gd name="connsiteY4" fmla="*/ 232012 h 232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138" h="232012">
                  <a:moveTo>
                    <a:pt x="99138" y="0"/>
                  </a:moveTo>
                  <a:cubicBezTo>
                    <a:pt x="80941" y="13648"/>
                    <a:pt x="60469" y="22746"/>
                    <a:pt x="44547" y="40943"/>
                  </a:cubicBezTo>
                  <a:cubicBezTo>
                    <a:pt x="28625" y="59140"/>
                    <a:pt x="10428" y="90985"/>
                    <a:pt x="3604" y="109182"/>
                  </a:cubicBezTo>
                  <a:cubicBezTo>
                    <a:pt x="-3220" y="127379"/>
                    <a:pt x="1329" y="129653"/>
                    <a:pt x="3604" y="150125"/>
                  </a:cubicBezTo>
                  <a:cubicBezTo>
                    <a:pt x="5879" y="170597"/>
                    <a:pt x="11565" y="201304"/>
                    <a:pt x="17252" y="232012"/>
                  </a:cubicBezTo>
                </a:path>
              </a:pathLst>
            </a:cu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5726608" y="3316406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1" name="Skupina 90"/>
          <p:cNvGrpSpPr/>
          <p:nvPr/>
        </p:nvGrpSpPr>
        <p:grpSpPr>
          <a:xfrm>
            <a:off x="1977311" y="4450303"/>
            <a:ext cx="112110" cy="232012"/>
            <a:chOff x="5660217" y="3207224"/>
            <a:chExt cx="112110" cy="232012"/>
          </a:xfrm>
        </p:grpSpPr>
        <p:sp>
          <p:nvSpPr>
            <p:cNvPr id="92" name="Volný tvar 91"/>
            <p:cNvSpPr/>
            <p:nvPr/>
          </p:nvSpPr>
          <p:spPr>
            <a:xfrm>
              <a:off x="5660217" y="3207224"/>
              <a:ext cx="99138" cy="232012"/>
            </a:xfrm>
            <a:custGeom>
              <a:avLst/>
              <a:gdLst>
                <a:gd name="connsiteX0" fmla="*/ 99138 w 99138"/>
                <a:gd name="connsiteY0" fmla="*/ 0 h 232012"/>
                <a:gd name="connsiteX1" fmla="*/ 44547 w 99138"/>
                <a:gd name="connsiteY1" fmla="*/ 40943 h 232012"/>
                <a:gd name="connsiteX2" fmla="*/ 3604 w 99138"/>
                <a:gd name="connsiteY2" fmla="*/ 109182 h 232012"/>
                <a:gd name="connsiteX3" fmla="*/ 3604 w 99138"/>
                <a:gd name="connsiteY3" fmla="*/ 150125 h 232012"/>
                <a:gd name="connsiteX4" fmla="*/ 17252 w 99138"/>
                <a:gd name="connsiteY4" fmla="*/ 232012 h 232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138" h="232012">
                  <a:moveTo>
                    <a:pt x="99138" y="0"/>
                  </a:moveTo>
                  <a:cubicBezTo>
                    <a:pt x="80941" y="13648"/>
                    <a:pt x="60469" y="22746"/>
                    <a:pt x="44547" y="40943"/>
                  </a:cubicBezTo>
                  <a:cubicBezTo>
                    <a:pt x="28625" y="59140"/>
                    <a:pt x="10428" y="90985"/>
                    <a:pt x="3604" y="109182"/>
                  </a:cubicBezTo>
                  <a:cubicBezTo>
                    <a:pt x="-3220" y="127379"/>
                    <a:pt x="1329" y="129653"/>
                    <a:pt x="3604" y="150125"/>
                  </a:cubicBezTo>
                  <a:cubicBezTo>
                    <a:pt x="5879" y="170597"/>
                    <a:pt x="11565" y="201304"/>
                    <a:pt x="17252" y="232012"/>
                  </a:cubicBezTo>
                </a:path>
              </a:pathLst>
            </a:cu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5726608" y="3316406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4" name="TextovéPole 93"/>
          <p:cNvSpPr txBox="1"/>
          <p:nvPr/>
        </p:nvSpPr>
        <p:spPr>
          <a:xfrm>
            <a:off x="3334108" y="421301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-25000" dirty="0" smtClean="0"/>
              <a:t>0</a:t>
            </a:r>
            <a:endParaRPr lang="cs-CZ" baseline="-250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592299" y="3746719"/>
            <a:ext cx="473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T´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5840372" y="3273799"/>
            <a:ext cx="454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r>
              <a:rPr lang="cs-CZ" baseline="-25000" dirty="0" smtClean="0"/>
              <a:t>0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40059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Najdi chyby v zobrazení bodů v OS (využij vlastností OS).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Správné zobrazení zapiš. 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bg2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Pracovní list: </a:t>
            </a:r>
            <a:r>
              <a:rPr lang="cs-CZ" sz="3600" b="1" dirty="0" smtClean="0"/>
              <a:t>SPRÁVNÉ ZOBRAZENÍ V </a:t>
            </a:r>
            <a:r>
              <a:rPr lang="cs-CZ" b="1" dirty="0" smtClean="0"/>
              <a:t>OS</a:t>
            </a:r>
            <a:r>
              <a:rPr lang="cs-CZ" sz="3200" b="1" dirty="0" smtClean="0"/>
              <a:t> - řešení</a:t>
            </a:r>
            <a:r>
              <a:rPr lang="cs-CZ" sz="1600" b="1" dirty="0" smtClean="0"/>
              <a:t> </a:t>
            </a:r>
            <a:br>
              <a:rPr lang="cs-CZ" sz="1600" b="1" dirty="0" smtClean="0"/>
            </a:br>
            <a:r>
              <a:rPr lang="cs-CZ" sz="1600" b="1" dirty="0" smtClean="0"/>
              <a:t>                                                                                                                                                                                     IA tabule</a:t>
            </a:r>
            <a:endParaRPr lang="cs-CZ" b="1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899592" y="2564904"/>
            <a:ext cx="7344816" cy="25202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59832" y="3068960"/>
            <a:ext cx="504056" cy="2304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63688" y="3546000"/>
            <a:ext cx="749003" cy="2164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439227" y="2316587"/>
            <a:ext cx="749003" cy="2164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737919" y="2026358"/>
            <a:ext cx="749003" cy="2164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197498" y="2797987"/>
            <a:ext cx="749003" cy="2164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Skupina 18"/>
          <p:cNvGrpSpPr/>
          <p:nvPr/>
        </p:nvGrpSpPr>
        <p:grpSpPr>
          <a:xfrm>
            <a:off x="1749800" y="3510867"/>
            <a:ext cx="402817" cy="369332"/>
            <a:chOff x="2411762" y="2425750"/>
            <a:chExt cx="402817" cy="369332"/>
          </a:xfrm>
        </p:grpSpPr>
        <p:sp>
          <p:nvSpPr>
            <p:cNvPr id="20" name="TextovéPole 19"/>
            <p:cNvSpPr txBox="1"/>
            <p:nvPr/>
          </p:nvSpPr>
          <p:spPr>
            <a:xfrm>
              <a:off x="2509687" y="2425750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X</a:t>
              </a:r>
              <a:endParaRPr lang="cs-CZ" dirty="0"/>
            </a:p>
          </p:txBody>
        </p:sp>
        <p:sp>
          <p:nvSpPr>
            <p:cNvPr id="21" name="Plus 20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183080" y="4777745"/>
            <a:ext cx="470143" cy="369332"/>
            <a:chOff x="2411762" y="2425750"/>
            <a:chExt cx="470143" cy="369332"/>
          </a:xfrm>
        </p:grpSpPr>
        <p:sp>
          <p:nvSpPr>
            <p:cNvPr id="23" name="TextovéPole 22"/>
            <p:cNvSpPr txBox="1"/>
            <p:nvPr/>
          </p:nvSpPr>
          <p:spPr>
            <a:xfrm>
              <a:off x="2509687" y="2425750"/>
              <a:ext cx="3722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X´</a:t>
              </a:r>
              <a:endParaRPr lang="cs-CZ" dirty="0"/>
            </a:p>
          </p:txBody>
        </p:sp>
        <p:sp>
          <p:nvSpPr>
            <p:cNvPr id="24" name="Plus 23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3440591" y="4984890"/>
            <a:ext cx="482967" cy="369332"/>
            <a:chOff x="2411762" y="2425750"/>
            <a:chExt cx="482967" cy="369332"/>
          </a:xfrm>
        </p:grpSpPr>
        <p:sp>
          <p:nvSpPr>
            <p:cNvPr id="38" name="TextovéPole 37"/>
            <p:cNvSpPr txBox="1"/>
            <p:nvPr/>
          </p:nvSpPr>
          <p:spPr>
            <a:xfrm>
              <a:off x="2509687" y="2425750"/>
              <a:ext cx="3850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A´</a:t>
              </a:r>
              <a:endParaRPr lang="cs-CZ" dirty="0"/>
            </a:p>
          </p:txBody>
        </p:sp>
        <p:sp>
          <p:nvSpPr>
            <p:cNvPr id="39" name="Plus 38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007291" y="3029467"/>
            <a:ext cx="415641" cy="369332"/>
            <a:chOff x="2411762" y="2425750"/>
            <a:chExt cx="415641" cy="369332"/>
          </a:xfrm>
        </p:grpSpPr>
        <p:sp>
          <p:nvSpPr>
            <p:cNvPr id="41" name="TextovéPole 40"/>
            <p:cNvSpPr txBox="1"/>
            <p:nvPr/>
          </p:nvSpPr>
          <p:spPr>
            <a:xfrm>
              <a:off x="2509687" y="2425750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42" name="Plus 41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593294" y="2725710"/>
            <a:ext cx="492585" cy="369332"/>
            <a:chOff x="2411762" y="2425750"/>
            <a:chExt cx="492585" cy="369332"/>
          </a:xfrm>
        </p:grpSpPr>
        <p:sp>
          <p:nvSpPr>
            <p:cNvPr id="44" name="TextovéPole 43"/>
            <p:cNvSpPr txBox="1"/>
            <p:nvPr/>
          </p:nvSpPr>
          <p:spPr>
            <a:xfrm>
              <a:off x="2509687" y="2425750"/>
              <a:ext cx="39466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D´</a:t>
              </a:r>
              <a:endParaRPr lang="cs-CZ" dirty="0"/>
            </a:p>
          </p:txBody>
        </p:sp>
        <p:sp>
          <p:nvSpPr>
            <p:cNvPr id="45" name="Plus 44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882849" y="3589046"/>
            <a:ext cx="425259" cy="369332"/>
            <a:chOff x="2411762" y="2425750"/>
            <a:chExt cx="425259" cy="369332"/>
          </a:xfrm>
        </p:grpSpPr>
        <p:sp>
          <p:nvSpPr>
            <p:cNvPr id="54" name="TextovéPole 53"/>
            <p:cNvSpPr txBox="1"/>
            <p:nvPr/>
          </p:nvSpPr>
          <p:spPr>
            <a:xfrm>
              <a:off x="2509687" y="2425750"/>
              <a:ext cx="3273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</a:t>
              </a:r>
              <a:endParaRPr lang="cs-CZ" dirty="0"/>
            </a:p>
          </p:txBody>
        </p:sp>
        <p:sp>
          <p:nvSpPr>
            <p:cNvPr id="55" name="Plus 54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4709826" y="4279791"/>
            <a:ext cx="473349" cy="369332"/>
            <a:chOff x="2411762" y="2425750"/>
            <a:chExt cx="473349" cy="369332"/>
          </a:xfrm>
        </p:grpSpPr>
        <p:sp>
          <p:nvSpPr>
            <p:cNvPr id="57" name="TextovéPole 56"/>
            <p:cNvSpPr txBox="1"/>
            <p:nvPr/>
          </p:nvSpPr>
          <p:spPr>
            <a:xfrm>
              <a:off x="2509687" y="2425750"/>
              <a:ext cx="3754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</a:t>
              </a:r>
              <a:r>
                <a:rPr lang="cs-CZ" baseline="-25000" dirty="0" smtClean="0"/>
                <a:t>0</a:t>
              </a:r>
              <a:endParaRPr lang="cs-CZ" baseline="-25000" dirty="0"/>
            </a:p>
          </p:txBody>
        </p:sp>
        <p:sp>
          <p:nvSpPr>
            <p:cNvPr id="58" name="Plus 57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4197498" y="2797987"/>
            <a:ext cx="394801" cy="369332"/>
            <a:chOff x="2411762" y="2425750"/>
            <a:chExt cx="394801" cy="369332"/>
          </a:xfrm>
        </p:grpSpPr>
        <p:sp>
          <p:nvSpPr>
            <p:cNvPr id="60" name="TextovéPole 59"/>
            <p:cNvSpPr txBox="1"/>
            <p:nvPr/>
          </p:nvSpPr>
          <p:spPr>
            <a:xfrm>
              <a:off x="2509687" y="2425750"/>
              <a:ext cx="296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  <p:sp>
          <p:nvSpPr>
            <p:cNvPr id="61" name="Plus 60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sp>
        <p:nvSpPr>
          <p:cNvPr id="70" name="TextovéPole 69"/>
          <p:cNvSpPr txBox="1"/>
          <p:nvPr/>
        </p:nvSpPr>
        <p:spPr>
          <a:xfrm>
            <a:off x="905449" y="5003884"/>
            <a:ext cx="383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grpSp>
        <p:nvGrpSpPr>
          <p:cNvPr id="77" name="Skupina 76"/>
          <p:cNvGrpSpPr/>
          <p:nvPr/>
        </p:nvGrpSpPr>
        <p:grpSpPr>
          <a:xfrm>
            <a:off x="7182936" y="3292312"/>
            <a:ext cx="995928" cy="369332"/>
            <a:chOff x="2411762" y="2425750"/>
            <a:chExt cx="995928" cy="369332"/>
          </a:xfrm>
        </p:grpSpPr>
        <p:sp>
          <p:nvSpPr>
            <p:cNvPr id="78" name="TextovéPole 77"/>
            <p:cNvSpPr txBox="1"/>
            <p:nvPr/>
          </p:nvSpPr>
          <p:spPr>
            <a:xfrm>
              <a:off x="2509687" y="2425750"/>
              <a:ext cx="8980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Y=Y</a:t>
              </a:r>
              <a:r>
                <a:rPr lang="cs-CZ" baseline="-25000" dirty="0" smtClean="0"/>
                <a:t>0</a:t>
              </a:r>
              <a:r>
                <a:rPr lang="cs-CZ" dirty="0" smtClean="0"/>
                <a:t>=Y´</a:t>
              </a:r>
              <a:endParaRPr lang="cs-CZ" dirty="0"/>
            </a:p>
          </p:txBody>
        </p:sp>
        <p:sp>
          <p:nvSpPr>
            <p:cNvPr id="79" name="Plus 78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sp>
        <p:nvSpPr>
          <p:cNvPr id="84" name="TextovéPole 83"/>
          <p:cNvSpPr txBox="1"/>
          <p:nvPr/>
        </p:nvSpPr>
        <p:spPr>
          <a:xfrm>
            <a:off x="520744" y="2367100"/>
            <a:ext cx="2326605" cy="80021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Správné zobrazení:</a:t>
            </a:r>
          </a:p>
          <a:p>
            <a:r>
              <a:rPr lang="cs-CZ" sz="2800" b="1" dirty="0">
                <a:ea typeface="Cambria Math"/>
              </a:rPr>
              <a:t>𝓞(o): </a:t>
            </a:r>
            <a:r>
              <a:rPr lang="cs-CZ" sz="2800" b="1" dirty="0" smtClean="0">
                <a:ea typeface="Cambria Math"/>
              </a:rPr>
              <a:t>D </a:t>
            </a:r>
            <a:r>
              <a:rPr lang="cs-CZ" sz="2800" b="1" dirty="0">
                <a:ea typeface="Cambria Math"/>
              </a:rPr>
              <a:t>⟶ </a:t>
            </a:r>
            <a:r>
              <a:rPr lang="cs-CZ" sz="2800" b="1" dirty="0" smtClean="0">
                <a:ea typeface="Cambria Math"/>
              </a:rPr>
              <a:t>D´</a:t>
            </a:r>
            <a:r>
              <a:rPr lang="cs-CZ" sz="2800" dirty="0" smtClean="0"/>
              <a:t>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840372" y="3273799"/>
            <a:ext cx="454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r>
              <a:rPr lang="cs-CZ" baseline="-25000" dirty="0" smtClean="0"/>
              <a:t>0</a:t>
            </a:r>
            <a:endParaRPr lang="cs-CZ" baseline="-250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5660217" y="3207224"/>
            <a:ext cx="112110" cy="232012"/>
            <a:chOff x="5660217" y="3207224"/>
            <a:chExt cx="112110" cy="232012"/>
          </a:xfrm>
        </p:grpSpPr>
        <p:sp>
          <p:nvSpPr>
            <p:cNvPr id="5" name="Volný tvar 4"/>
            <p:cNvSpPr/>
            <p:nvPr/>
          </p:nvSpPr>
          <p:spPr>
            <a:xfrm>
              <a:off x="5660217" y="3207224"/>
              <a:ext cx="99138" cy="232012"/>
            </a:xfrm>
            <a:custGeom>
              <a:avLst/>
              <a:gdLst>
                <a:gd name="connsiteX0" fmla="*/ 99138 w 99138"/>
                <a:gd name="connsiteY0" fmla="*/ 0 h 232012"/>
                <a:gd name="connsiteX1" fmla="*/ 44547 w 99138"/>
                <a:gd name="connsiteY1" fmla="*/ 40943 h 232012"/>
                <a:gd name="connsiteX2" fmla="*/ 3604 w 99138"/>
                <a:gd name="connsiteY2" fmla="*/ 109182 h 232012"/>
                <a:gd name="connsiteX3" fmla="*/ 3604 w 99138"/>
                <a:gd name="connsiteY3" fmla="*/ 150125 h 232012"/>
                <a:gd name="connsiteX4" fmla="*/ 17252 w 99138"/>
                <a:gd name="connsiteY4" fmla="*/ 232012 h 232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138" h="232012">
                  <a:moveTo>
                    <a:pt x="99138" y="0"/>
                  </a:moveTo>
                  <a:cubicBezTo>
                    <a:pt x="80941" y="13648"/>
                    <a:pt x="60469" y="22746"/>
                    <a:pt x="44547" y="40943"/>
                  </a:cubicBezTo>
                  <a:cubicBezTo>
                    <a:pt x="28625" y="59140"/>
                    <a:pt x="10428" y="90985"/>
                    <a:pt x="3604" y="109182"/>
                  </a:cubicBezTo>
                  <a:cubicBezTo>
                    <a:pt x="-3220" y="127379"/>
                    <a:pt x="1329" y="129653"/>
                    <a:pt x="3604" y="150125"/>
                  </a:cubicBezTo>
                  <a:cubicBezTo>
                    <a:pt x="5879" y="170597"/>
                    <a:pt x="11565" y="201304"/>
                    <a:pt x="17252" y="232012"/>
                  </a:cubicBezTo>
                </a:path>
              </a:pathLst>
            </a:cu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5726608" y="3316406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4382164" y="3614678"/>
            <a:ext cx="112110" cy="232012"/>
            <a:chOff x="5660217" y="3207224"/>
            <a:chExt cx="112110" cy="232012"/>
          </a:xfrm>
        </p:grpSpPr>
        <p:sp>
          <p:nvSpPr>
            <p:cNvPr id="47" name="Volný tvar 46"/>
            <p:cNvSpPr/>
            <p:nvPr/>
          </p:nvSpPr>
          <p:spPr>
            <a:xfrm>
              <a:off x="5660217" y="3207224"/>
              <a:ext cx="99138" cy="232012"/>
            </a:xfrm>
            <a:custGeom>
              <a:avLst/>
              <a:gdLst>
                <a:gd name="connsiteX0" fmla="*/ 99138 w 99138"/>
                <a:gd name="connsiteY0" fmla="*/ 0 h 232012"/>
                <a:gd name="connsiteX1" fmla="*/ 44547 w 99138"/>
                <a:gd name="connsiteY1" fmla="*/ 40943 h 232012"/>
                <a:gd name="connsiteX2" fmla="*/ 3604 w 99138"/>
                <a:gd name="connsiteY2" fmla="*/ 109182 h 232012"/>
                <a:gd name="connsiteX3" fmla="*/ 3604 w 99138"/>
                <a:gd name="connsiteY3" fmla="*/ 150125 h 232012"/>
                <a:gd name="connsiteX4" fmla="*/ 17252 w 99138"/>
                <a:gd name="connsiteY4" fmla="*/ 232012 h 232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138" h="232012">
                  <a:moveTo>
                    <a:pt x="99138" y="0"/>
                  </a:moveTo>
                  <a:cubicBezTo>
                    <a:pt x="80941" y="13648"/>
                    <a:pt x="60469" y="22746"/>
                    <a:pt x="44547" y="40943"/>
                  </a:cubicBezTo>
                  <a:cubicBezTo>
                    <a:pt x="28625" y="59140"/>
                    <a:pt x="10428" y="90985"/>
                    <a:pt x="3604" y="109182"/>
                  </a:cubicBezTo>
                  <a:cubicBezTo>
                    <a:pt x="-3220" y="127379"/>
                    <a:pt x="1329" y="129653"/>
                    <a:pt x="3604" y="150125"/>
                  </a:cubicBezTo>
                  <a:cubicBezTo>
                    <a:pt x="5879" y="170597"/>
                    <a:pt x="11565" y="201304"/>
                    <a:pt x="17252" y="232012"/>
                  </a:cubicBezTo>
                </a:path>
              </a:pathLst>
            </a:cu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5726608" y="3316406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1977311" y="4450303"/>
            <a:ext cx="112110" cy="232012"/>
            <a:chOff x="5660217" y="3207224"/>
            <a:chExt cx="112110" cy="232012"/>
          </a:xfrm>
        </p:grpSpPr>
        <p:sp>
          <p:nvSpPr>
            <p:cNvPr id="50" name="Volný tvar 49"/>
            <p:cNvSpPr/>
            <p:nvPr/>
          </p:nvSpPr>
          <p:spPr>
            <a:xfrm>
              <a:off x="5660217" y="3207224"/>
              <a:ext cx="99138" cy="232012"/>
            </a:xfrm>
            <a:custGeom>
              <a:avLst/>
              <a:gdLst>
                <a:gd name="connsiteX0" fmla="*/ 99138 w 99138"/>
                <a:gd name="connsiteY0" fmla="*/ 0 h 232012"/>
                <a:gd name="connsiteX1" fmla="*/ 44547 w 99138"/>
                <a:gd name="connsiteY1" fmla="*/ 40943 h 232012"/>
                <a:gd name="connsiteX2" fmla="*/ 3604 w 99138"/>
                <a:gd name="connsiteY2" fmla="*/ 109182 h 232012"/>
                <a:gd name="connsiteX3" fmla="*/ 3604 w 99138"/>
                <a:gd name="connsiteY3" fmla="*/ 150125 h 232012"/>
                <a:gd name="connsiteX4" fmla="*/ 17252 w 99138"/>
                <a:gd name="connsiteY4" fmla="*/ 232012 h 232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138" h="232012">
                  <a:moveTo>
                    <a:pt x="99138" y="0"/>
                  </a:moveTo>
                  <a:cubicBezTo>
                    <a:pt x="80941" y="13648"/>
                    <a:pt x="60469" y="22746"/>
                    <a:pt x="44547" y="40943"/>
                  </a:cubicBezTo>
                  <a:cubicBezTo>
                    <a:pt x="28625" y="59140"/>
                    <a:pt x="10428" y="90985"/>
                    <a:pt x="3604" y="109182"/>
                  </a:cubicBezTo>
                  <a:cubicBezTo>
                    <a:pt x="-3220" y="127379"/>
                    <a:pt x="1329" y="129653"/>
                    <a:pt x="3604" y="150125"/>
                  </a:cubicBezTo>
                  <a:cubicBezTo>
                    <a:pt x="5879" y="170597"/>
                    <a:pt x="11565" y="201304"/>
                    <a:pt x="17252" y="232012"/>
                  </a:cubicBezTo>
                </a:path>
              </a:pathLst>
            </a:cu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5726608" y="3316406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4592299" y="3746719"/>
            <a:ext cx="473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T´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334108" y="421301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-25000" dirty="0" smtClean="0"/>
              <a:t>0</a:t>
            </a:r>
            <a:endParaRPr lang="cs-CZ" baseline="-25000" dirty="0"/>
          </a:p>
        </p:txBody>
      </p:sp>
      <p:sp>
        <p:nvSpPr>
          <p:cNvPr id="10" name="Čárový popisek 2 9"/>
          <p:cNvSpPr/>
          <p:nvPr/>
        </p:nvSpPr>
        <p:spPr>
          <a:xfrm>
            <a:off x="2138189" y="6406059"/>
            <a:ext cx="6040675" cy="382872"/>
          </a:xfrm>
          <a:prstGeom prst="borderCallout2">
            <a:avLst>
              <a:gd name="adj1" fmla="val 50831"/>
              <a:gd name="adj2" fmla="val -370"/>
              <a:gd name="adj3" fmla="val 50831"/>
              <a:gd name="adj4" fmla="val -5171"/>
              <a:gd name="adj5" fmla="val -219005"/>
              <a:gd name="adj6" fmla="val 310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nestejná vzdálenost vzoru a obrazu od osy, chybí pata kolmice </a:t>
            </a:r>
            <a:endParaRPr lang="cs-CZ" dirty="0"/>
          </a:p>
        </p:txBody>
      </p:sp>
      <p:sp>
        <p:nvSpPr>
          <p:cNvPr id="63" name="Čárový popisek 2 62"/>
          <p:cNvSpPr/>
          <p:nvPr/>
        </p:nvSpPr>
        <p:spPr>
          <a:xfrm>
            <a:off x="3406844" y="5877272"/>
            <a:ext cx="3177238" cy="382872"/>
          </a:xfrm>
          <a:prstGeom prst="borderCallout2">
            <a:avLst>
              <a:gd name="adj1" fmla="val 50831"/>
              <a:gd name="adj2" fmla="val -370"/>
              <a:gd name="adj3" fmla="val 50831"/>
              <a:gd name="adj4" fmla="val -9756"/>
              <a:gd name="adj5" fmla="val -140585"/>
              <a:gd name="adj6" fmla="val -243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vzor a obraz neleží na kolmici</a:t>
            </a:r>
            <a:endParaRPr lang="cs-CZ" dirty="0"/>
          </a:p>
        </p:txBody>
      </p:sp>
      <p:sp>
        <p:nvSpPr>
          <p:cNvPr id="64" name="Čárový popisek 2 63"/>
          <p:cNvSpPr/>
          <p:nvPr/>
        </p:nvSpPr>
        <p:spPr>
          <a:xfrm>
            <a:off x="4791238" y="5373216"/>
            <a:ext cx="4142004" cy="382872"/>
          </a:xfrm>
          <a:prstGeom prst="borderCallout2">
            <a:avLst>
              <a:gd name="adj1" fmla="val 50831"/>
              <a:gd name="adj2" fmla="val -370"/>
              <a:gd name="adj3" fmla="val 54395"/>
              <a:gd name="adj4" fmla="val -7102"/>
              <a:gd name="adj5" fmla="val -154843"/>
              <a:gd name="adj6" fmla="val -591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záměna v označení obrazu a paty kolmice </a:t>
            </a:r>
            <a:endParaRPr lang="cs-CZ" dirty="0"/>
          </a:p>
        </p:txBody>
      </p:sp>
      <p:sp>
        <p:nvSpPr>
          <p:cNvPr id="65" name="Čárový popisek 2 64"/>
          <p:cNvSpPr/>
          <p:nvPr/>
        </p:nvSpPr>
        <p:spPr>
          <a:xfrm>
            <a:off x="5905814" y="4893748"/>
            <a:ext cx="1178928" cy="382872"/>
          </a:xfrm>
          <a:prstGeom prst="borderCallout2">
            <a:avLst>
              <a:gd name="adj1" fmla="val 50831"/>
              <a:gd name="adj2" fmla="val -370"/>
              <a:gd name="adj3" fmla="val 50831"/>
              <a:gd name="adj4" fmla="val -25758"/>
              <a:gd name="adj5" fmla="val -176230"/>
              <a:gd name="adj6" fmla="val 3767"/>
            </a:avLst>
          </a:prstGeom>
          <a:ln w="38100"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SPRÁVNĚ</a:t>
            </a:r>
            <a:endParaRPr lang="cs-CZ" dirty="0"/>
          </a:p>
        </p:txBody>
      </p:sp>
      <p:sp>
        <p:nvSpPr>
          <p:cNvPr id="66" name="Čárový popisek 2 65"/>
          <p:cNvSpPr/>
          <p:nvPr/>
        </p:nvSpPr>
        <p:spPr>
          <a:xfrm>
            <a:off x="7218930" y="4421418"/>
            <a:ext cx="1776134" cy="733984"/>
          </a:xfrm>
          <a:prstGeom prst="borderCallout2">
            <a:avLst>
              <a:gd name="adj1" fmla="val 50831"/>
              <a:gd name="adj2" fmla="val -370"/>
              <a:gd name="adj3" fmla="val 50522"/>
              <a:gd name="adj4" fmla="val -13714"/>
              <a:gd name="adj5" fmla="val -69455"/>
              <a:gd name="adj6" fmla="val 467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samodružný bod </a:t>
            </a:r>
          </a:p>
          <a:p>
            <a:r>
              <a:rPr lang="cs-CZ" dirty="0" smtClean="0"/>
              <a:t>neleží na ose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22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Skupina 60"/>
          <p:cNvGrpSpPr/>
          <p:nvPr/>
        </p:nvGrpSpPr>
        <p:grpSpPr>
          <a:xfrm>
            <a:off x="2575589" y="1943975"/>
            <a:ext cx="3420380" cy="3312368"/>
            <a:chOff x="2575589" y="1943975"/>
            <a:chExt cx="3420380" cy="3312368"/>
          </a:xfrm>
        </p:grpSpPr>
        <p:sp>
          <p:nvSpPr>
            <p:cNvPr id="19" name="Oblouk 18"/>
            <p:cNvSpPr/>
            <p:nvPr/>
          </p:nvSpPr>
          <p:spPr>
            <a:xfrm>
              <a:off x="2575589" y="1943975"/>
              <a:ext cx="3312368" cy="3312368"/>
            </a:xfrm>
            <a:prstGeom prst="arc">
              <a:avLst>
                <a:gd name="adj1" fmla="val 12012538"/>
                <a:gd name="adj2" fmla="val 3805368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0" name="Skupina 49"/>
            <p:cNvGrpSpPr/>
            <p:nvPr/>
          </p:nvGrpSpPr>
          <p:grpSpPr>
            <a:xfrm>
              <a:off x="3347864" y="2060848"/>
              <a:ext cx="216024" cy="184666"/>
              <a:chOff x="3347864" y="2060848"/>
              <a:chExt cx="216024" cy="184666"/>
            </a:xfrm>
          </p:grpSpPr>
          <p:cxnSp>
            <p:nvCxnSpPr>
              <p:cNvPr id="44" name="Přímá spojnice 43"/>
              <p:cNvCxnSpPr/>
              <p:nvPr/>
            </p:nvCxnSpPr>
            <p:spPr>
              <a:xfrm>
                <a:off x="3347864" y="2060848"/>
                <a:ext cx="216024" cy="0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46"/>
              <p:cNvCxnSpPr/>
              <p:nvPr/>
            </p:nvCxnSpPr>
            <p:spPr>
              <a:xfrm flipV="1">
                <a:off x="3455876" y="2060848"/>
                <a:ext cx="108012" cy="184666"/>
              </a:xfrm>
              <a:prstGeom prst="line">
                <a:avLst/>
              </a:prstGeom>
              <a:ln w="2857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0" name="Skupina 59"/>
            <p:cNvGrpSpPr/>
            <p:nvPr/>
          </p:nvGrpSpPr>
          <p:grpSpPr>
            <a:xfrm>
              <a:off x="5724128" y="4005064"/>
              <a:ext cx="271841" cy="211929"/>
              <a:chOff x="5724128" y="4005064"/>
              <a:chExt cx="271841" cy="211929"/>
            </a:xfrm>
          </p:grpSpPr>
          <p:cxnSp>
            <p:nvCxnSpPr>
              <p:cNvPr id="52" name="Přímá spojnice 51"/>
              <p:cNvCxnSpPr/>
              <p:nvPr/>
            </p:nvCxnSpPr>
            <p:spPr>
              <a:xfrm flipV="1">
                <a:off x="5779945" y="4005065"/>
                <a:ext cx="216024" cy="211928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 flipH="1" flipV="1">
                <a:off x="5724128" y="4005064"/>
                <a:ext cx="55817" cy="211929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sz="2800" dirty="0" smtClean="0"/>
              <a:t>Sestrojení obrazu </a:t>
            </a:r>
            <a:r>
              <a:rPr lang="cs-CZ" sz="2800" u="sng" dirty="0" smtClean="0"/>
              <a:t>bodu</a:t>
            </a:r>
            <a:r>
              <a:rPr lang="cs-CZ" sz="2800" dirty="0" smtClean="0"/>
              <a:t> v osové souměrnosti</a:t>
            </a: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ZOBRAZENÍ V OSOVÉ SOUMĚRNOSTI</a:t>
            </a:r>
            <a:endParaRPr lang="cs-CZ" b="1" dirty="0"/>
          </a:p>
        </p:txBody>
      </p:sp>
      <p:grpSp>
        <p:nvGrpSpPr>
          <p:cNvPr id="64" name="Skupina 63"/>
          <p:cNvGrpSpPr/>
          <p:nvPr/>
        </p:nvGrpSpPr>
        <p:grpSpPr>
          <a:xfrm>
            <a:off x="1979712" y="1916832"/>
            <a:ext cx="3744416" cy="4176464"/>
            <a:chOff x="1979712" y="1916832"/>
            <a:chExt cx="3744416" cy="4176464"/>
          </a:xfrm>
        </p:grpSpPr>
        <p:cxnSp>
          <p:nvCxnSpPr>
            <p:cNvPr id="6" name="Přímá spojnice 5"/>
            <p:cNvCxnSpPr/>
            <p:nvPr/>
          </p:nvCxnSpPr>
          <p:spPr>
            <a:xfrm flipV="1">
              <a:off x="1979712" y="1916832"/>
              <a:ext cx="3744416" cy="417646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5436096" y="206084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627784" y="2350357"/>
            <a:ext cx="432048" cy="369332"/>
            <a:chOff x="2699792" y="2557089"/>
            <a:chExt cx="432048" cy="369332"/>
          </a:xfrm>
        </p:grpSpPr>
        <p:sp>
          <p:nvSpPr>
            <p:cNvPr id="8" name="Plus 7"/>
            <p:cNvSpPr/>
            <p:nvPr/>
          </p:nvSpPr>
          <p:spPr>
            <a:xfrm>
              <a:off x="2915816" y="2636912"/>
              <a:ext cx="216024" cy="216024"/>
            </a:xfrm>
            <a:prstGeom prst="mathPlus">
              <a:avLst>
                <a:gd name="adj1" fmla="val 2142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699792" y="2557089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263924" y="4626591"/>
            <a:ext cx="460204" cy="587008"/>
            <a:chOff x="2843807" y="2636912"/>
            <a:chExt cx="460204" cy="587008"/>
          </a:xfrm>
        </p:grpSpPr>
        <p:sp>
          <p:nvSpPr>
            <p:cNvPr id="38" name="Plus 37"/>
            <p:cNvSpPr/>
            <p:nvPr/>
          </p:nvSpPr>
          <p:spPr>
            <a:xfrm>
              <a:off x="2915816" y="2636912"/>
              <a:ext cx="216024" cy="216024"/>
            </a:xfrm>
            <a:prstGeom prst="mathPlus">
              <a:avLst>
                <a:gd name="adj1" fmla="val 2142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843807" y="2854588"/>
              <a:ext cx="4602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B´</a:t>
              </a:r>
              <a:endParaRPr lang="cs-CZ" b="1" dirty="0"/>
            </a:p>
          </p:txBody>
        </p:sp>
      </p:grpSp>
      <p:sp>
        <p:nvSpPr>
          <p:cNvPr id="63" name="TextovéPole 62"/>
          <p:cNvSpPr txBox="1"/>
          <p:nvPr/>
        </p:nvSpPr>
        <p:spPr>
          <a:xfrm>
            <a:off x="3068206" y="5805264"/>
            <a:ext cx="5639502" cy="80021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a typeface="Cambria Math"/>
              </a:rPr>
              <a:t>𝓞(o): B ⟶ B´</a:t>
            </a:r>
            <a:endParaRPr lang="cs-CZ" sz="2800" b="1" dirty="0" smtClean="0"/>
          </a:p>
          <a:p>
            <a:r>
              <a:rPr lang="cs-CZ" dirty="0" smtClean="0"/>
              <a:t>v osové souměrnosti s osou o se </a:t>
            </a:r>
            <a:r>
              <a:rPr lang="cs-CZ" dirty="0"/>
              <a:t>bod </a:t>
            </a:r>
            <a:r>
              <a:rPr lang="cs-CZ" dirty="0" smtClean="0"/>
              <a:t>B zobrazí </a:t>
            </a:r>
            <a:r>
              <a:rPr lang="cs-CZ" dirty="0"/>
              <a:t>do </a:t>
            </a:r>
            <a:r>
              <a:rPr lang="cs-CZ" dirty="0" smtClean="0"/>
              <a:t>bodu B´</a:t>
            </a:r>
            <a:endParaRPr lang="cs-CZ" dirty="0"/>
          </a:p>
        </p:txBody>
      </p:sp>
      <p:grpSp>
        <p:nvGrpSpPr>
          <p:cNvPr id="67" name="Skupina 66"/>
          <p:cNvGrpSpPr/>
          <p:nvPr/>
        </p:nvGrpSpPr>
        <p:grpSpPr>
          <a:xfrm>
            <a:off x="2411760" y="2060848"/>
            <a:ext cx="3528392" cy="3097802"/>
            <a:chOff x="2411760" y="2060848"/>
            <a:chExt cx="3528392" cy="3097802"/>
          </a:xfrm>
        </p:grpSpPr>
        <p:grpSp>
          <p:nvGrpSpPr>
            <p:cNvPr id="65" name="Skupina 64"/>
            <p:cNvGrpSpPr/>
            <p:nvPr/>
          </p:nvGrpSpPr>
          <p:grpSpPr>
            <a:xfrm>
              <a:off x="2411760" y="2060848"/>
              <a:ext cx="3528392" cy="3097802"/>
              <a:chOff x="2411760" y="2060848"/>
              <a:chExt cx="3528392" cy="3097802"/>
            </a:xfrm>
          </p:grpSpPr>
          <p:cxnSp>
            <p:nvCxnSpPr>
              <p:cNvPr id="12" name="Přímá spojnice 11"/>
              <p:cNvCxnSpPr/>
              <p:nvPr/>
            </p:nvCxnSpPr>
            <p:spPr>
              <a:xfrm>
                <a:off x="2411760" y="2060848"/>
                <a:ext cx="3528392" cy="309780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0" name="Volný tvar 39"/>
              <p:cNvSpPr/>
              <p:nvPr/>
            </p:nvSpPr>
            <p:spPr>
              <a:xfrm>
                <a:off x="4073236" y="3754582"/>
                <a:ext cx="290946" cy="58084"/>
              </a:xfrm>
              <a:custGeom>
                <a:avLst/>
                <a:gdLst>
                  <a:gd name="connsiteX0" fmla="*/ 0 w 290946"/>
                  <a:gd name="connsiteY0" fmla="*/ 0 h 58084"/>
                  <a:gd name="connsiteX1" fmla="*/ 69273 w 290946"/>
                  <a:gd name="connsiteY1" fmla="*/ 41563 h 58084"/>
                  <a:gd name="connsiteX2" fmla="*/ 138546 w 290946"/>
                  <a:gd name="connsiteY2" fmla="*/ 55418 h 58084"/>
                  <a:gd name="connsiteX3" fmla="*/ 193964 w 290946"/>
                  <a:gd name="connsiteY3" fmla="*/ 55418 h 58084"/>
                  <a:gd name="connsiteX4" fmla="*/ 249382 w 290946"/>
                  <a:gd name="connsiteY4" fmla="*/ 27709 h 58084"/>
                  <a:gd name="connsiteX5" fmla="*/ 290946 w 290946"/>
                  <a:gd name="connsiteY5" fmla="*/ 13854 h 580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90946" h="58084">
                    <a:moveTo>
                      <a:pt x="0" y="0"/>
                    </a:moveTo>
                    <a:cubicBezTo>
                      <a:pt x="23091" y="16163"/>
                      <a:pt x="46182" y="32327"/>
                      <a:pt x="69273" y="41563"/>
                    </a:cubicBezTo>
                    <a:cubicBezTo>
                      <a:pt x="92364" y="50799"/>
                      <a:pt x="117764" y="53109"/>
                      <a:pt x="138546" y="55418"/>
                    </a:cubicBezTo>
                    <a:cubicBezTo>
                      <a:pt x="159328" y="57727"/>
                      <a:pt x="175491" y="60036"/>
                      <a:pt x="193964" y="55418"/>
                    </a:cubicBezTo>
                    <a:cubicBezTo>
                      <a:pt x="212437" y="50800"/>
                      <a:pt x="233218" y="34636"/>
                      <a:pt x="249382" y="27709"/>
                    </a:cubicBezTo>
                    <a:cubicBezTo>
                      <a:pt x="265546" y="20782"/>
                      <a:pt x="278246" y="17318"/>
                      <a:pt x="290946" y="13854"/>
                    </a:cubicBezTo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vál 40"/>
              <p:cNvSpPr/>
              <p:nvPr/>
            </p:nvSpPr>
            <p:spPr>
              <a:xfrm>
                <a:off x="4195849" y="3712121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6" name="TextovéPole 65"/>
            <p:cNvSpPr txBox="1"/>
            <p:nvPr/>
          </p:nvSpPr>
          <p:spPr>
            <a:xfrm>
              <a:off x="3786660" y="3407712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r>
                <a:rPr lang="cs-CZ" baseline="-25000" dirty="0" smtClean="0"/>
                <a:t>0</a:t>
              </a:r>
              <a:endParaRPr lang="cs-CZ" baseline="-25000" dirty="0"/>
            </a:p>
          </p:txBody>
        </p:sp>
      </p:grpSp>
      <p:sp>
        <p:nvSpPr>
          <p:cNvPr id="2" name="Ovál 1"/>
          <p:cNvSpPr/>
          <p:nvPr/>
        </p:nvSpPr>
        <p:spPr>
          <a:xfrm>
            <a:off x="4159765" y="3573745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12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" name="Přímá spojnice 65"/>
          <p:cNvCxnSpPr/>
          <p:nvPr/>
        </p:nvCxnSpPr>
        <p:spPr>
          <a:xfrm>
            <a:off x="5157853" y="3106034"/>
            <a:ext cx="2112513" cy="32296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V="1">
            <a:off x="5467277" y="3068960"/>
            <a:ext cx="1769019" cy="108693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3176287" y="2895919"/>
            <a:ext cx="1981290" cy="1981290"/>
          </a:xfrm>
          <a:prstGeom prst="arc">
            <a:avLst>
              <a:gd name="adj1" fmla="val 2716307"/>
              <a:gd name="adj2" fmla="val 670311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louk 71"/>
          <p:cNvSpPr/>
          <p:nvPr/>
        </p:nvSpPr>
        <p:spPr>
          <a:xfrm>
            <a:off x="1385195" y="2691012"/>
            <a:ext cx="2955806" cy="2945245"/>
          </a:xfrm>
          <a:prstGeom prst="arc">
            <a:avLst>
              <a:gd name="adj1" fmla="val 2885077"/>
              <a:gd name="adj2" fmla="val 7018966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sz="2800" dirty="0" smtClean="0"/>
              <a:t>Sestrojení obrazu </a:t>
            </a:r>
            <a:r>
              <a:rPr lang="cs-CZ" sz="2800" u="sng" dirty="0" smtClean="0"/>
              <a:t>přímky (úsečky)</a:t>
            </a:r>
            <a:r>
              <a:rPr lang="cs-CZ" sz="2800" dirty="0" smtClean="0"/>
              <a:t> v OS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89" name="Skupina 88"/>
          <p:cNvGrpSpPr/>
          <p:nvPr/>
        </p:nvGrpSpPr>
        <p:grpSpPr>
          <a:xfrm>
            <a:off x="1149687" y="3238790"/>
            <a:ext cx="6120679" cy="1594790"/>
            <a:chOff x="1187624" y="3212976"/>
            <a:chExt cx="6120679" cy="1594790"/>
          </a:xfrm>
        </p:grpSpPr>
        <p:cxnSp>
          <p:nvCxnSpPr>
            <p:cNvPr id="6" name="Přímá spojnice 5"/>
            <p:cNvCxnSpPr/>
            <p:nvPr/>
          </p:nvCxnSpPr>
          <p:spPr>
            <a:xfrm flipV="1">
              <a:off x="1187624" y="3212976"/>
              <a:ext cx="6120679" cy="129614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1187624" y="4438434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</a:t>
              </a:r>
              <a:endParaRPr lang="cs-CZ" dirty="0"/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1225917" y="2138470"/>
            <a:ext cx="3931936" cy="967564"/>
            <a:chOff x="1225917" y="2138470"/>
            <a:chExt cx="3931936" cy="967564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1225917" y="2492896"/>
              <a:ext cx="3931936" cy="61313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1259632" y="2138470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</a:t>
              </a:r>
              <a:endParaRPr lang="cs-CZ" dirty="0"/>
            </a:p>
          </p:txBody>
        </p:sp>
      </p:grpSp>
      <p:sp>
        <p:nvSpPr>
          <p:cNvPr id="17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ZOBRAZENÍ V OSOVÉ SOUMĚRNOSTI</a:t>
            </a:r>
            <a:endParaRPr lang="cs-CZ" b="1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2405117" y="2370794"/>
            <a:ext cx="336310" cy="420292"/>
            <a:chOff x="2411762" y="2360636"/>
            <a:chExt cx="336310" cy="420292"/>
          </a:xfrm>
        </p:grpSpPr>
        <p:sp>
          <p:nvSpPr>
            <p:cNvPr id="22" name="Plus 21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444784" y="2360636"/>
              <a:ext cx="3032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</a:t>
              </a:r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858118" y="2563625"/>
            <a:ext cx="369850" cy="440359"/>
            <a:chOff x="3841629" y="2535254"/>
            <a:chExt cx="369850" cy="440359"/>
          </a:xfrm>
        </p:grpSpPr>
        <p:sp>
          <p:nvSpPr>
            <p:cNvPr id="21" name="Plus 20"/>
            <p:cNvSpPr/>
            <p:nvPr/>
          </p:nvSpPr>
          <p:spPr>
            <a:xfrm>
              <a:off x="3841629" y="2790947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901779" y="2535254"/>
              <a:ext cx="3097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</a:t>
              </a:r>
              <a:endParaRPr lang="cs-CZ" dirty="0"/>
            </a:p>
          </p:txBody>
        </p:sp>
      </p:grpSp>
      <p:sp>
        <p:nvSpPr>
          <p:cNvPr id="36" name="Oblouk 35"/>
          <p:cNvSpPr/>
          <p:nvPr/>
        </p:nvSpPr>
        <p:spPr>
          <a:xfrm>
            <a:off x="1350060" y="2648760"/>
            <a:ext cx="2987497" cy="2987497"/>
          </a:xfrm>
          <a:prstGeom prst="arc">
            <a:avLst>
              <a:gd name="adj1" fmla="val 13164798"/>
              <a:gd name="adj2" fmla="val 1654408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1" name="Skupina 90"/>
          <p:cNvGrpSpPr/>
          <p:nvPr/>
        </p:nvGrpSpPr>
        <p:grpSpPr>
          <a:xfrm>
            <a:off x="3056417" y="5515514"/>
            <a:ext cx="519552" cy="371559"/>
            <a:chOff x="3055829" y="5520985"/>
            <a:chExt cx="519552" cy="371559"/>
          </a:xfrm>
        </p:grpSpPr>
        <p:sp>
          <p:nvSpPr>
            <p:cNvPr id="19" name="Plus 18"/>
            <p:cNvSpPr/>
            <p:nvPr/>
          </p:nvSpPr>
          <p:spPr>
            <a:xfrm>
              <a:off x="3055829" y="5520985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199243" y="5523212"/>
              <a:ext cx="3761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P´</a:t>
              </a:r>
              <a:endParaRPr lang="cs-CZ" dirty="0"/>
            </a:p>
          </p:txBody>
        </p:sp>
      </p:grpSp>
      <p:grpSp>
        <p:nvGrpSpPr>
          <p:cNvPr id="92" name="Skupina 91"/>
          <p:cNvGrpSpPr/>
          <p:nvPr/>
        </p:nvGrpSpPr>
        <p:grpSpPr>
          <a:xfrm>
            <a:off x="4261574" y="4761741"/>
            <a:ext cx="469359" cy="441171"/>
            <a:chOff x="4289429" y="4741908"/>
            <a:chExt cx="469359" cy="441171"/>
          </a:xfrm>
        </p:grpSpPr>
        <p:sp>
          <p:nvSpPr>
            <p:cNvPr id="20" name="Plus 19"/>
            <p:cNvSpPr/>
            <p:nvPr/>
          </p:nvSpPr>
          <p:spPr>
            <a:xfrm>
              <a:off x="4289429" y="4741908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381762" y="4813747"/>
              <a:ext cx="377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R´</a:t>
              </a:r>
              <a:endParaRPr lang="cs-CZ" dirty="0"/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2411762" y="2273198"/>
            <a:ext cx="864094" cy="3881269"/>
            <a:chOff x="2411762" y="2273198"/>
            <a:chExt cx="864094" cy="3881269"/>
          </a:xfrm>
        </p:grpSpPr>
        <p:cxnSp>
          <p:nvCxnSpPr>
            <p:cNvPr id="9" name="Přímá spojnice 8"/>
            <p:cNvCxnSpPr/>
            <p:nvPr/>
          </p:nvCxnSpPr>
          <p:spPr>
            <a:xfrm flipH="1" flipV="1">
              <a:off x="2411762" y="2273198"/>
              <a:ext cx="864094" cy="388126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Skupina 28"/>
            <p:cNvGrpSpPr/>
            <p:nvPr/>
          </p:nvGrpSpPr>
          <p:grpSpPr>
            <a:xfrm>
              <a:off x="2784764" y="3990109"/>
              <a:ext cx="235527" cy="152400"/>
              <a:chOff x="2784764" y="3990109"/>
              <a:chExt cx="235527" cy="152400"/>
            </a:xfrm>
          </p:grpSpPr>
          <p:sp>
            <p:nvSpPr>
              <p:cNvPr id="27" name="Volný tvar 26"/>
              <p:cNvSpPr/>
              <p:nvPr/>
            </p:nvSpPr>
            <p:spPr>
              <a:xfrm>
                <a:off x="2784764" y="3990109"/>
                <a:ext cx="235527" cy="152400"/>
              </a:xfrm>
              <a:custGeom>
                <a:avLst/>
                <a:gdLst>
                  <a:gd name="connsiteX0" fmla="*/ 0 w 235527"/>
                  <a:gd name="connsiteY0" fmla="*/ 0 h 152400"/>
                  <a:gd name="connsiteX1" fmla="*/ 124691 w 235527"/>
                  <a:gd name="connsiteY1" fmla="*/ 13855 h 152400"/>
                  <a:gd name="connsiteX2" fmla="*/ 193963 w 235527"/>
                  <a:gd name="connsiteY2" fmla="*/ 55418 h 152400"/>
                  <a:gd name="connsiteX3" fmla="*/ 235527 w 235527"/>
                  <a:gd name="connsiteY3" fmla="*/ 1524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5527" h="152400">
                    <a:moveTo>
                      <a:pt x="0" y="0"/>
                    </a:moveTo>
                    <a:cubicBezTo>
                      <a:pt x="46182" y="2309"/>
                      <a:pt x="92364" y="4619"/>
                      <a:pt x="124691" y="13855"/>
                    </a:cubicBezTo>
                    <a:cubicBezTo>
                      <a:pt x="157018" y="23091"/>
                      <a:pt x="175490" y="32327"/>
                      <a:pt x="193963" y="55418"/>
                    </a:cubicBezTo>
                    <a:cubicBezTo>
                      <a:pt x="212436" y="78509"/>
                      <a:pt x="223981" y="115454"/>
                      <a:pt x="235527" y="152400"/>
                    </a:cubicBezTo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2864592" y="4066875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5" name="TextovéPole 44"/>
            <p:cNvSpPr txBox="1"/>
            <p:nvPr/>
          </p:nvSpPr>
          <p:spPr>
            <a:xfrm>
              <a:off x="2504095" y="4155890"/>
              <a:ext cx="3797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</a:t>
              </a:r>
              <a:r>
                <a:rPr lang="cs-CZ" baseline="-25000" dirty="0" smtClean="0"/>
                <a:t>0</a:t>
              </a:r>
              <a:endParaRPr lang="cs-CZ" baseline="-25000" dirty="0"/>
            </a:p>
          </p:txBody>
        </p:sp>
      </p:grpSp>
      <p:grpSp>
        <p:nvGrpSpPr>
          <p:cNvPr id="96" name="Skupina 95"/>
          <p:cNvGrpSpPr/>
          <p:nvPr/>
        </p:nvGrpSpPr>
        <p:grpSpPr>
          <a:xfrm>
            <a:off x="2000699" y="4163634"/>
            <a:ext cx="3466578" cy="2318267"/>
            <a:chOff x="2000699" y="4163634"/>
            <a:chExt cx="3466578" cy="2318267"/>
          </a:xfrm>
        </p:grpSpPr>
        <p:cxnSp>
          <p:nvCxnSpPr>
            <p:cNvPr id="58" name="Přímá spojnice 57"/>
            <p:cNvCxnSpPr/>
            <p:nvPr/>
          </p:nvCxnSpPr>
          <p:spPr>
            <a:xfrm flipV="1">
              <a:off x="2000699" y="4163634"/>
              <a:ext cx="3466578" cy="217674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TextovéPole 63"/>
            <p:cNvSpPr txBox="1"/>
            <p:nvPr/>
          </p:nvSpPr>
          <p:spPr>
            <a:xfrm>
              <a:off x="2146949" y="6112569"/>
              <a:ext cx="43204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p´</a:t>
              </a:r>
              <a:endParaRPr lang="cs-CZ" dirty="0"/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6660232" y="3252954"/>
            <a:ext cx="1062697" cy="467400"/>
            <a:chOff x="6695077" y="3233301"/>
            <a:chExt cx="1062697" cy="467400"/>
          </a:xfrm>
        </p:grpSpPr>
        <p:sp>
          <p:nvSpPr>
            <p:cNvPr id="18" name="Plus 17"/>
            <p:cNvSpPr/>
            <p:nvPr/>
          </p:nvSpPr>
          <p:spPr>
            <a:xfrm rot="1998705">
              <a:off x="6706244" y="3233301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695077" y="3331369"/>
              <a:ext cx="106269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Q=Q</a:t>
              </a:r>
              <a:r>
                <a:rPr lang="cs-CZ" baseline="-25000" dirty="0" smtClean="0"/>
                <a:t>0</a:t>
              </a:r>
              <a:r>
                <a:rPr lang="cs-CZ" dirty="0" smtClean="0"/>
                <a:t>=Q´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3831087" y="2326415"/>
            <a:ext cx="812921" cy="3828052"/>
            <a:chOff x="3831087" y="2326415"/>
            <a:chExt cx="812921" cy="3828052"/>
          </a:xfrm>
        </p:grpSpPr>
        <p:cxnSp>
          <p:nvCxnSpPr>
            <p:cNvPr id="12" name="Přímá spojnice 11"/>
            <p:cNvCxnSpPr/>
            <p:nvPr/>
          </p:nvCxnSpPr>
          <p:spPr>
            <a:xfrm flipH="1" flipV="1">
              <a:off x="3831087" y="2326415"/>
              <a:ext cx="812921" cy="382805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0" name="Skupina 29"/>
            <p:cNvGrpSpPr/>
            <p:nvPr/>
          </p:nvGrpSpPr>
          <p:grpSpPr>
            <a:xfrm>
              <a:off x="4130199" y="3702442"/>
              <a:ext cx="235527" cy="152400"/>
              <a:chOff x="2784764" y="3990109"/>
              <a:chExt cx="235527" cy="152400"/>
            </a:xfrm>
          </p:grpSpPr>
          <p:sp>
            <p:nvSpPr>
              <p:cNvPr id="31" name="Volný tvar 30"/>
              <p:cNvSpPr/>
              <p:nvPr/>
            </p:nvSpPr>
            <p:spPr>
              <a:xfrm>
                <a:off x="2784764" y="3990109"/>
                <a:ext cx="235527" cy="152400"/>
              </a:xfrm>
              <a:custGeom>
                <a:avLst/>
                <a:gdLst>
                  <a:gd name="connsiteX0" fmla="*/ 0 w 235527"/>
                  <a:gd name="connsiteY0" fmla="*/ 0 h 152400"/>
                  <a:gd name="connsiteX1" fmla="*/ 124691 w 235527"/>
                  <a:gd name="connsiteY1" fmla="*/ 13855 h 152400"/>
                  <a:gd name="connsiteX2" fmla="*/ 193963 w 235527"/>
                  <a:gd name="connsiteY2" fmla="*/ 55418 h 152400"/>
                  <a:gd name="connsiteX3" fmla="*/ 235527 w 235527"/>
                  <a:gd name="connsiteY3" fmla="*/ 152400 h 1524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5527" h="152400">
                    <a:moveTo>
                      <a:pt x="0" y="0"/>
                    </a:moveTo>
                    <a:cubicBezTo>
                      <a:pt x="46182" y="2309"/>
                      <a:pt x="92364" y="4619"/>
                      <a:pt x="124691" y="13855"/>
                    </a:cubicBezTo>
                    <a:cubicBezTo>
                      <a:pt x="157018" y="23091"/>
                      <a:pt x="175490" y="32327"/>
                      <a:pt x="193963" y="55418"/>
                    </a:cubicBezTo>
                    <a:cubicBezTo>
                      <a:pt x="212436" y="78509"/>
                      <a:pt x="223981" y="115454"/>
                      <a:pt x="235527" y="152400"/>
                    </a:cubicBezTo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2864592" y="4066875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7" name="TextovéPole 86"/>
            <p:cNvSpPr txBox="1"/>
            <p:nvPr/>
          </p:nvSpPr>
          <p:spPr>
            <a:xfrm>
              <a:off x="3871581" y="3905068"/>
              <a:ext cx="4055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</a:t>
              </a:r>
              <a:r>
                <a:rPr lang="cs-CZ" baseline="-25000" dirty="0" smtClean="0"/>
                <a:t>0</a:t>
              </a:r>
              <a:endParaRPr lang="cs-CZ" baseline="-25000" dirty="0"/>
            </a:p>
          </p:txBody>
        </p:sp>
      </p:grpSp>
      <p:sp>
        <p:nvSpPr>
          <p:cNvPr id="56" name="Oblouk 55"/>
          <p:cNvSpPr/>
          <p:nvPr/>
        </p:nvSpPr>
        <p:spPr>
          <a:xfrm>
            <a:off x="3176563" y="2901469"/>
            <a:ext cx="1981290" cy="1981290"/>
          </a:xfrm>
          <a:prstGeom prst="arc">
            <a:avLst>
              <a:gd name="adj1" fmla="val 13767716"/>
              <a:gd name="adj2" fmla="val 1757964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TextovéPole 75"/>
          <p:cNvSpPr txBox="1"/>
          <p:nvPr/>
        </p:nvSpPr>
        <p:spPr>
          <a:xfrm>
            <a:off x="5609418" y="4886799"/>
            <a:ext cx="3321896" cy="16312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a typeface="Cambria Math"/>
              </a:rPr>
              <a:t>𝓞(o): p ⟶ p´</a:t>
            </a:r>
            <a:endParaRPr lang="cs-CZ" sz="2800" b="1" dirty="0" smtClean="0"/>
          </a:p>
          <a:p>
            <a:r>
              <a:rPr lang="cs-CZ" dirty="0" smtClean="0"/>
              <a:t>v osové souměrnosti s osou o se přímka p zobrazí </a:t>
            </a:r>
            <a:r>
              <a:rPr lang="cs-CZ" dirty="0"/>
              <a:t>do </a:t>
            </a:r>
            <a:r>
              <a:rPr lang="cs-CZ" dirty="0" smtClean="0"/>
              <a:t>přímky p´ </a:t>
            </a:r>
          </a:p>
          <a:p>
            <a:r>
              <a:rPr lang="cs-CZ" b="1" dirty="0">
                <a:ea typeface="Cambria Math"/>
              </a:rPr>
              <a:t>𝓞(o): </a:t>
            </a:r>
            <a:r>
              <a:rPr lang="cs-CZ" b="1" dirty="0" smtClean="0">
                <a:latin typeface="Cambria Math"/>
                <a:ea typeface="Cambria Math"/>
              </a:rPr>
              <a:t>↔</a:t>
            </a:r>
            <a:r>
              <a:rPr lang="cs-CZ" b="1" dirty="0" smtClean="0">
                <a:ea typeface="Cambria Math"/>
              </a:rPr>
              <a:t>PR </a:t>
            </a:r>
            <a:r>
              <a:rPr lang="cs-CZ" b="1" dirty="0">
                <a:ea typeface="Cambria Math"/>
              </a:rPr>
              <a:t>⟶ </a:t>
            </a:r>
            <a:r>
              <a:rPr lang="cs-CZ" b="1" dirty="0" smtClean="0">
                <a:latin typeface="Cambria Math"/>
                <a:ea typeface="Cambria Math"/>
              </a:rPr>
              <a:t>↔</a:t>
            </a:r>
            <a:r>
              <a:rPr lang="cs-CZ" b="1" dirty="0" smtClean="0">
                <a:ea typeface="Cambria Math"/>
              </a:rPr>
              <a:t>P´R´ </a:t>
            </a:r>
          </a:p>
          <a:p>
            <a:r>
              <a:rPr lang="cs-CZ" b="1" dirty="0">
                <a:ea typeface="Cambria Math"/>
              </a:rPr>
              <a:t>𝓞(o): </a:t>
            </a:r>
            <a:r>
              <a:rPr lang="cs-CZ" b="1" dirty="0" smtClean="0">
                <a:ea typeface="Cambria Math"/>
              </a:rPr>
              <a:t>PR </a:t>
            </a:r>
            <a:r>
              <a:rPr lang="cs-CZ" b="1" dirty="0">
                <a:ea typeface="Cambria Math"/>
              </a:rPr>
              <a:t>⟶ </a:t>
            </a:r>
            <a:r>
              <a:rPr lang="cs-CZ" b="1" dirty="0" smtClean="0">
                <a:ea typeface="Cambria Math"/>
              </a:rPr>
              <a:t>P´R´        </a:t>
            </a:r>
            <a:r>
              <a:rPr lang="cs-CZ" b="1" dirty="0" smtClean="0">
                <a:latin typeface="Cambria Math"/>
                <a:ea typeface="Cambria Math"/>
              </a:rPr>
              <a:t>|</a:t>
            </a:r>
            <a:r>
              <a:rPr lang="cs-CZ" b="1" dirty="0" smtClean="0">
                <a:ea typeface="Cambria Math"/>
              </a:rPr>
              <a:t>PR</a:t>
            </a:r>
            <a:r>
              <a:rPr lang="cs-CZ" b="1" dirty="0" smtClean="0">
                <a:latin typeface="Cambria Math"/>
                <a:ea typeface="Cambria Math"/>
              </a:rPr>
              <a:t>|=|</a:t>
            </a:r>
            <a:r>
              <a:rPr lang="cs-CZ" b="1" dirty="0" smtClean="0">
                <a:ea typeface="Cambria Math"/>
              </a:rPr>
              <a:t>P´R´</a:t>
            </a:r>
            <a:r>
              <a:rPr lang="cs-CZ" b="1" dirty="0" smtClean="0">
                <a:latin typeface="Cambria Math"/>
                <a:ea typeface="Cambria Math"/>
              </a:rPr>
              <a:t>|</a:t>
            </a:r>
            <a:r>
              <a:rPr lang="cs-CZ" b="1" dirty="0" smtClean="0">
                <a:ea typeface="Cambria Math"/>
              </a:rPr>
              <a:t> </a:t>
            </a:r>
            <a:endParaRPr lang="cs-CZ" dirty="0"/>
          </a:p>
        </p:txBody>
      </p:sp>
      <p:cxnSp>
        <p:nvCxnSpPr>
          <p:cNvPr id="62" name="Přímá spojnice 61"/>
          <p:cNvCxnSpPr/>
          <p:nvPr/>
        </p:nvCxnSpPr>
        <p:spPr>
          <a:xfrm>
            <a:off x="2504095" y="2691012"/>
            <a:ext cx="1446356" cy="24194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3164935" y="4854074"/>
            <a:ext cx="1200791" cy="75139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3144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6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72" grpId="0" animBg="1"/>
      <p:bldP spid="36" grpId="0" animBg="1"/>
      <p:bldP spid="56" grpId="0" animBg="1"/>
      <p:bldP spid="7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sz="2800" dirty="0" smtClean="0"/>
              <a:t>Sestrojení obrazu </a:t>
            </a:r>
            <a:r>
              <a:rPr lang="cs-CZ" sz="2800" u="sng" dirty="0" smtClean="0"/>
              <a:t>kružnice</a:t>
            </a:r>
            <a:r>
              <a:rPr lang="cs-CZ" sz="2800" dirty="0" smtClean="0"/>
              <a:t> v OS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ZOBRAZENÍ V OSOVÉ SOUMĚRNOSTI</a:t>
            </a:r>
            <a:endParaRPr lang="cs-CZ" b="1" dirty="0"/>
          </a:p>
        </p:txBody>
      </p:sp>
      <p:sp>
        <p:nvSpPr>
          <p:cNvPr id="6" name="Oblouk 5"/>
          <p:cNvSpPr/>
          <p:nvPr/>
        </p:nvSpPr>
        <p:spPr>
          <a:xfrm>
            <a:off x="1830803" y="2441525"/>
            <a:ext cx="2139535" cy="2131891"/>
          </a:xfrm>
          <a:prstGeom prst="arc">
            <a:avLst>
              <a:gd name="adj1" fmla="val 5701321"/>
              <a:gd name="adj2" fmla="val 18587592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6" name="Skupina 85"/>
          <p:cNvGrpSpPr/>
          <p:nvPr/>
        </p:nvGrpSpPr>
        <p:grpSpPr>
          <a:xfrm>
            <a:off x="755576" y="2165679"/>
            <a:ext cx="5760640" cy="2919505"/>
            <a:chOff x="755576" y="2165679"/>
            <a:chExt cx="5760640" cy="2919505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755576" y="2535011"/>
              <a:ext cx="5760640" cy="255017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755576" y="2165679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</a:t>
              </a:r>
            </a:p>
          </p:txBody>
        </p:sp>
      </p:grpSp>
      <p:sp>
        <p:nvSpPr>
          <p:cNvPr id="35" name="Oblouk 34"/>
          <p:cNvSpPr/>
          <p:nvPr/>
        </p:nvSpPr>
        <p:spPr>
          <a:xfrm>
            <a:off x="3939916" y="3553510"/>
            <a:ext cx="1424172" cy="1419084"/>
          </a:xfrm>
          <a:prstGeom prst="arc">
            <a:avLst>
              <a:gd name="adj1" fmla="val 4617833"/>
              <a:gd name="adj2" fmla="val 18916467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>
            <a:off x="3259511" y="2274975"/>
            <a:ext cx="388389" cy="369332"/>
            <a:chOff x="2411762" y="2425750"/>
            <a:chExt cx="388389" cy="369332"/>
          </a:xfrm>
        </p:grpSpPr>
        <p:sp>
          <p:nvSpPr>
            <p:cNvPr id="48" name="TextovéPole 47"/>
            <p:cNvSpPr txBox="1"/>
            <p:nvPr/>
          </p:nvSpPr>
          <p:spPr>
            <a:xfrm>
              <a:off x="2509687" y="2425750"/>
              <a:ext cx="2904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S</a:t>
              </a:r>
            </a:p>
          </p:txBody>
        </p:sp>
        <p:sp>
          <p:nvSpPr>
            <p:cNvPr id="47" name="Plus 46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2380988" y="4400827"/>
            <a:ext cx="415402" cy="438849"/>
            <a:chOff x="2411762" y="2596262"/>
            <a:chExt cx="415402" cy="438849"/>
          </a:xfrm>
        </p:grpSpPr>
        <p:sp>
          <p:nvSpPr>
            <p:cNvPr id="60" name="TextovéPole 59"/>
            <p:cNvSpPr txBox="1"/>
            <p:nvPr/>
          </p:nvSpPr>
          <p:spPr>
            <a:xfrm>
              <a:off x="2469374" y="2665779"/>
              <a:ext cx="3577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S´</a:t>
              </a:r>
              <a:endParaRPr lang="cs-CZ" dirty="0"/>
            </a:p>
          </p:txBody>
        </p:sp>
        <p:sp>
          <p:nvSpPr>
            <p:cNvPr id="59" name="Plus 58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2876142" y="3770178"/>
            <a:ext cx="1097768" cy="369332"/>
            <a:chOff x="1498660" y="2555316"/>
            <a:chExt cx="1097768" cy="369332"/>
          </a:xfrm>
        </p:grpSpPr>
        <p:sp>
          <p:nvSpPr>
            <p:cNvPr id="63" name="TextovéPole 62"/>
            <p:cNvSpPr txBox="1"/>
            <p:nvPr/>
          </p:nvSpPr>
          <p:spPr>
            <a:xfrm>
              <a:off x="1498660" y="2555316"/>
              <a:ext cx="9220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K=K</a:t>
              </a:r>
              <a:r>
                <a:rPr lang="cs-CZ" baseline="-25000" dirty="0" smtClean="0"/>
                <a:t>0</a:t>
              </a:r>
              <a:r>
                <a:rPr lang="cs-CZ" dirty="0" smtClean="0"/>
                <a:t>=K´</a:t>
              </a:r>
              <a:endParaRPr lang="cs-CZ" baseline="-25000" dirty="0"/>
            </a:p>
          </p:txBody>
        </p:sp>
        <p:sp>
          <p:nvSpPr>
            <p:cNvPr id="62" name="Plus 61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4835172" y="3303214"/>
            <a:ext cx="478185" cy="394812"/>
            <a:chOff x="2411762" y="2386116"/>
            <a:chExt cx="478185" cy="394812"/>
          </a:xfrm>
        </p:grpSpPr>
        <p:sp>
          <p:nvSpPr>
            <p:cNvPr id="66" name="TextovéPole 65"/>
            <p:cNvSpPr txBox="1"/>
            <p:nvPr/>
          </p:nvSpPr>
          <p:spPr>
            <a:xfrm>
              <a:off x="2508111" y="2386116"/>
              <a:ext cx="3818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  <p:sp>
          <p:nvSpPr>
            <p:cNvPr id="65" name="Plus 64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4269204" y="4807620"/>
            <a:ext cx="508759" cy="455188"/>
            <a:chOff x="2411762" y="2596262"/>
            <a:chExt cx="508759" cy="455188"/>
          </a:xfrm>
        </p:grpSpPr>
        <p:sp>
          <p:nvSpPr>
            <p:cNvPr id="69" name="TextovéPole 68"/>
            <p:cNvSpPr txBox="1"/>
            <p:nvPr/>
          </p:nvSpPr>
          <p:spPr>
            <a:xfrm>
              <a:off x="2471359" y="2682118"/>
              <a:ext cx="4491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M´</a:t>
              </a:r>
              <a:endParaRPr lang="cs-CZ" dirty="0"/>
            </a:p>
          </p:txBody>
        </p:sp>
        <p:sp>
          <p:nvSpPr>
            <p:cNvPr id="68" name="Plus 67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5291029" y="4388750"/>
            <a:ext cx="1053667" cy="369332"/>
            <a:chOff x="2411762" y="2500631"/>
            <a:chExt cx="1053667" cy="369332"/>
          </a:xfrm>
        </p:grpSpPr>
        <p:sp>
          <p:nvSpPr>
            <p:cNvPr id="72" name="TextovéPole 71"/>
            <p:cNvSpPr txBox="1"/>
            <p:nvPr/>
          </p:nvSpPr>
          <p:spPr>
            <a:xfrm>
              <a:off x="2610708" y="2500631"/>
              <a:ext cx="8547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L=L</a:t>
              </a:r>
              <a:r>
                <a:rPr lang="cs-CZ" baseline="-25000" dirty="0" smtClean="0"/>
                <a:t>0</a:t>
              </a:r>
              <a:r>
                <a:rPr lang="cs-CZ" dirty="0" smtClean="0"/>
                <a:t>=L´</a:t>
              </a:r>
              <a:endParaRPr lang="cs-CZ" dirty="0"/>
            </a:p>
          </p:txBody>
        </p:sp>
        <p:sp>
          <p:nvSpPr>
            <p:cNvPr id="71" name="Plus 70"/>
            <p:cNvSpPr/>
            <p:nvPr/>
          </p:nvSpPr>
          <p:spPr>
            <a:xfrm>
              <a:off x="2411762" y="2596262"/>
              <a:ext cx="184666" cy="184666"/>
            </a:xfrm>
            <a:prstGeom prst="mathPlus">
              <a:avLst>
                <a:gd name="adj1" fmla="val 0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  <a:solidFill>
                  <a:sysClr val="windowText" lastClr="000000"/>
                </a:solidFill>
              </a:endParaRPr>
            </a:p>
          </p:txBody>
        </p:sp>
      </p:grpSp>
      <p:sp>
        <p:nvSpPr>
          <p:cNvPr id="79" name="TextovéPole 78"/>
          <p:cNvSpPr txBox="1"/>
          <p:nvPr/>
        </p:nvSpPr>
        <p:spPr>
          <a:xfrm>
            <a:off x="8219178" y="5595218"/>
            <a:ext cx="97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88" name="Skupina 87"/>
          <p:cNvGrpSpPr/>
          <p:nvPr/>
        </p:nvGrpSpPr>
        <p:grpSpPr>
          <a:xfrm>
            <a:off x="1907704" y="1865881"/>
            <a:ext cx="1728192" cy="3888432"/>
            <a:chOff x="1907704" y="1865881"/>
            <a:chExt cx="1728192" cy="3888432"/>
          </a:xfrm>
        </p:grpSpPr>
        <p:grpSp>
          <p:nvGrpSpPr>
            <p:cNvPr id="24" name="Skupina 23"/>
            <p:cNvGrpSpPr/>
            <p:nvPr/>
          </p:nvGrpSpPr>
          <p:grpSpPr>
            <a:xfrm>
              <a:off x="1907704" y="1865881"/>
              <a:ext cx="1728192" cy="3888432"/>
              <a:chOff x="2339752" y="2060848"/>
              <a:chExt cx="1728192" cy="3888432"/>
            </a:xfrm>
          </p:grpSpPr>
          <p:cxnSp>
            <p:nvCxnSpPr>
              <p:cNvPr id="18" name="Přímá spojnice 17"/>
              <p:cNvCxnSpPr/>
              <p:nvPr/>
            </p:nvCxnSpPr>
            <p:spPr>
              <a:xfrm flipV="1">
                <a:off x="2339752" y="2060848"/>
                <a:ext cx="1728192" cy="388843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3" name="Skupina 22"/>
              <p:cNvGrpSpPr/>
              <p:nvPr/>
            </p:nvGrpSpPr>
            <p:grpSpPr>
              <a:xfrm>
                <a:off x="3425588" y="3507475"/>
                <a:ext cx="95646" cy="259307"/>
                <a:chOff x="3425588" y="3507475"/>
                <a:chExt cx="95646" cy="259307"/>
              </a:xfrm>
            </p:grpSpPr>
            <p:sp>
              <p:nvSpPr>
                <p:cNvPr id="21" name="Volný tvar 20"/>
                <p:cNvSpPr/>
                <p:nvPr/>
              </p:nvSpPr>
              <p:spPr>
                <a:xfrm>
                  <a:off x="3425588" y="3507475"/>
                  <a:ext cx="95646" cy="259307"/>
                </a:xfrm>
                <a:custGeom>
                  <a:avLst/>
                  <a:gdLst>
                    <a:gd name="connsiteX0" fmla="*/ 0 w 95646"/>
                    <a:gd name="connsiteY0" fmla="*/ 0 h 259307"/>
                    <a:gd name="connsiteX1" fmla="*/ 81887 w 95646"/>
                    <a:gd name="connsiteY1" fmla="*/ 81886 h 259307"/>
                    <a:gd name="connsiteX2" fmla="*/ 95534 w 95646"/>
                    <a:gd name="connsiteY2" fmla="*/ 163773 h 259307"/>
                    <a:gd name="connsiteX3" fmla="*/ 81887 w 95646"/>
                    <a:gd name="connsiteY3" fmla="*/ 259307 h 2593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95646" h="259307">
                      <a:moveTo>
                        <a:pt x="0" y="0"/>
                      </a:moveTo>
                      <a:cubicBezTo>
                        <a:pt x="32982" y="27295"/>
                        <a:pt x="65965" y="54591"/>
                        <a:pt x="81887" y="81886"/>
                      </a:cubicBezTo>
                      <a:cubicBezTo>
                        <a:pt x="97809" y="109181"/>
                        <a:pt x="95534" y="134203"/>
                        <a:pt x="95534" y="163773"/>
                      </a:cubicBezTo>
                      <a:cubicBezTo>
                        <a:pt x="95534" y="193343"/>
                        <a:pt x="88710" y="226325"/>
                        <a:pt x="81887" y="259307"/>
                      </a:cubicBezTo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" name="Ovál 21"/>
                <p:cNvSpPr/>
                <p:nvPr/>
              </p:nvSpPr>
              <p:spPr>
                <a:xfrm>
                  <a:off x="3425588" y="3637128"/>
                  <a:ext cx="45719" cy="4571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80" name="TextovéPole 79"/>
            <p:cNvSpPr txBox="1"/>
            <p:nvPr/>
          </p:nvSpPr>
          <p:spPr>
            <a:xfrm>
              <a:off x="2831893" y="3465020"/>
              <a:ext cx="369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aseline="-25000" dirty="0" smtClean="0"/>
                <a:t>0</a:t>
              </a:r>
              <a:endParaRPr lang="cs-CZ" baseline="-25000" dirty="0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3635896" y="2441525"/>
            <a:ext cx="1801182" cy="4076107"/>
            <a:chOff x="3635896" y="2441525"/>
            <a:chExt cx="1801182" cy="4076107"/>
          </a:xfrm>
        </p:grpSpPr>
        <p:grpSp>
          <p:nvGrpSpPr>
            <p:cNvPr id="25" name="Skupina 24"/>
            <p:cNvGrpSpPr/>
            <p:nvPr/>
          </p:nvGrpSpPr>
          <p:grpSpPr>
            <a:xfrm>
              <a:off x="3635896" y="2441525"/>
              <a:ext cx="1801182" cy="4076107"/>
              <a:chOff x="2339752" y="1873173"/>
              <a:chExt cx="1801182" cy="4076107"/>
            </a:xfrm>
          </p:grpSpPr>
          <p:cxnSp>
            <p:nvCxnSpPr>
              <p:cNvPr id="26" name="Přímá spojnice 25"/>
              <p:cNvCxnSpPr/>
              <p:nvPr/>
            </p:nvCxnSpPr>
            <p:spPr>
              <a:xfrm flipV="1">
                <a:off x="2339752" y="1873173"/>
                <a:ext cx="1801182" cy="407610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7" name="Skupina 26"/>
              <p:cNvGrpSpPr/>
              <p:nvPr/>
            </p:nvGrpSpPr>
            <p:grpSpPr>
              <a:xfrm>
                <a:off x="3425588" y="3507475"/>
                <a:ext cx="95646" cy="259307"/>
                <a:chOff x="3425588" y="3507475"/>
                <a:chExt cx="95646" cy="259307"/>
              </a:xfrm>
            </p:grpSpPr>
            <p:sp>
              <p:nvSpPr>
                <p:cNvPr id="28" name="Volný tvar 27"/>
                <p:cNvSpPr/>
                <p:nvPr/>
              </p:nvSpPr>
              <p:spPr>
                <a:xfrm>
                  <a:off x="3425588" y="3507475"/>
                  <a:ext cx="95646" cy="259307"/>
                </a:xfrm>
                <a:custGeom>
                  <a:avLst/>
                  <a:gdLst>
                    <a:gd name="connsiteX0" fmla="*/ 0 w 95646"/>
                    <a:gd name="connsiteY0" fmla="*/ 0 h 259307"/>
                    <a:gd name="connsiteX1" fmla="*/ 81887 w 95646"/>
                    <a:gd name="connsiteY1" fmla="*/ 81886 h 259307"/>
                    <a:gd name="connsiteX2" fmla="*/ 95534 w 95646"/>
                    <a:gd name="connsiteY2" fmla="*/ 163773 h 259307"/>
                    <a:gd name="connsiteX3" fmla="*/ 81887 w 95646"/>
                    <a:gd name="connsiteY3" fmla="*/ 259307 h 2593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95646" h="259307">
                      <a:moveTo>
                        <a:pt x="0" y="0"/>
                      </a:moveTo>
                      <a:cubicBezTo>
                        <a:pt x="32982" y="27295"/>
                        <a:pt x="65965" y="54591"/>
                        <a:pt x="81887" y="81886"/>
                      </a:cubicBezTo>
                      <a:cubicBezTo>
                        <a:pt x="97809" y="109181"/>
                        <a:pt x="95534" y="134203"/>
                        <a:pt x="95534" y="163773"/>
                      </a:cubicBezTo>
                      <a:cubicBezTo>
                        <a:pt x="95534" y="193343"/>
                        <a:pt x="88710" y="226325"/>
                        <a:pt x="81887" y="259307"/>
                      </a:cubicBezTo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vál 28"/>
                <p:cNvSpPr/>
                <p:nvPr/>
              </p:nvSpPr>
              <p:spPr>
                <a:xfrm>
                  <a:off x="3425588" y="3637128"/>
                  <a:ext cx="45719" cy="45719"/>
                </a:xfrm>
                <a:prstGeom prst="ellipse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81" name="TextovéPole 80"/>
            <p:cNvSpPr txBox="1"/>
            <p:nvPr/>
          </p:nvSpPr>
          <p:spPr>
            <a:xfrm>
              <a:off x="4514400" y="4228339"/>
              <a:ext cx="4603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r>
                <a:rPr lang="cs-CZ" baseline="-25000" dirty="0" smtClean="0"/>
                <a:t>0</a:t>
              </a:r>
              <a:endParaRPr lang="cs-CZ" baseline="-25000" dirty="0"/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3257081" y="3810097"/>
            <a:ext cx="2266813" cy="2166758"/>
            <a:chOff x="3257081" y="3810097"/>
            <a:chExt cx="2266813" cy="2166758"/>
          </a:xfrm>
        </p:grpSpPr>
        <p:sp>
          <p:nvSpPr>
            <p:cNvPr id="54" name="Ovál 53"/>
            <p:cNvSpPr/>
            <p:nvPr/>
          </p:nvSpPr>
          <p:spPr>
            <a:xfrm>
              <a:off x="3257081" y="3810097"/>
              <a:ext cx="2166758" cy="216675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5019838" y="559521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m´</a:t>
              </a:r>
              <a:endParaRPr lang="cs-CZ" dirty="0"/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3831994" y="2522773"/>
            <a:ext cx="2346778" cy="2166758"/>
            <a:chOff x="3831994" y="2522773"/>
            <a:chExt cx="2346778" cy="2166758"/>
          </a:xfrm>
        </p:grpSpPr>
        <p:sp>
          <p:nvSpPr>
            <p:cNvPr id="53" name="Ovál 52"/>
            <p:cNvSpPr/>
            <p:nvPr/>
          </p:nvSpPr>
          <p:spPr>
            <a:xfrm>
              <a:off x="3831994" y="2522773"/>
              <a:ext cx="2166758" cy="216675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5818732" y="280778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2784139" y="1702861"/>
            <a:ext cx="1131071" cy="1405564"/>
            <a:chOff x="2784139" y="1702861"/>
            <a:chExt cx="1131071" cy="1405564"/>
          </a:xfrm>
        </p:grpSpPr>
        <p:sp>
          <p:nvSpPr>
            <p:cNvPr id="55" name="Ovál 54"/>
            <p:cNvSpPr/>
            <p:nvPr/>
          </p:nvSpPr>
          <p:spPr>
            <a:xfrm>
              <a:off x="2784139" y="1977354"/>
              <a:ext cx="1131071" cy="1131071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3097865" y="1702861"/>
              <a:ext cx="3516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1732176" y="3944361"/>
            <a:ext cx="1326469" cy="1212899"/>
            <a:chOff x="1732176" y="3944361"/>
            <a:chExt cx="1326469" cy="1212899"/>
          </a:xfrm>
        </p:grpSpPr>
        <p:sp>
          <p:nvSpPr>
            <p:cNvPr id="56" name="Ovál 55"/>
            <p:cNvSpPr/>
            <p:nvPr/>
          </p:nvSpPr>
          <p:spPr>
            <a:xfrm>
              <a:off x="1927574" y="3944361"/>
              <a:ext cx="1131071" cy="1131071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1732176" y="4787928"/>
              <a:ext cx="4186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k´</a:t>
              </a:r>
              <a:endParaRPr lang="cs-CZ" dirty="0"/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2949781" y="2072193"/>
            <a:ext cx="402063" cy="470696"/>
            <a:chOff x="2949781" y="2072193"/>
            <a:chExt cx="402063" cy="470696"/>
          </a:xfrm>
        </p:grpSpPr>
        <p:cxnSp>
          <p:nvCxnSpPr>
            <p:cNvPr id="91" name="Přímá spojnice 90"/>
            <p:cNvCxnSpPr>
              <a:endCxn id="55" idx="1"/>
            </p:cNvCxnSpPr>
            <p:nvPr/>
          </p:nvCxnSpPr>
          <p:spPr>
            <a:xfrm flipH="1" flipV="1">
              <a:off x="2949781" y="2142996"/>
              <a:ext cx="402063" cy="399893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0" name="TextovéPole 99"/>
            <p:cNvSpPr txBox="1"/>
            <p:nvPr/>
          </p:nvSpPr>
          <p:spPr>
            <a:xfrm>
              <a:off x="3072350" y="2072193"/>
              <a:ext cx="2648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</a:t>
              </a:r>
              <a:endParaRPr lang="cs-CZ" dirty="0"/>
            </a:p>
          </p:txBody>
        </p:sp>
      </p:grpSp>
      <p:grpSp>
        <p:nvGrpSpPr>
          <p:cNvPr id="103" name="Skupina 102"/>
          <p:cNvGrpSpPr/>
          <p:nvPr/>
        </p:nvGrpSpPr>
        <p:grpSpPr>
          <a:xfrm>
            <a:off x="2093216" y="4020814"/>
            <a:ext cx="467219" cy="472347"/>
            <a:chOff x="2093216" y="4020814"/>
            <a:chExt cx="467219" cy="472347"/>
          </a:xfrm>
        </p:grpSpPr>
        <p:cxnSp>
          <p:nvCxnSpPr>
            <p:cNvPr id="98" name="Přímá spojnice 97"/>
            <p:cNvCxnSpPr>
              <a:endCxn id="56" idx="1"/>
            </p:cNvCxnSpPr>
            <p:nvPr/>
          </p:nvCxnSpPr>
          <p:spPr>
            <a:xfrm flipH="1" flipV="1">
              <a:off x="2093216" y="4110003"/>
              <a:ext cx="392538" cy="38315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" name="TextovéPole 100"/>
            <p:cNvSpPr txBox="1"/>
            <p:nvPr/>
          </p:nvSpPr>
          <p:spPr>
            <a:xfrm>
              <a:off x="2228293" y="4020814"/>
              <a:ext cx="3321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r´</a:t>
              </a:r>
              <a:endParaRPr lang="cs-CZ" dirty="0"/>
            </a:p>
          </p:txBody>
        </p:sp>
      </p:grpSp>
      <p:sp>
        <p:nvSpPr>
          <p:cNvPr id="107" name="TextovéPole 106"/>
          <p:cNvSpPr txBox="1"/>
          <p:nvPr/>
        </p:nvSpPr>
        <p:spPr>
          <a:xfrm>
            <a:off x="5586959" y="5299746"/>
            <a:ext cx="3557041" cy="13542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a typeface="Cambria Math"/>
              </a:rPr>
              <a:t>𝓞(o): k(S; r)⟶k´(S´; r´)</a:t>
            </a:r>
            <a:endParaRPr lang="cs-CZ" sz="2800" b="1" dirty="0" smtClean="0"/>
          </a:p>
          <a:p>
            <a:r>
              <a:rPr lang="cs-CZ" dirty="0" smtClean="0"/>
              <a:t>v osové souměrnosti s osou o se kružnice k zobrazí </a:t>
            </a:r>
            <a:r>
              <a:rPr lang="cs-CZ" dirty="0"/>
              <a:t>do </a:t>
            </a:r>
            <a:r>
              <a:rPr lang="cs-CZ" dirty="0" smtClean="0"/>
              <a:t>kružnice k´ </a:t>
            </a:r>
          </a:p>
          <a:p>
            <a:r>
              <a:rPr lang="cs-CZ" b="1" dirty="0">
                <a:ea typeface="Cambria Math"/>
              </a:rPr>
              <a:t>𝓞(o): </a:t>
            </a:r>
            <a:r>
              <a:rPr lang="cs-CZ" b="1" dirty="0" smtClean="0">
                <a:ea typeface="Cambria Math"/>
              </a:rPr>
              <a:t>m(M; r) ⟶ m´(M´; r´)    r </a:t>
            </a:r>
            <a:r>
              <a:rPr lang="cs-CZ" b="1" dirty="0">
                <a:latin typeface="Cambria Math"/>
                <a:ea typeface="Cambria Math"/>
              </a:rPr>
              <a:t>≅</a:t>
            </a:r>
            <a:r>
              <a:rPr lang="cs-CZ" b="1" dirty="0">
                <a:ea typeface="Cambria Math"/>
              </a:rPr>
              <a:t>r</a:t>
            </a:r>
            <a:r>
              <a:rPr lang="cs-CZ" b="1" dirty="0" smtClean="0">
                <a:ea typeface="Cambria Math"/>
              </a:rPr>
              <a:t>´</a:t>
            </a:r>
          </a:p>
        </p:txBody>
      </p:sp>
    </p:spTree>
    <p:extLst>
      <p:ext uri="{BB962C8B-B14F-4D97-AF65-F5344CB8AC3E}">
        <p14:creationId xmlns:p14="http://schemas.microsoft.com/office/powerpoint/2010/main" val="152736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4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5" grpId="0" animBg="1"/>
      <p:bldP spid="10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sz="2800" dirty="0" smtClean="0"/>
              <a:t>Sestrojení obrazu </a:t>
            </a:r>
            <a:r>
              <a:rPr lang="cs-CZ" sz="2800" u="sng" dirty="0" smtClean="0"/>
              <a:t>trojúhelníku</a:t>
            </a:r>
            <a:r>
              <a:rPr lang="cs-CZ" sz="2800" dirty="0" smtClean="0"/>
              <a:t> v OS   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4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ZOBRAZENÍ V OSOVÉ SOUMĚRNOSTI</a:t>
            </a:r>
            <a:endParaRPr lang="cs-CZ" b="1" dirty="0"/>
          </a:p>
        </p:txBody>
      </p:sp>
      <p:grpSp>
        <p:nvGrpSpPr>
          <p:cNvPr id="43" name="Skupina 42"/>
          <p:cNvGrpSpPr/>
          <p:nvPr/>
        </p:nvGrpSpPr>
        <p:grpSpPr>
          <a:xfrm>
            <a:off x="2843808" y="1594178"/>
            <a:ext cx="611675" cy="4355102"/>
            <a:chOff x="2843808" y="1594178"/>
            <a:chExt cx="611675" cy="4355102"/>
          </a:xfrm>
        </p:grpSpPr>
        <p:cxnSp>
          <p:nvCxnSpPr>
            <p:cNvPr id="6" name="Přímá spojnice 5"/>
            <p:cNvCxnSpPr/>
            <p:nvPr/>
          </p:nvCxnSpPr>
          <p:spPr>
            <a:xfrm flipH="1">
              <a:off x="2843808" y="1772816"/>
              <a:ext cx="308182" cy="417646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3095443" y="159417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o</a:t>
              </a:r>
              <a:endParaRPr lang="cs-CZ" b="1" dirty="0"/>
            </a:p>
          </p:txBody>
        </p:sp>
      </p:grpSp>
      <p:sp>
        <p:nvSpPr>
          <p:cNvPr id="10" name="Rovnoramenný trojúhelník 9"/>
          <p:cNvSpPr/>
          <p:nvPr/>
        </p:nvSpPr>
        <p:spPr>
          <a:xfrm rot="21062197">
            <a:off x="2400924" y="2643609"/>
            <a:ext cx="2448272" cy="1819015"/>
          </a:xfrm>
          <a:prstGeom prst="triangle">
            <a:avLst>
              <a:gd name="adj" fmla="val 50083"/>
            </a:avLst>
          </a:prstGeom>
          <a:noFill/>
          <a:ln w="381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7" name="Skupina 46"/>
          <p:cNvGrpSpPr/>
          <p:nvPr/>
        </p:nvGrpSpPr>
        <p:grpSpPr>
          <a:xfrm>
            <a:off x="722966" y="2229727"/>
            <a:ext cx="2915128" cy="2810571"/>
            <a:chOff x="722966" y="2229727"/>
            <a:chExt cx="2915128" cy="2810571"/>
          </a:xfrm>
        </p:grpSpPr>
        <p:sp>
          <p:nvSpPr>
            <p:cNvPr id="8" name="Rovnoramenný trojúhelník 7"/>
            <p:cNvSpPr/>
            <p:nvPr/>
          </p:nvSpPr>
          <p:spPr>
            <a:xfrm rot="1005747">
              <a:off x="1189822" y="2549483"/>
              <a:ext cx="2448272" cy="1819015"/>
            </a:xfrm>
            <a:prstGeom prst="triangle">
              <a:avLst>
                <a:gd name="adj" fmla="val 50083"/>
              </a:avLst>
            </a:prstGeom>
            <a:noFill/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515472" y="2229727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C</a:t>
              </a: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204727" y="467096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22966" y="3924851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1401783" y="2442949"/>
            <a:ext cx="4132409" cy="376149"/>
            <a:chOff x="1401783" y="2442949"/>
            <a:chExt cx="4132409" cy="376149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1401783" y="2498076"/>
              <a:ext cx="4132409" cy="321022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Skupina 26"/>
            <p:cNvGrpSpPr/>
            <p:nvPr/>
          </p:nvGrpSpPr>
          <p:grpSpPr>
            <a:xfrm>
              <a:off x="3098042" y="2442949"/>
              <a:ext cx="177421" cy="204717"/>
              <a:chOff x="3098042" y="2442949"/>
              <a:chExt cx="177421" cy="204717"/>
            </a:xfrm>
          </p:grpSpPr>
          <p:sp>
            <p:nvSpPr>
              <p:cNvPr id="16" name="Volný tvar 15"/>
              <p:cNvSpPr/>
              <p:nvPr/>
            </p:nvSpPr>
            <p:spPr>
              <a:xfrm>
                <a:off x="3098042" y="2442949"/>
                <a:ext cx="177421" cy="204717"/>
              </a:xfrm>
              <a:custGeom>
                <a:avLst/>
                <a:gdLst>
                  <a:gd name="connsiteX0" fmla="*/ 0 w 177421"/>
                  <a:gd name="connsiteY0" fmla="*/ 0 h 204717"/>
                  <a:gd name="connsiteX1" fmla="*/ 122830 w 177421"/>
                  <a:gd name="connsiteY1" fmla="*/ 27296 h 204717"/>
                  <a:gd name="connsiteX2" fmla="*/ 163773 w 177421"/>
                  <a:gd name="connsiteY2" fmla="*/ 122830 h 204717"/>
                  <a:gd name="connsiteX3" fmla="*/ 177421 w 177421"/>
                  <a:gd name="connsiteY3" fmla="*/ 204717 h 2047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7421" h="204717">
                    <a:moveTo>
                      <a:pt x="0" y="0"/>
                    </a:moveTo>
                    <a:cubicBezTo>
                      <a:pt x="47767" y="3412"/>
                      <a:pt x="95535" y="6824"/>
                      <a:pt x="122830" y="27296"/>
                    </a:cubicBezTo>
                    <a:cubicBezTo>
                      <a:pt x="150125" y="47768"/>
                      <a:pt x="154675" y="93260"/>
                      <a:pt x="163773" y="122830"/>
                    </a:cubicBezTo>
                    <a:cubicBezTo>
                      <a:pt x="172871" y="152400"/>
                      <a:pt x="175146" y="178558"/>
                      <a:pt x="177421" y="204717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3151990" y="2542917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6" name="Skupina 45"/>
          <p:cNvGrpSpPr/>
          <p:nvPr/>
        </p:nvGrpSpPr>
        <p:grpSpPr>
          <a:xfrm>
            <a:off x="539552" y="4476792"/>
            <a:ext cx="4132409" cy="345219"/>
            <a:chOff x="539552" y="4476792"/>
            <a:chExt cx="4132409" cy="345219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539552" y="4476792"/>
              <a:ext cx="4132409" cy="321022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1" name="Skupina 30"/>
            <p:cNvGrpSpPr/>
            <p:nvPr/>
          </p:nvGrpSpPr>
          <p:grpSpPr>
            <a:xfrm flipV="1">
              <a:off x="2952903" y="4675794"/>
              <a:ext cx="126721" cy="146217"/>
              <a:chOff x="3098042" y="2442949"/>
              <a:chExt cx="177421" cy="204717"/>
            </a:xfrm>
          </p:grpSpPr>
          <p:sp>
            <p:nvSpPr>
              <p:cNvPr id="32" name="Volný tvar 31"/>
              <p:cNvSpPr/>
              <p:nvPr/>
            </p:nvSpPr>
            <p:spPr>
              <a:xfrm>
                <a:off x="3098042" y="2442949"/>
                <a:ext cx="177421" cy="204717"/>
              </a:xfrm>
              <a:custGeom>
                <a:avLst/>
                <a:gdLst>
                  <a:gd name="connsiteX0" fmla="*/ 0 w 177421"/>
                  <a:gd name="connsiteY0" fmla="*/ 0 h 204717"/>
                  <a:gd name="connsiteX1" fmla="*/ 122830 w 177421"/>
                  <a:gd name="connsiteY1" fmla="*/ 27296 h 204717"/>
                  <a:gd name="connsiteX2" fmla="*/ 163773 w 177421"/>
                  <a:gd name="connsiteY2" fmla="*/ 122830 h 204717"/>
                  <a:gd name="connsiteX3" fmla="*/ 177421 w 177421"/>
                  <a:gd name="connsiteY3" fmla="*/ 204717 h 2047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7421" h="204717">
                    <a:moveTo>
                      <a:pt x="0" y="0"/>
                    </a:moveTo>
                    <a:cubicBezTo>
                      <a:pt x="47767" y="3412"/>
                      <a:pt x="95535" y="6824"/>
                      <a:pt x="122830" y="27296"/>
                    </a:cubicBezTo>
                    <a:cubicBezTo>
                      <a:pt x="150125" y="47768"/>
                      <a:pt x="154675" y="93260"/>
                      <a:pt x="163773" y="122830"/>
                    </a:cubicBezTo>
                    <a:cubicBezTo>
                      <a:pt x="172871" y="152400"/>
                      <a:pt x="175146" y="178558"/>
                      <a:pt x="177421" y="204717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3151990" y="2542917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5" name="Skupina 44"/>
          <p:cNvGrpSpPr/>
          <p:nvPr/>
        </p:nvGrpSpPr>
        <p:grpSpPr>
          <a:xfrm>
            <a:off x="347753" y="3896748"/>
            <a:ext cx="6240471" cy="468356"/>
            <a:chOff x="347753" y="3896748"/>
            <a:chExt cx="6240471" cy="468356"/>
          </a:xfrm>
        </p:grpSpPr>
        <p:cxnSp>
          <p:nvCxnSpPr>
            <p:cNvPr id="20" name="Přímá spojnice 19"/>
            <p:cNvCxnSpPr/>
            <p:nvPr/>
          </p:nvCxnSpPr>
          <p:spPr>
            <a:xfrm>
              <a:off x="347753" y="3896748"/>
              <a:ext cx="6240471" cy="468356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4" name="Skupina 33"/>
            <p:cNvGrpSpPr/>
            <p:nvPr/>
          </p:nvGrpSpPr>
          <p:grpSpPr>
            <a:xfrm rot="5400000">
              <a:off x="2977315" y="4119213"/>
              <a:ext cx="152270" cy="175697"/>
              <a:chOff x="3098042" y="2442949"/>
              <a:chExt cx="177421" cy="204717"/>
            </a:xfrm>
          </p:grpSpPr>
          <p:sp>
            <p:nvSpPr>
              <p:cNvPr id="35" name="Volný tvar 34"/>
              <p:cNvSpPr/>
              <p:nvPr/>
            </p:nvSpPr>
            <p:spPr>
              <a:xfrm>
                <a:off x="3098042" y="2442949"/>
                <a:ext cx="177421" cy="204717"/>
              </a:xfrm>
              <a:custGeom>
                <a:avLst/>
                <a:gdLst>
                  <a:gd name="connsiteX0" fmla="*/ 0 w 177421"/>
                  <a:gd name="connsiteY0" fmla="*/ 0 h 204717"/>
                  <a:gd name="connsiteX1" fmla="*/ 122830 w 177421"/>
                  <a:gd name="connsiteY1" fmla="*/ 27296 h 204717"/>
                  <a:gd name="connsiteX2" fmla="*/ 163773 w 177421"/>
                  <a:gd name="connsiteY2" fmla="*/ 122830 h 204717"/>
                  <a:gd name="connsiteX3" fmla="*/ 177421 w 177421"/>
                  <a:gd name="connsiteY3" fmla="*/ 204717 h 2047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7421" h="204717">
                    <a:moveTo>
                      <a:pt x="0" y="0"/>
                    </a:moveTo>
                    <a:cubicBezTo>
                      <a:pt x="47767" y="3412"/>
                      <a:pt x="95535" y="6824"/>
                      <a:pt x="122830" y="27296"/>
                    </a:cubicBezTo>
                    <a:cubicBezTo>
                      <a:pt x="150125" y="47768"/>
                      <a:pt x="154675" y="93260"/>
                      <a:pt x="163773" y="122830"/>
                    </a:cubicBezTo>
                    <a:cubicBezTo>
                      <a:pt x="172871" y="152400"/>
                      <a:pt x="175146" y="178558"/>
                      <a:pt x="177421" y="204717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3151990" y="2542917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37" name="Zahnutá šipka nahoru 36"/>
          <p:cNvSpPr/>
          <p:nvPr/>
        </p:nvSpPr>
        <p:spPr>
          <a:xfrm rot="987237">
            <a:off x="531820" y="4686631"/>
            <a:ext cx="2703116" cy="575438"/>
          </a:xfrm>
          <a:prstGeom prst="curvedUpArrow">
            <a:avLst>
              <a:gd name="adj1" fmla="val 25000"/>
              <a:gd name="adj2" fmla="val 37859"/>
              <a:gd name="adj3" fmla="val 2872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Zahnutá šipka dolů 39"/>
          <p:cNvSpPr/>
          <p:nvPr/>
        </p:nvSpPr>
        <p:spPr>
          <a:xfrm rot="10243409">
            <a:off x="2414720" y="4845279"/>
            <a:ext cx="2709198" cy="557169"/>
          </a:xfrm>
          <a:prstGeom prst="curved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283358" y="5564559"/>
            <a:ext cx="3469777" cy="76944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r>
              <a:rPr lang="cs-CZ" sz="2400" b="1" dirty="0">
                <a:ea typeface="Cambria Math"/>
              </a:rPr>
              <a:t>𝓞(o): </a:t>
            </a:r>
            <a:r>
              <a:rPr lang="cs-CZ" sz="2400" b="1" dirty="0" smtClean="0">
                <a:ea typeface="Cambria Math"/>
              </a:rPr>
              <a:t>△ABC ⟶ △A´B´C´ </a:t>
            </a:r>
          </a:p>
          <a:p>
            <a:r>
              <a:rPr lang="cs-CZ" sz="2000" b="1" dirty="0" smtClean="0"/>
              <a:t>NEPŘÍMÁ</a:t>
            </a:r>
            <a:r>
              <a:rPr lang="cs-CZ" sz="2000" dirty="0" smtClean="0"/>
              <a:t> SOUMĚRNOST  </a:t>
            </a:r>
            <a:endParaRPr lang="cs-CZ" sz="2000" dirty="0"/>
          </a:p>
        </p:txBody>
      </p:sp>
      <p:grpSp>
        <p:nvGrpSpPr>
          <p:cNvPr id="51" name="Skupina 50"/>
          <p:cNvGrpSpPr/>
          <p:nvPr/>
        </p:nvGrpSpPr>
        <p:grpSpPr>
          <a:xfrm>
            <a:off x="3375324" y="2258283"/>
            <a:ext cx="473061" cy="423163"/>
            <a:chOff x="3375324" y="2258283"/>
            <a:chExt cx="473061" cy="423163"/>
          </a:xfrm>
        </p:grpSpPr>
        <p:sp>
          <p:nvSpPr>
            <p:cNvPr id="19" name="TextovéPole 18"/>
            <p:cNvSpPr txBox="1"/>
            <p:nvPr/>
          </p:nvSpPr>
          <p:spPr>
            <a:xfrm>
              <a:off x="3375324" y="2258283"/>
              <a:ext cx="4730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C´</a:t>
              </a:r>
              <a:endParaRPr lang="cs-CZ" b="1" dirty="0"/>
            </a:p>
          </p:txBody>
        </p:sp>
        <p:sp>
          <p:nvSpPr>
            <p:cNvPr id="48" name="Ovál 47"/>
            <p:cNvSpPr/>
            <p:nvPr/>
          </p:nvSpPr>
          <p:spPr>
            <a:xfrm>
              <a:off x="3478855" y="2635727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2274168" y="4607701"/>
            <a:ext cx="464677" cy="439518"/>
            <a:chOff x="2274168" y="4607701"/>
            <a:chExt cx="464677" cy="439518"/>
          </a:xfrm>
        </p:grpSpPr>
        <p:sp>
          <p:nvSpPr>
            <p:cNvPr id="22" name="TextovéPole 21"/>
            <p:cNvSpPr txBox="1"/>
            <p:nvPr/>
          </p:nvSpPr>
          <p:spPr>
            <a:xfrm>
              <a:off x="2274168" y="4677887"/>
              <a:ext cx="46467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B´</a:t>
              </a:r>
              <a:endParaRPr lang="cs-CZ" b="1" dirty="0"/>
            </a:p>
          </p:txBody>
        </p:sp>
        <p:sp>
          <p:nvSpPr>
            <p:cNvPr id="49" name="Ovál 48"/>
            <p:cNvSpPr/>
            <p:nvPr/>
          </p:nvSpPr>
          <p:spPr>
            <a:xfrm>
              <a:off x="2523313" y="4607701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4748823" y="4243993"/>
            <a:ext cx="456293" cy="417465"/>
            <a:chOff x="4748823" y="4243993"/>
            <a:chExt cx="456293" cy="417465"/>
          </a:xfrm>
        </p:grpSpPr>
        <p:sp>
          <p:nvSpPr>
            <p:cNvPr id="23" name="TextovéPole 22"/>
            <p:cNvSpPr txBox="1"/>
            <p:nvPr/>
          </p:nvSpPr>
          <p:spPr>
            <a:xfrm>
              <a:off x="4748823" y="4292126"/>
              <a:ext cx="45629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A´</a:t>
              </a:r>
              <a:endParaRPr lang="cs-CZ" b="1" dirty="0"/>
            </a:p>
          </p:txBody>
        </p:sp>
        <p:sp>
          <p:nvSpPr>
            <p:cNvPr id="50" name="Ovál 49"/>
            <p:cNvSpPr/>
            <p:nvPr/>
          </p:nvSpPr>
          <p:spPr>
            <a:xfrm>
              <a:off x="4954109" y="4243993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00494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37" grpId="0" animBg="1"/>
      <p:bldP spid="40" grpId="0" animBg="1"/>
      <p:bldP spid="4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E980FF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rgbClr val="D60093"/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52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607</Words>
  <Application>Microsoft Office PowerPoint</Application>
  <PresentationFormat>Předvádění na obrazovce (4:3)</PresentationFormat>
  <Paragraphs>154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PILOTÁŽ  (doporučení – upozornění – zpětná vazba)</vt:lpstr>
      <vt:lpstr>ZOBRAZENÍ V OSOVÉ SOUMĚRNOSTI</vt:lpstr>
      <vt:lpstr>Pracovní list: SPRÁVNÉ ZOBRAZENÍ V OS                                                                                                                                                       tisk pro žáka</vt:lpstr>
      <vt:lpstr>Pracovní list: SPRÁVNÉ ZOBRAZENÍ V OS - řešení                                                                                                                                                                                       IA tabule</vt:lpstr>
      <vt:lpstr>ZOBRAZENÍ V OSOVÉ SOUMĚRNOSTI</vt:lpstr>
      <vt:lpstr>ZOBRAZENÍ V OSOVÉ SOUMĚRNOSTI</vt:lpstr>
      <vt:lpstr>ZOBRAZENÍ V OSOVÉ SOUMĚRNOSTI</vt:lpstr>
      <vt:lpstr>ZOBRAZENÍ V OSOVÉ SOUMĚRNOSTI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8</cp:revision>
  <dcterms:created xsi:type="dcterms:W3CDTF">2013-02-22T15:44:04Z</dcterms:created>
  <dcterms:modified xsi:type="dcterms:W3CDTF">2013-04-09T18:30:30Z</dcterms:modified>
</cp:coreProperties>
</file>