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04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233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156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16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216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202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34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20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19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53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044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0DCEF-B2F5-48D3-AFD2-BBD3F67C7A7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5F6EB-34AC-443D-BFCF-BEA14E804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224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4955203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ÚTVARY OSOVĚ SOUMĚRNÉ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30. 12. 2012</a:t>
            </a:r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VY_32_INOVACE_60_SH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361459"/>
          </a:xfrm>
          <a:ln w="28575">
            <a:solidFill>
              <a:srgbClr val="FFC000"/>
            </a:solidFill>
          </a:ln>
        </p:spPr>
        <p:txBody>
          <a:bodyPr>
            <a:normAutofit fontScale="85000"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ÚTVARY OSOVĚ SOUMĚRNÉ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Poznat osově souměrné útvary, určit osu souměrnosti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 - OSOVÉ SOUMĚRNOSTI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souměrnost, osa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</a:t>
            </a:r>
            <a:r>
              <a:rPr lang="cs-CZ" dirty="0" smtClean="0"/>
              <a:t>pracovní </a:t>
            </a:r>
            <a:r>
              <a:rPr lang="cs-CZ" dirty="0"/>
              <a:t>list s 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0209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01419"/>
          </a:xfrm>
          <a:ln w="28575">
            <a:solidFill>
              <a:srgbClr val="FFC000"/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snímek </a:t>
            </a:r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302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zobrazí se podle osy samy na sebe (vzor a obraz jsou totožné)</a:t>
            </a:r>
          </a:p>
          <a:p>
            <a:pPr>
              <a:buFontTx/>
              <a:buChar char="-"/>
            </a:pPr>
            <a:r>
              <a:rPr lang="cs-CZ" sz="2400" dirty="0" smtClean="0"/>
              <a:t>některé obrazce mohou mít více os souměrnosti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b="1" dirty="0" smtClean="0"/>
              <a:t>ÚTVARY OSOVĚ SOUMĚRNÉ</a:t>
            </a:r>
            <a:endParaRPr lang="cs-CZ" sz="4000" b="1" dirty="0"/>
          </a:p>
        </p:txBody>
      </p:sp>
      <p:sp>
        <p:nvSpPr>
          <p:cNvPr id="5" name="Srdce 4"/>
          <p:cNvSpPr/>
          <p:nvPr/>
        </p:nvSpPr>
        <p:spPr>
          <a:xfrm>
            <a:off x="3889353" y="2589440"/>
            <a:ext cx="1728192" cy="1728192"/>
          </a:xfrm>
          <a:prstGeom prst="hear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aketa 5"/>
          <p:cNvSpPr/>
          <p:nvPr/>
        </p:nvSpPr>
        <p:spPr>
          <a:xfrm>
            <a:off x="6300192" y="4365104"/>
            <a:ext cx="1656184" cy="1656184"/>
          </a:xfrm>
          <a:prstGeom prst="plaqu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var L 7"/>
          <p:cNvSpPr/>
          <p:nvPr/>
        </p:nvSpPr>
        <p:spPr>
          <a:xfrm>
            <a:off x="2339751" y="4912568"/>
            <a:ext cx="1549601" cy="1549601"/>
          </a:xfrm>
          <a:prstGeom prst="corner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estiúhelník 10"/>
          <p:cNvSpPr/>
          <p:nvPr/>
        </p:nvSpPr>
        <p:spPr>
          <a:xfrm>
            <a:off x="971600" y="2805464"/>
            <a:ext cx="1503527" cy="1296144"/>
          </a:xfrm>
          <a:prstGeom prst="hexagon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>
            <a:off x="467544" y="3453536"/>
            <a:ext cx="2520280" cy="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971600" y="2276872"/>
            <a:ext cx="1368152" cy="216024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971601" y="2492896"/>
            <a:ext cx="1368151" cy="2088232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753449" y="2276872"/>
            <a:ext cx="0" cy="2635697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2123728" y="4912568"/>
            <a:ext cx="1765625" cy="1756792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128284" y="3933056"/>
            <a:ext cx="0" cy="252911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940152" y="5193196"/>
            <a:ext cx="2448272" cy="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6120172" y="4221088"/>
            <a:ext cx="1980220" cy="1944216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6300192" y="4365104"/>
            <a:ext cx="1800200" cy="180020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47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 osu (osy):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 chybějící část útvaru:</a:t>
            </a:r>
          </a:p>
        </p:txBody>
      </p:sp>
      <p:sp>
        <p:nvSpPr>
          <p:cNvPr id="4" name="Ohnutý pruh 3"/>
          <p:cNvSpPr/>
          <p:nvPr/>
        </p:nvSpPr>
        <p:spPr>
          <a:xfrm rot="1916727">
            <a:off x="4054414" y="1621274"/>
            <a:ext cx="2664296" cy="1800200"/>
          </a:xfrm>
          <a:prstGeom prst="blockArc">
            <a:avLst>
              <a:gd name="adj1" fmla="val 10800756"/>
              <a:gd name="adj2" fmla="val 21551954"/>
              <a:gd name="adj3" fmla="val 2599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Slza 4"/>
          <p:cNvSpPr/>
          <p:nvPr/>
        </p:nvSpPr>
        <p:spPr>
          <a:xfrm>
            <a:off x="7236296" y="2924944"/>
            <a:ext cx="1221340" cy="1221340"/>
          </a:xfrm>
          <a:prstGeom prst="teardrop">
            <a:avLst>
              <a:gd name="adj" fmla="val 14512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827584" y="1965609"/>
            <a:ext cx="1296144" cy="1296144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4000" b="1" dirty="0" smtClean="0"/>
              <a:t>OSOVÉ SOUMĚRNOSTI</a:t>
            </a:r>
            <a:r>
              <a:rPr lang="cs-CZ" sz="2000" b="1" dirty="0" smtClean="0"/>
              <a:t>       </a:t>
            </a:r>
            <a:r>
              <a:rPr lang="cs-CZ" sz="1800" dirty="0" smtClean="0"/>
              <a:t>tisk pro žáka</a:t>
            </a:r>
            <a:endParaRPr lang="cs-CZ" sz="1800" dirty="0"/>
          </a:p>
        </p:txBody>
      </p:sp>
      <p:sp>
        <p:nvSpPr>
          <p:cNvPr id="8" name="Zaoblený obdélník 7"/>
          <p:cNvSpPr/>
          <p:nvPr/>
        </p:nvSpPr>
        <p:spPr>
          <a:xfrm rot="20106398">
            <a:off x="4001888" y="2648844"/>
            <a:ext cx="1584176" cy="720080"/>
          </a:xfrm>
          <a:prstGeom prst="roundRect">
            <a:avLst>
              <a:gd name="adj" fmla="val 3751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6933414" y="1281533"/>
            <a:ext cx="1368152" cy="1368152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smicípá hvězda 9"/>
          <p:cNvSpPr/>
          <p:nvPr/>
        </p:nvSpPr>
        <p:spPr>
          <a:xfrm>
            <a:off x="2339751" y="1832543"/>
            <a:ext cx="1440160" cy="1440160"/>
          </a:xfrm>
          <a:prstGeom prst="star8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ousměrná svislá šipka 10"/>
          <p:cNvSpPr/>
          <p:nvPr/>
        </p:nvSpPr>
        <p:spPr>
          <a:xfrm>
            <a:off x="683568" y="4319185"/>
            <a:ext cx="1008112" cy="1512168"/>
          </a:xfrm>
          <a:prstGeom prst="up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Čtyřstranná šipka 12"/>
          <p:cNvSpPr/>
          <p:nvPr/>
        </p:nvSpPr>
        <p:spPr>
          <a:xfrm>
            <a:off x="4558470" y="4118880"/>
            <a:ext cx="1656184" cy="1656184"/>
          </a:xfrm>
          <a:prstGeom prst="quadArrow">
            <a:avLst>
              <a:gd name="adj1" fmla="val 14260"/>
              <a:gd name="adj2" fmla="val 32389"/>
              <a:gd name="adj3" fmla="val 225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Desetiúhelník 13"/>
          <p:cNvSpPr/>
          <p:nvPr/>
        </p:nvSpPr>
        <p:spPr>
          <a:xfrm>
            <a:off x="6842367" y="4661217"/>
            <a:ext cx="1728192" cy="1728192"/>
          </a:xfrm>
          <a:prstGeom prst="decag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ymbol „Zákaz“ 14"/>
          <p:cNvSpPr/>
          <p:nvPr/>
        </p:nvSpPr>
        <p:spPr>
          <a:xfrm>
            <a:off x="2123728" y="4226178"/>
            <a:ext cx="1404156" cy="1404156"/>
          </a:xfrm>
          <a:prstGeom prst="noSmoking">
            <a:avLst>
              <a:gd name="adj" fmla="val 2013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7" name="Přímá spojnice 16"/>
          <p:cNvCxnSpPr>
            <a:stCxn id="11" idx="0"/>
            <a:endCxn id="11" idx="4"/>
          </p:cNvCxnSpPr>
          <p:nvPr/>
        </p:nvCxnSpPr>
        <p:spPr>
          <a:xfrm>
            <a:off x="1187624" y="4319185"/>
            <a:ext cx="0" cy="15121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1223628" y="4226178"/>
            <a:ext cx="504056" cy="1698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>
            <a:stCxn id="15" idx="3"/>
            <a:endCxn id="15" idx="7"/>
          </p:cNvCxnSpPr>
          <p:nvPr/>
        </p:nvCxnSpPr>
        <p:spPr>
          <a:xfrm flipV="1">
            <a:off x="2329362" y="4431812"/>
            <a:ext cx="992888" cy="9928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 rot="2713051">
            <a:off x="2771497" y="4348856"/>
            <a:ext cx="792692" cy="16851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472547" y="4967500"/>
            <a:ext cx="182803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>
            <a:stCxn id="13" idx="1"/>
            <a:endCxn id="13" idx="3"/>
          </p:cNvCxnSpPr>
          <p:nvPr/>
        </p:nvCxnSpPr>
        <p:spPr>
          <a:xfrm>
            <a:off x="4558470" y="4946972"/>
            <a:ext cx="16561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>
            <a:stCxn id="14" idx="7"/>
            <a:endCxn id="14" idx="2"/>
          </p:cNvCxnSpPr>
          <p:nvPr/>
        </p:nvCxnSpPr>
        <p:spPr>
          <a:xfrm>
            <a:off x="7007395" y="4991273"/>
            <a:ext cx="1398136" cy="10680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Obdélník 35"/>
          <p:cNvSpPr/>
          <p:nvPr/>
        </p:nvSpPr>
        <p:spPr>
          <a:xfrm rot="18434089">
            <a:off x="6987583" y="4992402"/>
            <a:ext cx="877079" cy="18648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leva a nahoru 38"/>
          <p:cNvSpPr/>
          <p:nvPr/>
        </p:nvSpPr>
        <p:spPr>
          <a:xfrm>
            <a:off x="3167843" y="5467114"/>
            <a:ext cx="1224136" cy="1224136"/>
          </a:xfrm>
          <a:prstGeom prst="leftUpArrow">
            <a:avLst>
              <a:gd name="adj1" fmla="val 22770"/>
              <a:gd name="adj2" fmla="val 25000"/>
              <a:gd name="adj3" fmla="val 2054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 flipH="1" flipV="1">
            <a:off x="3933161" y="6235759"/>
            <a:ext cx="288035" cy="29867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 rot="2781935">
            <a:off x="3621357" y="5566461"/>
            <a:ext cx="1080731" cy="7167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96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 osu (osy):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514350" indent="-514350">
              <a:buFont typeface="+mj-lt"/>
              <a:buAutoNum type="arabicPeriod" startAt="2"/>
            </a:pPr>
            <a:r>
              <a:rPr lang="cs-CZ" dirty="0" smtClean="0"/>
              <a:t>Doplň chybějící část útvaru:</a:t>
            </a:r>
          </a:p>
        </p:txBody>
      </p:sp>
      <p:sp>
        <p:nvSpPr>
          <p:cNvPr id="4" name="Ohnutý pruh 3"/>
          <p:cNvSpPr/>
          <p:nvPr/>
        </p:nvSpPr>
        <p:spPr>
          <a:xfrm rot="1916727">
            <a:off x="4054414" y="1621274"/>
            <a:ext cx="2664296" cy="1800200"/>
          </a:xfrm>
          <a:prstGeom prst="blockArc">
            <a:avLst>
              <a:gd name="adj1" fmla="val 10800756"/>
              <a:gd name="adj2" fmla="val 21551954"/>
              <a:gd name="adj3" fmla="val 2599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Slza 4"/>
          <p:cNvSpPr/>
          <p:nvPr/>
        </p:nvSpPr>
        <p:spPr>
          <a:xfrm>
            <a:off x="7236296" y="2924944"/>
            <a:ext cx="1221340" cy="1221340"/>
          </a:xfrm>
          <a:prstGeom prst="teardrop">
            <a:avLst>
              <a:gd name="adj" fmla="val 14512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827584" y="1965609"/>
            <a:ext cx="1296144" cy="1296144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4000" b="1" dirty="0" smtClean="0"/>
              <a:t>OSOVÉ SOUMĚRNOSTI</a:t>
            </a:r>
            <a:r>
              <a:rPr lang="cs-CZ" sz="2000" b="1" dirty="0" smtClean="0"/>
              <a:t>       </a:t>
            </a:r>
            <a:r>
              <a:rPr lang="cs-CZ" sz="1800" dirty="0" smtClean="0"/>
              <a:t>IA tabule</a:t>
            </a:r>
            <a:endParaRPr lang="cs-CZ" sz="1800" dirty="0"/>
          </a:p>
        </p:txBody>
      </p:sp>
      <p:sp>
        <p:nvSpPr>
          <p:cNvPr id="8" name="Zaoblený obdélník 7"/>
          <p:cNvSpPr/>
          <p:nvPr/>
        </p:nvSpPr>
        <p:spPr>
          <a:xfrm rot="20106398">
            <a:off x="4001888" y="2648844"/>
            <a:ext cx="1584176" cy="720080"/>
          </a:xfrm>
          <a:prstGeom prst="roundRect">
            <a:avLst>
              <a:gd name="adj" fmla="val 3751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6933414" y="1281533"/>
            <a:ext cx="1368152" cy="1368152"/>
          </a:xfrm>
          <a:prstGeom prst="star5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smicípá hvězda 9"/>
          <p:cNvSpPr/>
          <p:nvPr/>
        </p:nvSpPr>
        <p:spPr>
          <a:xfrm>
            <a:off x="2339751" y="1832543"/>
            <a:ext cx="1440160" cy="1440160"/>
          </a:xfrm>
          <a:prstGeom prst="star8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ousměrná svislá šipka 10"/>
          <p:cNvSpPr/>
          <p:nvPr/>
        </p:nvSpPr>
        <p:spPr>
          <a:xfrm>
            <a:off x="683568" y="4319185"/>
            <a:ext cx="1008112" cy="1512168"/>
          </a:xfrm>
          <a:prstGeom prst="up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Čtyřstranná šipka 12"/>
          <p:cNvSpPr/>
          <p:nvPr/>
        </p:nvSpPr>
        <p:spPr>
          <a:xfrm>
            <a:off x="4558470" y="4118880"/>
            <a:ext cx="1656184" cy="1656184"/>
          </a:xfrm>
          <a:prstGeom prst="quadArrow">
            <a:avLst>
              <a:gd name="adj1" fmla="val 14260"/>
              <a:gd name="adj2" fmla="val 32389"/>
              <a:gd name="adj3" fmla="val 225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Desetiúhelník 13"/>
          <p:cNvSpPr/>
          <p:nvPr/>
        </p:nvSpPr>
        <p:spPr>
          <a:xfrm>
            <a:off x="6842367" y="4661217"/>
            <a:ext cx="1728192" cy="1728192"/>
          </a:xfrm>
          <a:prstGeom prst="decag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ymbol „Zákaz“ 14"/>
          <p:cNvSpPr/>
          <p:nvPr/>
        </p:nvSpPr>
        <p:spPr>
          <a:xfrm>
            <a:off x="2123728" y="4226178"/>
            <a:ext cx="1404156" cy="1404156"/>
          </a:xfrm>
          <a:prstGeom prst="noSmoking">
            <a:avLst>
              <a:gd name="adj" fmla="val 2013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7" name="Přímá spojnice 16"/>
          <p:cNvCxnSpPr>
            <a:stCxn id="11" idx="0"/>
            <a:endCxn id="11" idx="4"/>
          </p:cNvCxnSpPr>
          <p:nvPr/>
        </p:nvCxnSpPr>
        <p:spPr>
          <a:xfrm>
            <a:off x="1187624" y="4319185"/>
            <a:ext cx="0" cy="15121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15" idx="3"/>
            <a:endCxn id="15" idx="7"/>
          </p:cNvCxnSpPr>
          <p:nvPr/>
        </p:nvCxnSpPr>
        <p:spPr>
          <a:xfrm flipV="1">
            <a:off x="2329362" y="4431812"/>
            <a:ext cx="992888" cy="9928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13" idx="1"/>
            <a:endCxn id="13" idx="3"/>
          </p:cNvCxnSpPr>
          <p:nvPr/>
        </p:nvCxnSpPr>
        <p:spPr>
          <a:xfrm>
            <a:off x="4558470" y="4946972"/>
            <a:ext cx="16561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>
            <a:stCxn id="14" idx="7"/>
            <a:endCxn id="14" idx="2"/>
          </p:cNvCxnSpPr>
          <p:nvPr/>
        </p:nvCxnSpPr>
        <p:spPr>
          <a:xfrm>
            <a:off x="7007395" y="4991273"/>
            <a:ext cx="1398136" cy="10680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6" idx="0"/>
            <a:endCxn id="6" idx="4"/>
          </p:cNvCxnSpPr>
          <p:nvPr/>
        </p:nvCxnSpPr>
        <p:spPr>
          <a:xfrm>
            <a:off x="1475656" y="1965609"/>
            <a:ext cx="0" cy="1296144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10" idx="6"/>
            <a:endCxn id="10" idx="2"/>
          </p:cNvCxnSpPr>
          <p:nvPr/>
        </p:nvCxnSpPr>
        <p:spPr>
          <a:xfrm>
            <a:off x="3059831" y="1832543"/>
            <a:ext cx="0" cy="144016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0" idx="4"/>
            <a:endCxn id="10" idx="0"/>
          </p:cNvCxnSpPr>
          <p:nvPr/>
        </p:nvCxnSpPr>
        <p:spPr>
          <a:xfrm>
            <a:off x="2339751" y="2552623"/>
            <a:ext cx="1440160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10" idx="5"/>
            <a:endCxn id="10" idx="1"/>
          </p:cNvCxnSpPr>
          <p:nvPr/>
        </p:nvCxnSpPr>
        <p:spPr>
          <a:xfrm>
            <a:off x="2550658" y="2043450"/>
            <a:ext cx="1018346" cy="1018346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>
            <a:stCxn id="10" idx="3"/>
            <a:endCxn id="10" idx="7"/>
          </p:cNvCxnSpPr>
          <p:nvPr/>
        </p:nvCxnSpPr>
        <p:spPr>
          <a:xfrm flipV="1">
            <a:off x="2550658" y="2043450"/>
            <a:ext cx="1018346" cy="1018346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5580112" y="1700808"/>
            <a:ext cx="288032" cy="504056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8" idx="1"/>
            <a:endCxn id="8" idx="3"/>
          </p:cNvCxnSpPr>
          <p:nvPr/>
        </p:nvCxnSpPr>
        <p:spPr>
          <a:xfrm flipV="1">
            <a:off x="4075479" y="2675470"/>
            <a:ext cx="1436994" cy="66682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stCxn id="8" idx="0"/>
            <a:endCxn id="8" idx="2"/>
          </p:cNvCxnSpPr>
          <p:nvPr/>
        </p:nvCxnSpPr>
        <p:spPr>
          <a:xfrm>
            <a:off x="4642424" y="2682294"/>
            <a:ext cx="303104" cy="65318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>
            <a:stCxn id="9" idx="0"/>
          </p:cNvCxnSpPr>
          <p:nvPr/>
        </p:nvCxnSpPr>
        <p:spPr>
          <a:xfrm>
            <a:off x="7617490" y="1281533"/>
            <a:ext cx="0" cy="13939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>
            <a:stCxn id="9" idx="4"/>
          </p:cNvCxnSpPr>
          <p:nvPr/>
        </p:nvCxnSpPr>
        <p:spPr>
          <a:xfrm flipH="1">
            <a:off x="7007395" y="1804119"/>
            <a:ext cx="1294170" cy="43970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>
            <a:stCxn id="9" idx="1"/>
          </p:cNvCxnSpPr>
          <p:nvPr/>
        </p:nvCxnSpPr>
        <p:spPr>
          <a:xfrm>
            <a:off x="6933415" y="1804119"/>
            <a:ext cx="1166977" cy="4007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>
            <a:stCxn id="5" idx="3"/>
            <a:endCxn id="5" idx="7"/>
          </p:cNvCxnSpPr>
          <p:nvPr/>
        </p:nvCxnSpPr>
        <p:spPr>
          <a:xfrm flipV="1">
            <a:off x="7415157" y="2649367"/>
            <a:ext cx="1318056" cy="131805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Šipka doleva a nahoru 56"/>
          <p:cNvSpPr/>
          <p:nvPr/>
        </p:nvSpPr>
        <p:spPr>
          <a:xfrm>
            <a:off x="3167843" y="5467114"/>
            <a:ext cx="1224136" cy="1224136"/>
          </a:xfrm>
          <a:prstGeom prst="leftUpArrow">
            <a:avLst>
              <a:gd name="adj1" fmla="val 22770"/>
              <a:gd name="adj2" fmla="val 25000"/>
              <a:gd name="adj3" fmla="val 2054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 flipH="1" flipV="1">
            <a:off x="3923926" y="6240070"/>
            <a:ext cx="288035" cy="29867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60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dirty="0"/>
              <a:t>ZDROJE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  <a:ln w="28575">
            <a:solidFill>
              <a:srgbClr val="FFC000"/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autora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99041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243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PILOTÁŽ  (doporučení – upozornění – zpětná vazba)</vt:lpstr>
      <vt:lpstr>ÚTVARY OSOVĚ SOUMĚRNÉ</vt:lpstr>
      <vt:lpstr>Pracovní list: OSOVÉ SOUMĚRNOSTI       tisk pro žáka</vt:lpstr>
      <vt:lpstr>Pracovní list: OSOVÉ SOUMĚRNOSTI       IA tabule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5</cp:revision>
  <dcterms:created xsi:type="dcterms:W3CDTF">2013-02-22T15:44:00Z</dcterms:created>
  <dcterms:modified xsi:type="dcterms:W3CDTF">2013-04-09T18:31:00Z</dcterms:modified>
</cp:coreProperties>
</file>