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narodni-kvalifikace.cz/default.aspx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narodni-kvalifikace.cz/default.aspx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4BF888-4DF6-4207-B66B-B9B4D800D41B}" type="doc">
      <dgm:prSet loTypeId="urn:microsoft.com/office/officeart/2005/8/layout/vList2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BBA255A-398B-4E50-986A-E369F11A0E0D}">
      <dgm:prSet/>
      <dgm:spPr/>
      <dgm:t>
        <a:bodyPr/>
        <a:lstStyle/>
        <a:p>
          <a:pPr rtl="0"/>
          <a:r>
            <a:rPr lang="cs-CZ" dirty="0" smtClean="0"/>
            <a:t>teoretické znalosti a praktické dovednosti nutné k výkonu povolání = STUDIUM</a:t>
          </a:r>
          <a:endParaRPr lang="cs-CZ" dirty="0"/>
        </a:p>
      </dgm:t>
    </dgm:pt>
    <dgm:pt modelId="{77224BA1-A550-4BD5-ADDA-3D48D708FE82}" type="parTrans" cxnId="{844B426A-E805-499E-A11F-4E5277CB78B2}">
      <dgm:prSet/>
      <dgm:spPr/>
      <dgm:t>
        <a:bodyPr/>
        <a:lstStyle/>
        <a:p>
          <a:endParaRPr lang="cs-CZ"/>
        </a:p>
      </dgm:t>
    </dgm:pt>
    <dgm:pt modelId="{6D5F5F25-D705-41F3-963B-37BAA0002DF2}" type="sibTrans" cxnId="{844B426A-E805-499E-A11F-4E5277CB78B2}">
      <dgm:prSet/>
      <dgm:spPr/>
      <dgm:t>
        <a:bodyPr/>
        <a:lstStyle/>
        <a:p>
          <a:endParaRPr lang="cs-CZ"/>
        </a:p>
      </dgm:t>
    </dgm:pt>
    <dgm:pt modelId="{FA7138BB-6DB7-4E6C-A6F5-AD90AFE8D8FB}">
      <dgm:prSet/>
      <dgm:spPr/>
      <dgm:t>
        <a:bodyPr/>
        <a:lstStyle/>
        <a:p>
          <a:pPr rtl="0"/>
          <a:r>
            <a:rPr lang="cs-CZ" smtClean="0"/>
            <a:t>soubor způsobilostí = kompetencí, potřebných pro určité profesní uplatnění</a:t>
          </a:r>
          <a:endParaRPr lang="cs-CZ"/>
        </a:p>
      </dgm:t>
    </dgm:pt>
    <dgm:pt modelId="{67C71311-016C-488F-8436-8C938A3D7C35}" type="parTrans" cxnId="{0500808A-4E01-46DF-A82D-F98AA74831CD}">
      <dgm:prSet/>
      <dgm:spPr/>
      <dgm:t>
        <a:bodyPr/>
        <a:lstStyle/>
        <a:p>
          <a:endParaRPr lang="cs-CZ"/>
        </a:p>
      </dgm:t>
    </dgm:pt>
    <dgm:pt modelId="{7B68A465-AA42-4124-844A-AB4E4488AFE9}" type="sibTrans" cxnId="{0500808A-4E01-46DF-A82D-F98AA74831CD}">
      <dgm:prSet/>
      <dgm:spPr/>
      <dgm:t>
        <a:bodyPr/>
        <a:lstStyle/>
        <a:p>
          <a:endParaRPr lang="cs-CZ"/>
        </a:p>
      </dgm:t>
    </dgm:pt>
    <dgm:pt modelId="{DAED2CB9-EEE6-48C0-87CF-A75D09A5D5B5}">
      <dgm:prSet/>
      <dgm:spPr/>
      <dgm:t>
        <a:bodyPr/>
        <a:lstStyle/>
        <a:p>
          <a:pPr rtl="0"/>
          <a:r>
            <a:rPr lang="cs-CZ" b="1" dirty="0" smtClean="0"/>
            <a:t>odborné kompetence</a:t>
          </a:r>
          <a:r>
            <a:rPr lang="cs-CZ" dirty="0" smtClean="0"/>
            <a:t> – určují, co by měl pracovník umět po odborné stránce, např. orientace v technické dokumentaci, obsluha obráběcího stroje, …</a:t>
          </a:r>
          <a:endParaRPr lang="cs-CZ" dirty="0"/>
        </a:p>
      </dgm:t>
    </dgm:pt>
    <dgm:pt modelId="{EAAC95DB-03D5-4164-A758-BD356453BBC5}" type="parTrans" cxnId="{EE8FB305-43F5-4FE6-9ED9-404D664FB66A}">
      <dgm:prSet/>
      <dgm:spPr/>
      <dgm:t>
        <a:bodyPr/>
        <a:lstStyle/>
        <a:p>
          <a:endParaRPr lang="cs-CZ"/>
        </a:p>
      </dgm:t>
    </dgm:pt>
    <dgm:pt modelId="{D0091AE2-D220-441D-9A9E-69D5E5EAD87B}" type="sibTrans" cxnId="{EE8FB305-43F5-4FE6-9ED9-404D664FB66A}">
      <dgm:prSet/>
      <dgm:spPr/>
      <dgm:t>
        <a:bodyPr/>
        <a:lstStyle/>
        <a:p>
          <a:endParaRPr lang="cs-CZ"/>
        </a:p>
      </dgm:t>
    </dgm:pt>
    <dgm:pt modelId="{0632CE85-6C62-4852-9A23-E8EE21093590}">
      <dgm:prSet/>
      <dgm:spPr/>
      <dgm:t>
        <a:bodyPr/>
        <a:lstStyle/>
        <a:p>
          <a:pPr rtl="0"/>
          <a:r>
            <a:rPr lang="cs-CZ" b="1" dirty="0" smtClean="0"/>
            <a:t>obecné kompetence </a:t>
          </a:r>
          <a:r>
            <a:rPr lang="cs-CZ" dirty="0" smtClean="0"/>
            <a:t>– určují, co by měl pracovník zvládat mimo své odborné zaměření, např. vést kolektiv, jazykové znalosti, počítačová gramotnost, …</a:t>
          </a:r>
          <a:endParaRPr lang="cs-CZ" dirty="0"/>
        </a:p>
      </dgm:t>
    </dgm:pt>
    <dgm:pt modelId="{00FAD70D-8117-4408-B741-E2645E4E15DA}" type="parTrans" cxnId="{1D9F07BD-41AB-4408-97AC-DCF8E9267F75}">
      <dgm:prSet/>
      <dgm:spPr/>
      <dgm:t>
        <a:bodyPr/>
        <a:lstStyle/>
        <a:p>
          <a:endParaRPr lang="cs-CZ"/>
        </a:p>
      </dgm:t>
    </dgm:pt>
    <dgm:pt modelId="{D337C0FC-2DF7-44B2-A9D7-031846A2EED3}" type="sibTrans" cxnId="{1D9F07BD-41AB-4408-97AC-DCF8E9267F75}">
      <dgm:prSet/>
      <dgm:spPr/>
      <dgm:t>
        <a:bodyPr/>
        <a:lstStyle/>
        <a:p>
          <a:endParaRPr lang="cs-CZ"/>
        </a:p>
      </dgm:t>
    </dgm:pt>
    <dgm:pt modelId="{459BFEA4-76D2-4A02-BE54-0D65363CF94B}">
      <dgm:prSet/>
      <dgm:spPr/>
      <dgm:t>
        <a:bodyPr/>
        <a:lstStyle/>
        <a:p>
          <a:pPr rtl="0"/>
          <a:r>
            <a:rPr lang="cs-CZ" u="sng" dirty="0" smtClean="0">
              <a:hlinkClick xmlns:r="http://schemas.openxmlformats.org/officeDocument/2006/relationships" r:id="rId1"/>
            </a:rPr>
            <a:t>http://www.narodni-kvalifikace.cz/default.aspx</a:t>
          </a:r>
          <a:endParaRPr lang="cs-CZ" dirty="0"/>
        </a:p>
      </dgm:t>
    </dgm:pt>
    <dgm:pt modelId="{1D8D0F8C-8680-4186-98EA-747D1BC43FAB}" type="parTrans" cxnId="{107C0609-6032-4720-AAA7-78D03937BAB0}">
      <dgm:prSet/>
      <dgm:spPr/>
      <dgm:t>
        <a:bodyPr/>
        <a:lstStyle/>
        <a:p>
          <a:endParaRPr lang="cs-CZ"/>
        </a:p>
      </dgm:t>
    </dgm:pt>
    <dgm:pt modelId="{5D9ABAA2-B3CD-4FCA-8819-F263B32D404F}" type="sibTrans" cxnId="{107C0609-6032-4720-AAA7-78D03937BAB0}">
      <dgm:prSet/>
      <dgm:spPr/>
      <dgm:t>
        <a:bodyPr/>
        <a:lstStyle/>
        <a:p>
          <a:endParaRPr lang="cs-CZ"/>
        </a:p>
      </dgm:t>
    </dgm:pt>
    <dgm:pt modelId="{832FA29C-80B3-4687-B948-9950A89E8BD7}" type="pres">
      <dgm:prSet presAssocID="{EE4BF888-4DF6-4207-B66B-B9B4D800D41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F685ADA-6DD4-41D5-817A-FB9767EA63EB}" type="pres">
      <dgm:prSet presAssocID="{2BBA255A-398B-4E50-986A-E369F11A0E0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50CD57-BEA8-49B9-AADE-5BAF7743B389}" type="pres">
      <dgm:prSet presAssocID="{6D5F5F25-D705-41F3-963B-37BAA0002DF2}" presName="spacer" presStyleCnt="0"/>
      <dgm:spPr/>
    </dgm:pt>
    <dgm:pt modelId="{688A0151-77FE-4F2C-B03E-B3F28A10C112}" type="pres">
      <dgm:prSet presAssocID="{FA7138BB-6DB7-4E6C-A6F5-AD90AFE8D8F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569578-9BE6-472E-9EDD-0F6CFAB5BC8A}" type="pres">
      <dgm:prSet presAssocID="{FA7138BB-6DB7-4E6C-A6F5-AD90AFE8D8FB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3673A1-E8A5-4C40-9FA3-CA5E82A5623E}" type="pres">
      <dgm:prSet presAssocID="{459BFEA4-76D2-4A02-BE54-0D65363CF94B}" presName="parentText" presStyleLbl="node1" presStyleIdx="2" presStyleCnt="3" custLinFactNeighborX="1001" custLinFactNeighborY="-250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00808A-4E01-46DF-A82D-F98AA74831CD}" srcId="{EE4BF888-4DF6-4207-B66B-B9B4D800D41B}" destId="{FA7138BB-6DB7-4E6C-A6F5-AD90AFE8D8FB}" srcOrd="1" destOrd="0" parTransId="{67C71311-016C-488F-8436-8C938A3D7C35}" sibTransId="{7B68A465-AA42-4124-844A-AB4E4488AFE9}"/>
    <dgm:cxn modelId="{107C0609-6032-4720-AAA7-78D03937BAB0}" srcId="{EE4BF888-4DF6-4207-B66B-B9B4D800D41B}" destId="{459BFEA4-76D2-4A02-BE54-0D65363CF94B}" srcOrd="2" destOrd="0" parTransId="{1D8D0F8C-8680-4186-98EA-747D1BC43FAB}" sibTransId="{5D9ABAA2-B3CD-4FCA-8819-F263B32D404F}"/>
    <dgm:cxn modelId="{CCF074FB-F3AF-4A05-879D-7DF32E83E476}" type="presOf" srcId="{2BBA255A-398B-4E50-986A-E369F11A0E0D}" destId="{EF685ADA-6DD4-41D5-817A-FB9767EA63EB}" srcOrd="0" destOrd="0" presId="urn:microsoft.com/office/officeart/2005/8/layout/vList2"/>
    <dgm:cxn modelId="{999A7183-B806-4D4F-839E-21B933E22CD6}" type="presOf" srcId="{EE4BF888-4DF6-4207-B66B-B9B4D800D41B}" destId="{832FA29C-80B3-4687-B948-9950A89E8BD7}" srcOrd="0" destOrd="0" presId="urn:microsoft.com/office/officeart/2005/8/layout/vList2"/>
    <dgm:cxn modelId="{1D9F07BD-41AB-4408-97AC-DCF8E9267F75}" srcId="{FA7138BB-6DB7-4E6C-A6F5-AD90AFE8D8FB}" destId="{0632CE85-6C62-4852-9A23-E8EE21093590}" srcOrd="1" destOrd="0" parTransId="{00FAD70D-8117-4408-B741-E2645E4E15DA}" sibTransId="{D337C0FC-2DF7-44B2-A9D7-031846A2EED3}"/>
    <dgm:cxn modelId="{DBB41673-3BF9-4D07-A9E5-D4D94A28BABC}" type="presOf" srcId="{0632CE85-6C62-4852-9A23-E8EE21093590}" destId="{88569578-9BE6-472E-9EDD-0F6CFAB5BC8A}" srcOrd="0" destOrd="1" presId="urn:microsoft.com/office/officeart/2005/8/layout/vList2"/>
    <dgm:cxn modelId="{2AA36187-C9F5-4DDA-8F48-C814C35C2E5D}" type="presOf" srcId="{FA7138BB-6DB7-4E6C-A6F5-AD90AFE8D8FB}" destId="{688A0151-77FE-4F2C-B03E-B3F28A10C112}" srcOrd="0" destOrd="0" presId="urn:microsoft.com/office/officeart/2005/8/layout/vList2"/>
    <dgm:cxn modelId="{B573D14E-A615-437B-A568-29953E68BEB6}" type="presOf" srcId="{459BFEA4-76D2-4A02-BE54-0D65363CF94B}" destId="{F83673A1-E8A5-4C40-9FA3-CA5E82A5623E}" srcOrd="0" destOrd="0" presId="urn:microsoft.com/office/officeart/2005/8/layout/vList2"/>
    <dgm:cxn modelId="{EE8FB305-43F5-4FE6-9ED9-404D664FB66A}" srcId="{FA7138BB-6DB7-4E6C-A6F5-AD90AFE8D8FB}" destId="{DAED2CB9-EEE6-48C0-87CF-A75D09A5D5B5}" srcOrd="0" destOrd="0" parTransId="{EAAC95DB-03D5-4164-A758-BD356453BBC5}" sibTransId="{D0091AE2-D220-441D-9A9E-69D5E5EAD87B}"/>
    <dgm:cxn modelId="{F80CD38B-033E-49B6-978A-62A44DA215AE}" type="presOf" srcId="{DAED2CB9-EEE6-48C0-87CF-A75D09A5D5B5}" destId="{88569578-9BE6-472E-9EDD-0F6CFAB5BC8A}" srcOrd="0" destOrd="0" presId="urn:microsoft.com/office/officeart/2005/8/layout/vList2"/>
    <dgm:cxn modelId="{844B426A-E805-499E-A11F-4E5277CB78B2}" srcId="{EE4BF888-4DF6-4207-B66B-B9B4D800D41B}" destId="{2BBA255A-398B-4E50-986A-E369F11A0E0D}" srcOrd="0" destOrd="0" parTransId="{77224BA1-A550-4BD5-ADDA-3D48D708FE82}" sibTransId="{6D5F5F25-D705-41F3-963B-37BAA0002DF2}"/>
    <dgm:cxn modelId="{A2029DB7-CEDC-4BFE-BA9D-D36FBB7BF2D4}" type="presParOf" srcId="{832FA29C-80B3-4687-B948-9950A89E8BD7}" destId="{EF685ADA-6DD4-41D5-817A-FB9767EA63EB}" srcOrd="0" destOrd="0" presId="urn:microsoft.com/office/officeart/2005/8/layout/vList2"/>
    <dgm:cxn modelId="{7356C62E-4215-490B-A8B2-A6D3DC457AB0}" type="presParOf" srcId="{832FA29C-80B3-4687-B948-9950A89E8BD7}" destId="{1650CD57-BEA8-49B9-AADE-5BAF7743B389}" srcOrd="1" destOrd="0" presId="urn:microsoft.com/office/officeart/2005/8/layout/vList2"/>
    <dgm:cxn modelId="{4B12781A-1078-457D-A876-A58463BC7938}" type="presParOf" srcId="{832FA29C-80B3-4687-B948-9950A89E8BD7}" destId="{688A0151-77FE-4F2C-B03E-B3F28A10C112}" srcOrd="2" destOrd="0" presId="urn:microsoft.com/office/officeart/2005/8/layout/vList2"/>
    <dgm:cxn modelId="{A1DD5C6D-DE4D-4BC4-82F4-39611B381E6B}" type="presParOf" srcId="{832FA29C-80B3-4687-B948-9950A89E8BD7}" destId="{88569578-9BE6-472E-9EDD-0F6CFAB5BC8A}" srcOrd="3" destOrd="0" presId="urn:microsoft.com/office/officeart/2005/8/layout/vList2"/>
    <dgm:cxn modelId="{14E18D31-E50D-4A7C-BB2C-7F622947E860}" type="presParOf" srcId="{832FA29C-80B3-4687-B948-9950A89E8BD7}" destId="{F83673A1-E8A5-4C40-9FA3-CA5E82A5623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85ADA-6DD4-41D5-817A-FB9767EA63EB}">
      <dsp:nvSpPr>
        <dsp:cNvPr id="0" name=""/>
        <dsp:cNvSpPr/>
      </dsp:nvSpPr>
      <dsp:spPr>
        <a:xfrm>
          <a:off x="0" y="64195"/>
          <a:ext cx="8229600" cy="10740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teoretické znalosti a praktické dovednosti nutné k výkonu povolání = STUDIUM</a:t>
          </a:r>
          <a:endParaRPr lang="cs-CZ" sz="2700" kern="1200" dirty="0"/>
        </a:p>
      </dsp:txBody>
      <dsp:txXfrm>
        <a:off x="52431" y="116626"/>
        <a:ext cx="8124738" cy="969198"/>
      </dsp:txXfrm>
    </dsp:sp>
    <dsp:sp modelId="{688A0151-77FE-4F2C-B03E-B3F28A10C112}">
      <dsp:nvSpPr>
        <dsp:cNvPr id="0" name=""/>
        <dsp:cNvSpPr/>
      </dsp:nvSpPr>
      <dsp:spPr>
        <a:xfrm>
          <a:off x="0" y="1216016"/>
          <a:ext cx="8229600" cy="107406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soubor způsobilostí = kompetencí, potřebných pro určité profesní uplatnění</a:t>
          </a:r>
          <a:endParaRPr lang="cs-CZ" sz="2700" kern="1200"/>
        </a:p>
      </dsp:txBody>
      <dsp:txXfrm>
        <a:off x="52431" y="1268447"/>
        <a:ext cx="8124738" cy="969198"/>
      </dsp:txXfrm>
    </dsp:sp>
    <dsp:sp modelId="{88569578-9BE6-472E-9EDD-0F6CFAB5BC8A}">
      <dsp:nvSpPr>
        <dsp:cNvPr id="0" name=""/>
        <dsp:cNvSpPr/>
      </dsp:nvSpPr>
      <dsp:spPr>
        <a:xfrm>
          <a:off x="0" y="2290076"/>
          <a:ext cx="8229600" cy="1900260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b="1" kern="1200" dirty="0" smtClean="0"/>
            <a:t>odborné kompetence</a:t>
          </a:r>
          <a:r>
            <a:rPr lang="cs-CZ" sz="2100" kern="1200" dirty="0" smtClean="0"/>
            <a:t> – určují, co by měl pracovník umět po odborné stránce, např. orientace v technické dokumentaci, obsluha obráběcího stroje, …</a:t>
          </a:r>
          <a:endParaRPr lang="cs-CZ" sz="2100" kern="1200" dirty="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b="1" kern="1200" dirty="0" smtClean="0"/>
            <a:t>obecné kompetence </a:t>
          </a:r>
          <a:r>
            <a:rPr lang="cs-CZ" sz="2100" kern="1200" dirty="0" smtClean="0"/>
            <a:t>– určují, co by měl pracovník zvládat mimo své odborné zaměření, např. vést kolektiv, jazykové znalosti, počítačová gramotnost, …</a:t>
          </a:r>
          <a:endParaRPr lang="cs-CZ" sz="2100" kern="1200" dirty="0"/>
        </a:p>
      </dsp:txBody>
      <dsp:txXfrm>
        <a:off x="0" y="2290076"/>
        <a:ext cx="8229600" cy="1900260"/>
      </dsp:txXfrm>
    </dsp:sp>
    <dsp:sp modelId="{F83673A1-E8A5-4C40-9FA3-CA5E82A5623E}">
      <dsp:nvSpPr>
        <dsp:cNvPr id="0" name=""/>
        <dsp:cNvSpPr/>
      </dsp:nvSpPr>
      <dsp:spPr>
        <a:xfrm>
          <a:off x="0" y="4142772"/>
          <a:ext cx="8229600" cy="107406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u="sng" kern="1200" dirty="0" smtClean="0">
              <a:hlinkClick xmlns:r="http://schemas.openxmlformats.org/officeDocument/2006/relationships" r:id="rId1"/>
            </a:rPr>
            <a:t>http://www.narodni-kvalifikace.cz/default.aspx</a:t>
          </a:r>
          <a:endParaRPr lang="cs-CZ" sz="2700" kern="1200" dirty="0"/>
        </a:p>
      </dsp:txBody>
      <dsp:txXfrm>
        <a:off x="52431" y="4195203"/>
        <a:ext cx="8124738" cy="969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036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108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20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118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84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370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108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768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522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956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759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DD416-768D-41FC-8AA7-86C4AF5D98E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E47A4-9604-4070-979D-0CB760ACF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24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4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uviz.cz/studium/obory-vzdela/obory-s-vyucnim-listem/kadernik-1" TargetMode="Externa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523220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KVALIFIKACE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26. 9.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VY_32_INOVACE_22_SH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02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  <a:solidFill>
            <a:schemeClr val="bg2">
              <a:lumMod val="90000"/>
            </a:schemeClr>
          </a:solidFill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KVALIFIKACE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se seznámí s obsahem pojmu a propojí informace s informacemi o povoláních, naučí se vyhledat a stanovit si kvalifikační předpoklady a požadavky k povolání, které je zajímá.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B050"/>
                </a:solidFill>
              </a:rPr>
              <a:t>pracovní list </a:t>
            </a:r>
            <a:r>
              <a:rPr lang="cs-CZ" b="1" dirty="0" smtClean="0">
                <a:solidFill>
                  <a:srgbClr val="00B050"/>
                </a:solidFill>
              </a:rPr>
              <a:t>–KVALIFIKACE A DRUH PRÁCE,</a:t>
            </a:r>
            <a:r>
              <a:rPr lang="cs-CZ" b="1" dirty="0" smtClean="0">
                <a:solidFill>
                  <a:srgbClr val="0070C0"/>
                </a:solidFill>
              </a:rPr>
              <a:t> pracovní úkol 1 – MYŠLENKOVÁ MAPA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příloha – KADEŘNÍK 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</a:t>
            </a:r>
            <a:r>
              <a:rPr lang="cs-CZ" dirty="0" smtClean="0"/>
              <a:t> </a:t>
            </a:r>
            <a:r>
              <a:rPr lang="cs-CZ" b="1" dirty="0" smtClean="0"/>
              <a:t>kvalifikace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úkol </a:t>
            </a:r>
            <a:r>
              <a:rPr lang="cs-CZ" dirty="0"/>
              <a:t>a </a:t>
            </a:r>
            <a:r>
              <a:rPr lang="cs-CZ" dirty="0" smtClean="0"/>
              <a:t>1 pracovní list, 1 příloha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45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01419"/>
          </a:xfrm>
          <a:solidFill>
            <a:schemeClr val="bg2">
              <a:lumMod val="90000"/>
            </a:schemeClr>
          </a:solidFill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se zabývali souvislostmi mezi kvalifikací a druhem práce.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lepšímu uvědomění si důležitosti studia ve vztahu k získávání zaměstnání a k získání praktických informací -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příloha</a:t>
            </a:r>
            <a:r>
              <a:rPr lang="cs-CZ" dirty="0" smtClean="0"/>
              <a:t>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jsou použity </a:t>
            </a:r>
            <a:r>
              <a:rPr lang="cs-CZ" b="1" dirty="0" smtClean="0">
                <a:solidFill>
                  <a:srgbClr val="0070C0"/>
                </a:solidFill>
              </a:rPr>
              <a:t>hypertextové odkazy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podrobněji vysvětlující, rozšiřující nebo doplňující vybrané pojmy prezentace </a:t>
            </a:r>
            <a:r>
              <a:rPr lang="cs-CZ" smtClean="0"/>
              <a:t>(snímky  </a:t>
            </a:r>
            <a:r>
              <a:rPr lang="cs-CZ" dirty="0" smtClean="0"/>
              <a:t>4 a 5, 9 a 10).</a:t>
            </a:r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93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850106"/>
          </a:xfr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PŘEDPOKLADY PRO VÝKON POVOLÁNÍ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hlinkClick r:id="rId2" action="ppaction://hlinksldjump"/>
              </a:rPr>
              <a:t>KVALIFIKACE</a:t>
            </a: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ZDRAVOTNÍ PŘEDPOKLADY</a:t>
            </a:r>
          </a:p>
          <a:p>
            <a:pPr marL="0" indent="0" algn="ctr">
              <a:buNone/>
            </a:pPr>
            <a:r>
              <a:rPr lang="cs-CZ" b="1" dirty="0" smtClean="0"/>
              <a:t>OSOBNÍ PŘEDPOKLADY</a:t>
            </a:r>
            <a:endParaRPr lang="cs-CZ" b="1" dirty="0"/>
          </a:p>
        </p:txBody>
      </p:sp>
      <p:pic>
        <p:nvPicPr>
          <p:cNvPr id="1028" name="Picture 4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4695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919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131" y="1124744"/>
            <a:ext cx="1807769" cy="191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40695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825" y="4681799"/>
            <a:ext cx="2069853" cy="1657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98936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 (x86)\Microsoft Office\MEDIA\CAGCAT10\j0090070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35" y="4138151"/>
            <a:ext cx="1573235" cy="195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001" y="4263877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604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KVALIFIKACE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527318"/>
              </p:ext>
            </p:extLst>
          </p:nvPr>
        </p:nvGraphicFramePr>
        <p:xfrm>
          <a:off x="457200" y="1052736"/>
          <a:ext cx="8229600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hnutá šipka doleva 3">
            <a:hlinkClick r:id="rId7" action="ppaction://hlinksldjump"/>
          </p:cNvPr>
          <p:cNvSpPr/>
          <p:nvPr/>
        </p:nvSpPr>
        <p:spPr>
          <a:xfrm>
            <a:off x="7852142" y="332656"/>
            <a:ext cx="536282" cy="576064"/>
          </a:xfrm>
          <a:prstGeom prst="curvedLef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8304" y="6021288"/>
            <a:ext cx="1460051" cy="36933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isometricOffAxis2Left"/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ZAPIŠ SI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3907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DRUHY PRÁCE A POŽADOVANÁ KVALIFIKACE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1404584"/>
              </p:ext>
            </p:extLst>
          </p:nvPr>
        </p:nvGraphicFramePr>
        <p:xfrm>
          <a:off x="467544" y="1556792"/>
          <a:ext cx="8291265" cy="494276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63755"/>
                <a:gridCol w="2503173"/>
                <a:gridCol w="3024337"/>
              </a:tblGrid>
              <a:tr h="6677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POŽADOVANÁ KVALIFIKACE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DOKLAD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DRUH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67750">
                <a:tc>
                  <a:txBody>
                    <a:bodyPr/>
                    <a:lstStyle/>
                    <a:p>
                      <a:r>
                        <a:rPr lang="cs-CZ" dirty="0" smtClean="0"/>
                        <a:t>Pouze</a:t>
                      </a:r>
                      <a:r>
                        <a:rPr lang="cs-CZ" baseline="0" dirty="0" smtClean="0"/>
                        <a:t> zdravotní způsobilost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Lékařské potvrzení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Pomocný dělník, uklízečka, …</a:t>
                      </a:r>
                      <a:endParaRPr lang="cs-CZ" dirty="0"/>
                    </a:p>
                  </a:txBody>
                  <a:tcPr/>
                </a:tc>
              </a:tr>
              <a:tr h="936262">
                <a:tc>
                  <a:txBody>
                    <a:bodyPr/>
                    <a:lstStyle/>
                    <a:p>
                      <a:r>
                        <a:rPr lang="cs-CZ" dirty="0" smtClean="0"/>
                        <a:t>Krátkodobé zaučení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Doklad, potvrzení o zaučení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Dělník u výrobní linky, prodejce, …</a:t>
                      </a:r>
                      <a:endParaRPr lang="cs-CZ" dirty="0"/>
                    </a:p>
                  </a:txBody>
                  <a:tcPr/>
                </a:tc>
              </a:tr>
              <a:tr h="667750">
                <a:tc>
                  <a:txBody>
                    <a:bodyPr/>
                    <a:lstStyle/>
                    <a:p>
                      <a:r>
                        <a:rPr lang="cs-CZ" dirty="0" smtClean="0"/>
                        <a:t>Jiný doklad</a:t>
                      </a:r>
                      <a:r>
                        <a:rPr lang="cs-CZ" baseline="0" dirty="0" smtClean="0"/>
                        <a:t> o kvalifikaci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Řidičský průkaz, doklad o svářečské zkoušce, 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Řidič kamionu, svářeč, …</a:t>
                      </a:r>
                      <a:endParaRPr lang="cs-CZ" dirty="0"/>
                    </a:p>
                  </a:txBody>
                  <a:tcPr/>
                </a:tc>
              </a:tr>
              <a:tr h="667750">
                <a:tc>
                  <a:txBody>
                    <a:bodyPr/>
                    <a:lstStyle/>
                    <a:p>
                      <a:r>
                        <a:rPr lang="cs-CZ" dirty="0" smtClean="0"/>
                        <a:t>Vyučení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Výuční</a:t>
                      </a:r>
                      <a:r>
                        <a:rPr lang="cs-CZ" baseline="0" dirty="0" smtClean="0"/>
                        <a:t> 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Truhlář, cukrářka,</a:t>
                      </a:r>
                      <a:r>
                        <a:rPr lang="cs-CZ" baseline="0" dirty="0" smtClean="0"/>
                        <a:t> …</a:t>
                      </a:r>
                      <a:endParaRPr lang="cs-CZ" dirty="0"/>
                    </a:p>
                  </a:txBody>
                  <a:tcPr/>
                </a:tc>
              </a:tr>
              <a:tr h="667750">
                <a:tc>
                  <a:txBody>
                    <a:bodyPr/>
                    <a:lstStyle/>
                    <a:p>
                      <a:r>
                        <a:rPr lang="cs-CZ" dirty="0" smtClean="0"/>
                        <a:t>Středoškolské</a:t>
                      </a:r>
                      <a:r>
                        <a:rPr lang="cs-CZ" baseline="0" dirty="0" smtClean="0"/>
                        <a:t> vzdělání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vysvědčení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Účetní, zdravotní asistent, …</a:t>
                      </a:r>
                      <a:endParaRPr lang="cs-CZ" dirty="0"/>
                    </a:p>
                  </a:txBody>
                  <a:tcPr/>
                </a:tc>
              </a:tr>
              <a:tr h="667750">
                <a:tc>
                  <a:txBody>
                    <a:bodyPr/>
                    <a:lstStyle/>
                    <a:p>
                      <a:r>
                        <a:rPr lang="cs-CZ" dirty="0" smtClean="0"/>
                        <a:t>Vysokoškolské vzdělání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Vysokoškolský diplom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Lékař, architekt, učitel, …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164288" y="908720"/>
            <a:ext cx="1420269" cy="36933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isometricOffAxis2Left"/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ZAPIŠ SI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5503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/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2200" u="sng" dirty="0" smtClean="0"/>
              <a:t>Pracovní list – KVALIFIKACE A DRUH PRÁCE:</a:t>
            </a:r>
            <a:br>
              <a:rPr lang="cs-CZ" sz="2200" u="sng" dirty="0" smtClean="0"/>
            </a:br>
            <a:r>
              <a:rPr lang="cs-CZ" sz="2000" dirty="0" smtClean="0"/>
              <a:t>Doplň v tabulce volná místa – použij více možností.          </a:t>
            </a:r>
            <a:r>
              <a:rPr lang="cs-CZ" sz="2000" b="1" dirty="0" smtClean="0"/>
              <a:t>(tisk pro žáka nebo IA tabule)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147829"/>
              </p:ext>
            </p:extLst>
          </p:nvPr>
        </p:nvGraphicFramePr>
        <p:xfrm>
          <a:off x="457200" y="981071"/>
          <a:ext cx="8229600" cy="540025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43200"/>
                <a:gridCol w="2743200"/>
                <a:gridCol w="2743200"/>
              </a:tblGrid>
              <a:tr h="77146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POŽADOVANÁ KVALIFIKACE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DOKLAD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DRUH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7146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MATURITA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7146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LÉKAŘSKÉ POTVRZENÍ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7146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ZEDNÍK</a:t>
                      </a:r>
                      <a:endParaRPr lang="cs-CZ" dirty="0"/>
                    </a:p>
                  </a:txBody>
                  <a:tcPr anchor="ctr"/>
                </a:tc>
              </a:tr>
              <a:tr h="77146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VYSOKOŠKOLSKÉ</a:t>
                      </a:r>
                      <a:r>
                        <a:rPr lang="cs-CZ" baseline="0" dirty="0" smtClean="0"/>
                        <a:t> VZDĚLÁNÍ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TITUL INŽENÝR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7146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ŘIČIČSKÝ PRŮKAZ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7146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DĚLNICE</a:t>
                      </a:r>
                      <a:r>
                        <a:rPr lang="cs-CZ" baseline="0" dirty="0" smtClean="0"/>
                        <a:t> NA PÁSOVÉ VÝROBĚ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769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778266"/>
          </a:xfrm>
          <a:solidFill>
            <a:schemeClr val="bg2"/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2200" u="sng" dirty="0" smtClean="0"/>
              <a:t>Pracovní úkol 1 – MYŠLENKOVÁ MAPA:</a:t>
            </a:r>
            <a:br>
              <a:rPr lang="cs-CZ" sz="2200" u="sng" dirty="0" smtClean="0"/>
            </a:br>
            <a:r>
              <a:rPr lang="cs-CZ" sz="2000" dirty="0" smtClean="0"/>
              <a:t>Vyber si jedno povolání, které se ti líbí a které bys chtěl v budoucnu vykonávat. Vytvoř myšlenkovou mapu, do které vyznačíš doposud získané informace o volbě povolání. Pracuj na papír nebo do sešitu, použij tuto malou nápovědu pro tvorbu své myšlenkové mapy – OBECNÉ POJMY NAHRAĎ KONKRÉTNÍMI, DOPLŇ DALŠÍ, PROPOJ POJMY NAVZÁJEM.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4217326" y="3738499"/>
            <a:ext cx="1332148" cy="75143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ZVOLENÉ POVOLÁNÍ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736137" y="2172259"/>
            <a:ext cx="1584176" cy="57606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MOJE VLASTNOSTI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606372" y="2427230"/>
            <a:ext cx="1248709" cy="651683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PRACOVNÍ ČINNOSTI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438284" y="2672563"/>
            <a:ext cx="1008112" cy="588485"/>
          </a:xfrm>
          <a:prstGeom prst="roundRect">
            <a:avLst>
              <a:gd name="adj" fmla="val 4394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MOJE ZÁJMY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769871" y="3362779"/>
            <a:ext cx="1586911" cy="635587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MOJE SCHOPNOSTI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956663" y="2600832"/>
            <a:ext cx="1476164" cy="597998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PRACOVNÍ PROSTŘEDKY</a:t>
            </a:r>
            <a:endParaRPr lang="cs-CZ" dirty="0"/>
          </a:p>
        </p:txBody>
      </p:sp>
      <p:cxnSp>
        <p:nvCxnSpPr>
          <p:cNvPr id="23" name="Přímá spojnice se šipkou 22"/>
          <p:cNvCxnSpPr>
            <a:stCxn id="8" idx="0"/>
            <a:endCxn id="9" idx="3"/>
          </p:cNvCxnSpPr>
          <p:nvPr/>
        </p:nvCxnSpPr>
        <p:spPr>
          <a:xfrm flipH="1" flipV="1">
            <a:off x="4320313" y="2460291"/>
            <a:ext cx="563087" cy="1278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8" idx="0"/>
            <a:endCxn id="13" idx="3"/>
          </p:cNvCxnSpPr>
          <p:nvPr/>
        </p:nvCxnSpPr>
        <p:spPr>
          <a:xfrm flipH="1" flipV="1">
            <a:off x="2446396" y="2966806"/>
            <a:ext cx="2437004" cy="7716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8" idx="0"/>
            <a:endCxn id="14" idx="3"/>
          </p:cNvCxnSpPr>
          <p:nvPr/>
        </p:nvCxnSpPr>
        <p:spPr>
          <a:xfrm flipH="1" flipV="1">
            <a:off x="3356782" y="3680573"/>
            <a:ext cx="1526618" cy="579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1" name="Obdélník s odříznutým rohem na stejné straně 30"/>
          <p:cNvSpPr/>
          <p:nvPr/>
        </p:nvSpPr>
        <p:spPr>
          <a:xfrm>
            <a:off x="5301856" y="4852219"/>
            <a:ext cx="1443414" cy="511895"/>
          </a:xfrm>
          <a:prstGeom prst="snip2SameRect">
            <a:avLst>
              <a:gd name="adj1" fmla="val 0"/>
              <a:gd name="adj2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VZDĚLÁNÍ</a:t>
            </a:r>
            <a:endParaRPr lang="cs-CZ" dirty="0"/>
          </a:p>
        </p:txBody>
      </p:sp>
      <p:cxnSp>
        <p:nvCxnSpPr>
          <p:cNvPr id="33" name="Přímá spojnice se šipkou 32"/>
          <p:cNvCxnSpPr>
            <a:stCxn id="8" idx="0"/>
          </p:cNvCxnSpPr>
          <p:nvPr/>
        </p:nvCxnSpPr>
        <p:spPr>
          <a:xfrm flipH="1" flipV="1">
            <a:off x="4601856" y="2286438"/>
            <a:ext cx="281544" cy="1452061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aoblený obdélník 34"/>
          <p:cNvSpPr/>
          <p:nvPr/>
        </p:nvSpPr>
        <p:spPr>
          <a:xfrm>
            <a:off x="7461641" y="3588733"/>
            <a:ext cx="1246998" cy="651683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PRACOVNÍ PROSTŘEDÍ</a:t>
            </a:r>
            <a:endParaRPr lang="cs-CZ" dirty="0"/>
          </a:p>
        </p:txBody>
      </p:sp>
      <p:cxnSp>
        <p:nvCxnSpPr>
          <p:cNvPr id="36" name="Přímá spojnice se šipkou 35"/>
          <p:cNvCxnSpPr>
            <a:stCxn id="8" idx="3"/>
          </p:cNvCxnSpPr>
          <p:nvPr/>
        </p:nvCxnSpPr>
        <p:spPr>
          <a:xfrm>
            <a:off x="5549474" y="4114218"/>
            <a:ext cx="1686822" cy="252396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8" idx="3"/>
            <a:endCxn id="10" idx="2"/>
          </p:cNvCxnSpPr>
          <p:nvPr/>
        </p:nvCxnSpPr>
        <p:spPr>
          <a:xfrm flipV="1">
            <a:off x="5549474" y="3078913"/>
            <a:ext cx="681253" cy="10353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stCxn id="8" idx="3"/>
            <a:endCxn id="15" idx="2"/>
          </p:cNvCxnSpPr>
          <p:nvPr/>
        </p:nvCxnSpPr>
        <p:spPr>
          <a:xfrm flipV="1">
            <a:off x="5549474" y="3198830"/>
            <a:ext cx="2145271" cy="915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8" idx="3"/>
            <a:endCxn id="35" idx="1"/>
          </p:cNvCxnSpPr>
          <p:nvPr/>
        </p:nvCxnSpPr>
        <p:spPr>
          <a:xfrm flipV="1">
            <a:off x="5549474" y="3914575"/>
            <a:ext cx="1912167" cy="1996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49" name="Obdélník se zakulaceným příčným rohem 48"/>
          <p:cNvSpPr/>
          <p:nvPr/>
        </p:nvSpPr>
        <p:spPr>
          <a:xfrm>
            <a:off x="2125095" y="4366983"/>
            <a:ext cx="1582809" cy="504056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KVALIFIKACE</a:t>
            </a:r>
            <a:endParaRPr lang="cs-CZ" dirty="0"/>
          </a:p>
        </p:txBody>
      </p:sp>
      <p:sp>
        <p:nvSpPr>
          <p:cNvPr id="52" name="Lichoběžník 51"/>
          <p:cNvSpPr/>
          <p:nvPr/>
        </p:nvSpPr>
        <p:spPr>
          <a:xfrm>
            <a:off x="611560" y="5155893"/>
            <a:ext cx="1728192" cy="525947"/>
          </a:xfrm>
          <a:prstGeom prst="trapezoid">
            <a:avLst>
              <a:gd name="adj" fmla="val 3026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ODBORNÉ KOMPETENCE</a:t>
            </a:r>
            <a:endParaRPr lang="cs-CZ" dirty="0"/>
          </a:p>
        </p:txBody>
      </p:sp>
      <p:sp>
        <p:nvSpPr>
          <p:cNvPr id="53" name="Lichoběžník 52"/>
          <p:cNvSpPr/>
          <p:nvPr/>
        </p:nvSpPr>
        <p:spPr>
          <a:xfrm>
            <a:off x="3098519" y="5156437"/>
            <a:ext cx="1728192" cy="525947"/>
          </a:xfrm>
          <a:prstGeom prst="trapezoid">
            <a:avLst>
              <a:gd name="adj" fmla="val 3026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OBECNÉ KOMPETENCE</a:t>
            </a:r>
            <a:endParaRPr lang="cs-CZ" dirty="0"/>
          </a:p>
        </p:txBody>
      </p:sp>
      <p:cxnSp>
        <p:nvCxnSpPr>
          <p:cNvPr id="54" name="Přímá spojnice se šipkou 53"/>
          <p:cNvCxnSpPr>
            <a:stCxn id="52" idx="0"/>
            <a:endCxn id="14" idx="2"/>
          </p:cNvCxnSpPr>
          <p:nvPr/>
        </p:nvCxnSpPr>
        <p:spPr>
          <a:xfrm flipV="1">
            <a:off x="1475656" y="3998366"/>
            <a:ext cx="1087671" cy="1157527"/>
          </a:xfrm>
          <a:prstGeom prst="straightConnector1">
            <a:avLst/>
          </a:prstGeom>
          <a:ln>
            <a:solidFill>
              <a:srgbClr val="00B0F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13" idx="1"/>
          </p:cNvCxnSpPr>
          <p:nvPr/>
        </p:nvCxnSpPr>
        <p:spPr>
          <a:xfrm flipH="1">
            <a:off x="937080" y="2966806"/>
            <a:ext cx="501204" cy="294242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52" idx="2"/>
          </p:cNvCxnSpPr>
          <p:nvPr/>
        </p:nvCxnSpPr>
        <p:spPr>
          <a:xfrm flipH="1">
            <a:off x="826218" y="5681840"/>
            <a:ext cx="649438" cy="699488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52" idx="2"/>
          </p:cNvCxnSpPr>
          <p:nvPr/>
        </p:nvCxnSpPr>
        <p:spPr>
          <a:xfrm flipH="1">
            <a:off x="1400913" y="5681840"/>
            <a:ext cx="74743" cy="699488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>
            <a:stCxn id="53" idx="2"/>
          </p:cNvCxnSpPr>
          <p:nvPr/>
        </p:nvCxnSpPr>
        <p:spPr>
          <a:xfrm flipH="1">
            <a:off x="3098520" y="5682384"/>
            <a:ext cx="864095" cy="549188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stCxn id="53" idx="2"/>
          </p:cNvCxnSpPr>
          <p:nvPr/>
        </p:nvCxnSpPr>
        <p:spPr>
          <a:xfrm>
            <a:off x="3962615" y="5682384"/>
            <a:ext cx="172469" cy="549188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>
            <a:stCxn id="8" idx="1"/>
            <a:endCxn id="49" idx="0"/>
          </p:cNvCxnSpPr>
          <p:nvPr/>
        </p:nvCxnSpPr>
        <p:spPr>
          <a:xfrm flipH="1">
            <a:off x="3707904" y="4114218"/>
            <a:ext cx="509422" cy="504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stCxn id="49" idx="1"/>
          </p:cNvCxnSpPr>
          <p:nvPr/>
        </p:nvCxnSpPr>
        <p:spPr>
          <a:xfrm flipH="1">
            <a:off x="2264396" y="4871039"/>
            <a:ext cx="652104" cy="5061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stCxn id="49" idx="1"/>
            <a:endCxn id="53" idx="1"/>
          </p:cNvCxnSpPr>
          <p:nvPr/>
        </p:nvCxnSpPr>
        <p:spPr>
          <a:xfrm>
            <a:off x="2916500" y="4871039"/>
            <a:ext cx="261618" cy="5483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>
            <a:stCxn id="9" idx="1"/>
          </p:cNvCxnSpPr>
          <p:nvPr/>
        </p:nvCxnSpPr>
        <p:spPr>
          <a:xfrm flipH="1" flipV="1">
            <a:off x="2297394" y="2184979"/>
            <a:ext cx="438743" cy="275312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>
            <a:stCxn id="13" idx="1"/>
          </p:cNvCxnSpPr>
          <p:nvPr/>
        </p:nvCxnSpPr>
        <p:spPr>
          <a:xfrm flipH="1" flipV="1">
            <a:off x="1034064" y="2832856"/>
            <a:ext cx="404220" cy="133950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stCxn id="8" idx="2"/>
            <a:endCxn id="31" idx="3"/>
          </p:cNvCxnSpPr>
          <p:nvPr/>
        </p:nvCxnSpPr>
        <p:spPr>
          <a:xfrm>
            <a:off x="4883400" y="4489937"/>
            <a:ext cx="1140163" cy="3622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>
            <a:stCxn id="9" idx="1"/>
          </p:cNvCxnSpPr>
          <p:nvPr/>
        </p:nvCxnSpPr>
        <p:spPr>
          <a:xfrm flipH="1">
            <a:off x="1849682" y="2460291"/>
            <a:ext cx="886455" cy="147776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>
            <a:stCxn id="53" idx="0"/>
            <a:endCxn id="9" idx="2"/>
          </p:cNvCxnSpPr>
          <p:nvPr/>
        </p:nvCxnSpPr>
        <p:spPr>
          <a:xfrm flipH="1" flipV="1">
            <a:off x="3528225" y="2748323"/>
            <a:ext cx="434390" cy="2408114"/>
          </a:xfrm>
          <a:prstGeom prst="straightConnector1">
            <a:avLst/>
          </a:prstGeom>
          <a:ln>
            <a:solidFill>
              <a:srgbClr val="00B0F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Obdélník s odříznutým rohem na stejné straně 92"/>
          <p:cNvSpPr/>
          <p:nvPr/>
        </p:nvSpPr>
        <p:spPr>
          <a:xfrm>
            <a:off x="5987733" y="5937471"/>
            <a:ext cx="1515074" cy="372274"/>
          </a:xfrm>
          <a:prstGeom prst="snip2SameRect">
            <a:avLst>
              <a:gd name="adj1" fmla="val 49462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94" name="Obdélník s odříznutým rohem na stejné straně 93"/>
          <p:cNvSpPr/>
          <p:nvPr/>
        </p:nvSpPr>
        <p:spPr>
          <a:xfrm>
            <a:off x="7327603" y="5462169"/>
            <a:ext cx="1515074" cy="372274"/>
          </a:xfrm>
          <a:prstGeom prst="snip2SameRect">
            <a:avLst>
              <a:gd name="adj1" fmla="val 49462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</a:t>
            </a:r>
            <a:endParaRPr lang="cs-CZ" dirty="0"/>
          </a:p>
        </p:txBody>
      </p:sp>
      <p:cxnSp>
        <p:nvCxnSpPr>
          <p:cNvPr id="96" name="Přímá spojnice se šipkou 95"/>
          <p:cNvCxnSpPr>
            <a:stCxn id="31" idx="1"/>
            <a:endCxn id="93" idx="3"/>
          </p:cNvCxnSpPr>
          <p:nvPr/>
        </p:nvCxnSpPr>
        <p:spPr>
          <a:xfrm>
            <a:off x="6023563" y="5364114"/>
            <a:ext cx="721707" cy="5733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>
            <a:stCxn id="31" idx="1"/>
            <a:endCxn id="94" idx="2"/>
          </p:cNvCxnSpPr>
          <p:nvPr/>
        </p:nvCxnSpPr>
        <p:spPr>
          <a:xfrm>
            <a:off x="6023563" y="5364114"/>
            <a:ext cx="1304040" cy="284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se šipkou 100"/>
          <p:cNvCxnSpPr>
            <a:stCxn id="31" idx="1"/>
          </p:cNvCxnSpPr>
          <p:nvPr/>
        </p:nvCxnSpPr>
        <p:spPr>
          <a:xfrm flipH="1">
            <a:off x="5606372" y="5364114"/>
            <a:ext cx="417191" cy="726028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se šipkou 114"/>
          <p:cNvCxnSpPr>
            <a:stCxn id="14" idx="1"/>
          </p:cNvCxnSpPr>
          <p:nvPr/>
        </p:nvCxnSpPr>
        <p:spPr>
          <a:xfrm flipH="1" flipV="1">
            <a:off x="937079" y="3622647"/>
            <a:ext cx="832792" cy="57926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351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7" name="Přímá spojnice se šipkou 56"/>
          <p:cNvCxnSpPr>
            <a:stCxn id="8" idx="3"/>
            <a:endCxn id="50" idx="2"/>
          </p:cNvCxnSpPr>
          <p:nvPr/>
        </p:nvCxnSpPr>
        <p:spPr>
          <a:xfrm flipV="1">
            <a:off x="5452239" y="1300535"/>
            <a:ext cx="613752" cy="24455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04056"/>
          </a:xfrm>
          <a:solidFill>
            <a:schemeClr val="bg2"/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2200" u="sng" dirty="0" smtClean="0"/>
              <a:t>Pracovní úkol 1 – UKÁZKA:</a:t>
            </a:r>
            <a:br>
              <a:rPr lang="cs-CZ" sz="2200" u="sng" dirty="0" smtClean="0"/>
            </a:b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4120091" y="3370342"/>
            <a:ext cx="1332148" cy="75143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KADEŘNICE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186039" y="1737046"/>
            <a:ext cx="1493857" cy="57606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TVOŘIVOST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113504" y="1737046"/>
            <a:ext cx="1033035" cy="391815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STŘÍHÁ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316340" y="895656"/>
            <a:ext cx="1502301" cy="519736"/>
          </a:xfrm>
          <a:prstGeom prst="roundRect">
            <a:avLst>
              <a:gd name="adj" fmla="val 4394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VÝTVARNÝ KROUŽEK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922565" y="3286928"/>
            <a:ext cx="1350187" cy="519735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PEČLIVOST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7552954" y="1900314"/>
            <a:ext cx="907355" cy="386124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NŮŽKY</a:t>
            </a:r>
            <a:endParaRPr lang="cs-CZ" dirty="0"/>
          </a:p>
        </p:txBody>
      </p:sp>
      <p:cxnSp>
        <p:nvCxnSpPr>
          <p:cNvPr id="23" name="Přímá spojnice se šipkou 22"/>
          <p:cNvCxnSpPr>
            <a:stCxn id="8" idx="0"/>
            <a:endCxn id="9" idx="3"/>
          </p:cNvCxnSpPr>
          <p:nvPr/>
        </p:nvCxnSpPr>
        <p:spPr>
          <a:xfrm flipH="1" flipV="1">
            <a:off x="3679896" y="2025078"/>
            <a:ext cx="1106269" cy="1345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8" idx="0"/>
            <a:endCxn id="13" idx="3"/>
          </p:cNvCxnSpPr>
          <p:nvPr/>
        </p:nvCxnSpPr>
        <p:spPr>
          <a:xfrm flipH="1" flipV="1">
            <a:off x="2818641" y="1155524"/>
            <a:ext cx="1967524" cy="2214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8" idx="0"/>
            <a:endCxn id="14" idx="3"/>
          </p:cNvCxnSpPr>
          <p:nvPr/>
        </p:nvCxnSpPr>
        <p:spPr>
          <a:xfrm flipH="1">
            <a:off x="2272752" y="3370342"/>
            <a:ext cx="2513413" cy="176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1" name="Obdélník s odříznutým rohem na stejné straně 30"/>
          <p:cNvSpPr/>
          <p:nvPr/>
        </p:nvSpPr>
        <p:spPr>
          <a:xfrm>
            <a:off x="5549472" y="4679135"/>
            <a:ext cx="1666459" cy="457320"/>
          </a:xfrm>
          <a:prstGeom prst="snip2SameRect">
            <a:avLst>
              <a:gd name="adj1" fmla="val 0"/>
              <a:gd name="adj2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VÝUČNÍ </a:t>
            </a:r>
            <a:r>
              <a:rPr lang="cs-CZ" dirty="0" smtClean="0">
                <a:hlinkClick r:id="rId2" action="ppaction://hlinksldjump"/>
              </a:rPr>
              <a:t>LIST</a:t>
            </a:r>
            <a:endParaRPr lang="cs-CZ" dirty="0" smtClean="0"/>
          </a:p>
        </p:txBody>
      </p:sp>
      <p:cxnSp>
        <p:nvCxnSpPr>
          <p:cNvPr id="33" name="Přímá spojnice se šipkou 32"/>
          <p:cNvCxnSpPr>
            <a:stCxn id="8" idx="0"/>
            <a:endCxn id="66" idx="2"/>
          </p:cNvCxnSpPr>
          <p:nvPr/>
        </p:nvCxnSpPr>
        <p:spPr>
          <a:xfrm flipH="1" flipV="1">
            <a:off x="4087390" y="1443556"/>
            <a:ext cx="698775" cy="192678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aoblený obdélník 34"/>
          <p:cNvSpPr/>
          <p:nvPr/>
        </p:nvSpPr>
        <p:spPr>
          <a:xfrm>
            <a:off x="6954653" y="3047652"/>
            <a:ext cx="831875" cy="385512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SALON</a:t>
            </a:r>
            <a:endParaRPr lang="cs-CZ" dirty="0"/>
          </a:p>
        </p:txBody>
      </p:sp>
      <p:cxnSp>
        <p:nvCxnSpPr>
          <p:cNvPr id="36" name="Přímá spojnice se šipkou 35"/>
          <p:cNvCxnSpPr>
            <a:stCxn id="8" idx="3"/>
            <a:endCxn id="43" idx="1"/>
          </p:cNvCxnSpPr>
          <p:nvPr/>
        </p:nvCxnSpPr>
        <p:spPr>
          <a:xfrm>
            <a:off x="5452239" y="3746061"/>
            <a:ext cx="1393879" cy="471272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8" idx="3"/>
            <a:endCxn id="10" idx="2"/>
          </p:cNvCxnSpPr>
          <p:nvPr/>
        </p:nvCxnSpPr>
        <p:spPr>
          <a:xfrm flipV="1">
            <a:off x="5452239" y="2128861"/>
            <a:ext cx="177783" cy="161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stCxn id="8" idx="3"/>
            <a:endCxn id="15" idx="2"/>
          </p:cNvCxnSpPr>
          <p:nvPr/>
        </p:nvCxnSpPr>
        <p:spPr>
          <a:xfrm flipV="1">
            <a:off x="5452239" y="2286438"/>
            <a:ext cx="2554393" cy="14596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8" idx="3"/>
            <a:endCxn id="35" idx="1"/>
          </p:cNvCxnSpPr>
          <p:nvPr/>
        </p:nvCxnSpPr>
        <p:spPr>
          <a:xfrm flipV="1">
            <a:off x="5452239" y="3240408"/>
            <a:ext cx="1502414" cy="5056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49" name="Obdélník se zakulaceným příčným rohem 48"/>
          <p:cNvSpPr/>
          <p:nvPr/>
        </p:nvSpPr>
        <p:spPr>
          <a:xfrm>
            <a:off x="2888492" y="4400457"/>
            <a:ext cx="2043548" cy="953885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PROFESIONÁLNÍ </a:t>
            </a:r>
            <a:r>
              <a:rPr lang="cs-CZ" dirty="0" smtClean="0">
                <a:hlinkClick r:id="rId2" action="ppaction://hlinksldjump"/>
              </a:rPr>
              <a:t>VÝKON</a:t>
            </a:r>
            <a:r>
              <a:rPr lang="cs-CZ" dirty="0" smtClean="0"/>
              <a:t> KADEŘ. SLUŽEB</a:t>
            </a:r>
            <a:endParaRPr lang="cs-CZ" dirty="0"/>
          </a:p>
        </p:txBody>
      </p:sp>
      <p:sp>
        <p:nvSpPr>
          <p:cNvPr id="52" name="Lichoběžník 51"/>
          <p:cNvSpPr/>
          <p:nvPr/>
        </p:nvSpPr>
        <p:spPr>
          <a:xfrm>
            <a:off x="491849" y="4092883"/>
            <a:ext cx="1728192" cy="525947"/>
          </a:xfrm>
          <a:prstGeom prst="trapezoid">
            <a:avLst>
              <a:gd name="adj" fmla="val 3026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DIAGNOSTIKA VLASŮ</a:t>
            </a:r>
            <a:endParaRPr lang="cs-CZ" dirty="0"/>
          </a:p>
        </p:txBody>
      </p:sp>
      <p:sp>
        <p:nvSpPr>
          <p:cNvPr id="53" name="Lichoběžník 52"/>
          <p:cNvSpPr/>
          <p:nvPr/>
        </p:nvSpPr>
        <p:spPr>
          <a:xfrm>
            <a:off x="1099919" y="5465169"/>
            <a:ext cx="1728192" cy="525947"/>
          </a:xfrm>
          <a:prstGeom prst="trapezoid">
            <a:avLst>
              <a:gd name="adj" fmla="val 3026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ESTETICKÉ CÍTĚNÍ</a:t>
            </a:r>
            <a:endParaRPr lang="cs-CZ" dirty="0"/>
          </a:p>
        </p:txBody>
      </p:sp>
      <p:cxnSp>
        <p:nvCxnSpPr>
          <p:cNvPr id="54" name="Přímá spojnice se šipkou 53"/>
          <p:cNvCxnSpPr>
            <a:stCxn id="52" idx="0"/>
            <a:endCxn id="14" idx="2"/>
          </p:cNvCxnSpPr>
          <p:nvPr/>
        </p:nvCxnSpPr>
        <p:spPr>
          <a:xfrm flipV="1">
            <a:off x="1355945" y="3806663"/>
            <a:ext cx="241714" cy="286220"/>
          </a:xfrm>
          <a:prstGeom prst="straightConnector1">
            <a:avLst/>
          </a:prstGeom>
          <a:ln>
            <a:solidFill>
              <a:srgbClr val="00B0F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52" idx="2"/>
            <a:endCxn id="189" idx="0"/>
          </p:cNvCxnSpPr>
          <p:nvPr/>
        </p:nvCxnSpPr>
        <p:spPr>
          <a:xfrm flipH="1">
            <a:off x="1099919" y="4618830"/>
            <a:ext cx="256026" cy="220880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>
            <a:stCxn id="49" idx="2"/>
            <a:endCxn id="262" idx="0"/>
          </p:cNvCxnSpPr>
          <p:nvPr/>
        </p:nvCxnSpPr>
        <p:spPr>
          <a:xfrm>
            <a:off x="2888492" y="4877400"/>
            <a:ext cx="358476" cy="1169587"/>
          </a:xfrm>
          <a:prstGeom prst="straightConnector1">
            <a:avLst/>
          </a:prstGeom>
          <a:ln>
            <a:solidFill>
              <a:schemeClr val="tx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>
            <a:stCxn id="8" idx="1"/>
            <a:endCxn id="49" idx="3"/>
          </p:cNvCxnSpPr>
          <p:nvPr/>
        </p:nvCxnSpPr>
        <p:spPr>
          <a:xfrm flipH="1">
            <a:off x="3910266" y="3746061"/>
            <a:ext cx="209825" cy="6543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stCxn id="49" idx="2"/>
            <a:endCxn id="52" idx="3"/>
          </p:cNvCxnSpPr>
          <p:nvPr/>
        </p:nvCxnSpPr>
        <p:spPr>
          <a:xfrm flipH="1" flipV="1">
            <a:off x="2140442" y="4355857"/>
            <a:ext cx="748050" cy="5215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stCxn id="49" idx="2"/>
            <a:endCxn id="53" idx="0"/>
          </p:cNvCxnSpPr>
          <p:nvPr/>
        </p:nvCxnSpPr>
        <p:spPr>
          <a:xfrm flipH="1">
            <a:off x="1964015" y="4877400"/>
            <a:ext cx="924477" cy="5877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stCxn id="8" idx="2"/>
            <a:endCxn id="31" idx="3"/>
          </p:cNvCxnSpPr>
          <p:nvPr/>
        </p:nvCxnSpPr>
        <p:spPr>
          <a:xfrm>
            <a:off x="4786165" y="4121780"/>
            <a:ext cx="1596537" cy="5573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>
            <a:stCxn id="53" idx="0"/>
            <a:endCxn id="9" idx="2"/>
          </p:cNvCxnSpPr>
          <p:nvPr/>
        </p:nvCxnSpPr>
        <p:spPr>
          <a:xfrm flipV="1">
            <a:off x="1964015" y="2313110"/>
            <a:ext cx="968953" cy="3152059"/>
          </a:xfrm>
          <a:prstGeom prst="straightConnector1">
            <a:avLst/>
          </a:prstGeom>
          <a:ln>
            <a:solidFill>
              <a:srgbClr val="00B0F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Obdélník s odříznutým rohem na stejné straně 92"/>
          <p:cNvSpPr/>
          <p:nvPr/>
        </p:nvSpPr>
        <p:spPr>
          <a:xfrm>
            <a:off x="5700858" y="6030755"/>
            <a:ext cx="1515074" cy="608287"/>
          </a:xfrm>
          <a:prstGeom prst="snip2SameRect">
            <a:avLst>
              <a:gd name="adj1" fmla="val 49462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SŠOS VIZOVICE</a:t>
            </a:r>
            <a:endParaRPr lang="cs-CZ" dirty="0"/>
          </a:p>
        </p:txBody>
      </p:sp>
      <p:sp>
        <p:nvSpPr>
          <p:cNvPr id="94" name="Obdélník s odříznutým rohem na stejné straně 93"/>
          <p:cNvSpPr/>
          <p:nvPr/>
        </p:nvSpPr>
        <p:spPr>
          <a:xfrm>
            <a:off x="7122953" y="5408722"/>
            <a:ext cx="1515074" cy="372274"/>
          </a:xfrm>
          <a:prstGeom prst="snip2SameRect">
            <a:avLst>
              <a:gd name="adj1" fmla="val 49462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KADEŘNÍK</a:t>
            </a:r>
            <a:endParaRPr lang="cs-CZ" dirty="0"/>
          </a:p>
        </p:txBody>
      </p:sp>
      <p:cxnSp>
        <p:nvCxnSpPr>
          <p:cNvPr id="96" name="Přímá spojnice se šipkou 95"/>
          <p:cNvCxnSpPr>
            <a:stCxn id="31" idx="1"/>
            <a:endCxn id="93" idx="3"/>
          </p:cNvCxnSpPr>
          <p:nvPr/>
        </p:nvCxnSpPr>
        <p:spPr>
          <a:xfrm>
            <a:off x="6382702" y="5136455"/>
            <a:ext cx="75693" cy="894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>
            <a:stCxn id="31" idx="1"/>
            <a:endCxn id="94" idx="2"/>
          </p:cNvCxnSpPr>
          <p:nvPr/>
        </p:nvCxnSpPr>
        <p:spPr>
          <a:xfrm>
            <a:off x="6382702" y="5136455"/>
            <a:ext cx="740251" cy="4584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se šipkou 100"/>
          <p:cNvCxnSpPr>
            <a:stCxn id="31" idx="1"/>
            <a:endCxn id="177" idx="3"/>
          </p:cNvCxnSpPr>
          <p:nvPr/>
        </p:nvCxnSpPr>
        <p:spPr>
          <a:xfrm flipH="1">
            <a:off x="5420903" y="5136455"/>
            <a:ext cx="961799" cy="272267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Zaoblený obdélník 42"/>
          <p:cNvSpPr/>
          <p:nvPr/>
        </p:nvSpPr>
        <p:spPr>
          <a:xfrm>
            <a:off x="6846118" y="4050703"/>
            <a:ext cx="861705" cy="333259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ÚČES</a:t>
            </a:r>
            <a:endParaRPr lang="cs-CZ" dirty="0"/>
          </a:p>
        </p:txBody>
      </p:sp>
      <p:sp>
        <p:nvSpPr>
          <p:cNvPr id="50" name="Zaoblený obdélník 49"/>
          <p:cNvSpPr/>
          <p:nvPr/>
        </p:nvSpPr>
        <p:spPr>
          <a:xfrm>
            <a:off x="5549473" y="908720"/>
            <a:ext cx="1033035" cy="391815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BARVÍ</a:t>
            </a:r>
            <a:endParaRPr lang="cs-CZ" dirty="0"/>
          </a:p>
        </p:txBody>
      </p:sp>
      <p:sp>
        <p:nvSpPr>
          <p:cNvPr id="58" name="Zaoblený obdélník 57"/>
          <p:cNvSpPr/>
          <p:nvPr/>
        </p:nvSpPr>
        <p:spPr>
          <a:xfrm>
            <a:off x="6218390" y="2167862"/>
            <a:ext cx="1152201" cy="386124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HŘEBEN</a:t>
            </a:r>
            <a:endParaRPr lang="cs-CZ" dirty="0"/>
          </a:p>
        </p:txBody>
      </p:sp>
      <p:cxnSp>
        <p:nvCxnSpPr>
          <p:cNvPr id="60" name="Přímá spojnice se šipkou 59"/>
          <p:cNvCxnSpPr>
            <a:stCxn id="8" idx="3"/>
            <a:endCxn id="58" idx="2"/>
          </p:cNvCxnSpPr>
          <p:nvPr/>
        </p:nvCxnSpPr>
        <p:spPr>
          <a:xfrm flipV="1">
            <a:off x="5452239" y="2553986"/>
            <a:ext cx="1342252" cy="11920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66" name="Zaoblený obdélník 65"/>
          <p:cNvSpPr/>
          <p:nvPr/>
        </p:nvSpPr>
        <p:spPr>
          <a:xfrm>
            <a:off x="3061276" y="867492"/>
            <a:ext cx="2052228" cy="57606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BRÝLE</a:t>
            </a:r>
            <a:r>
              <a:rPr lang="cs-CZ" dirty="0" smtClean="0"/>
              <a:t> (KRÁTKOZRAKOST)</a:t>
            </a:r>
            <a:endParaRPr lang="cs-CZ" dirty="0"/>
          </a:p>
        </p:txBody>
      </p:sp>
      <p:sp>
        <p:nvSpPr>
          <p:cNvPr id="123" name="Zaoblený obdélník 122"/>
          <p:cNvSpPr/>
          <p:nvPr/>
        </p:nvSpPr>
        <p:spPr>
          <a:xfrm>
            <a:off x="7759092" y="3717699"/>
            <a:ext cx="1220714" cy="333259"/>
          </a:xfrm>
          <a:prstGeom prst="roundRect">
            <a:avLst>
              <a:gd name="adj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ZÁKAZNICE</a:t>
            </a:r>
            <a:endParaRPr lang="cs-CZ" dirty="0"/>
          </a:p>
        </p:txBody>
      </p:sp>
      <p:cxnSp>
        <p:nvCxnSpPr>
          <p:cNvPr id="124" name="Přímá spojnice se šipkou 123"/>
          <p:cNvCxnSpPr>
            <a:stCxn id="8" idx="3"/>
            <a:endCxn id="123" idx="1"/>
          </p:cNvCxnSpPr>
          <p:nvPr/>
        </p:nvCxnSpPr>
        <p:spPr>
          <a:xfrm>
            <a:off x="5452239" y="3746061"/>
            <a:ext cx="2306853" cy="138268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Zaoblený obdélník 129"/>
          <p:cNvSpPr/>
          <p:nvPr/>
        </p:nvSpPr>
        <p:spPr>
          <a:xfrm>
            <a:off x="417054" y="2167862"/>
            <a:ext cx="1768985" cy="519735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UMĚT JEDNAT S LIDMI</a:t>
            </a:r>
            <a:endParaRPr lang="cs-CZ" dirty="0"/>
          </a:p>
        </p:txBody>
      </p:sp>
      <p:cxnSp>
        <p:nvCxnSpPr>
          <p:cNvPr id="150" name="Přímá spojnice se šipkou 149"/>
          <p:cNvCxnSpPr>
            <a:stCxn id="8" idx="0"/>
            <a:endCxn id="130" idx="3"/>
          </p:cNvCxnSpPr>
          <p:nvPr/>
        </p:nvCxnSpPr>
        <p:spPr>
          <a:xfrm flipH="1" flipV="1">
            <a:off x="2186039" y="2427730"/>
            <a:ext cx="2600126" cy="9426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3" name="Zaoblený obdélník 152"/>
          <p:cNvSpPr/>
          <p:nvPr/>
        </p:nvSpPr>
        <p:spPr>
          <a:xfrm>
            <a:off x="6752827" y="1345231"/>
            <a:ext cx="1033035" cy="391815"/>
          </a:xfrm>
          <a:prstGeom prst="roundRect">
            <a:avLst>
              <a:gd name="adj" fmla="val 0"/>
            </a:avLst>
          </a:prstGeom>
          <a:solidFill>
            <a:srgbClr val="FFFF66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melíruje</a:t>
            </a:r>
            <a:endParaRPr lang="cs-CZ" dirty="0"/>
          </a:p>
        </p:txBody>
      </p:sp>
      <p:sp>
        <p:nvSpPr>
          <p:cNvPr id="154" name="Zaoblený obdélník 153"/>
          <p:cNvSpPr/>
          <p:nvPr/>
        </p:nvSpPr>
        <p:spPr>
          <a:xfrm>
            <a:off x="7243463" y="855804"/>
            <a:ext cx="1274054" cy="391815"/>
          </a:xfrm>
          <a:prstGeom prst="roundRect">
            <a:avLst>
              <a:gd name="adj" fmla="val 0"/>
            </a:avLst>
          </a:prstGeom>
          <a:solidFill>
            <a:srgbClr val="FFFF66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odbarvuje</a:t>
            </a:r>
            <a:endParaRPr lang="cs-CZ" dirty="0"/>
          </a:p>
        </p:txBody>
      </p:sp>
      <p:cxnSp>
        <p:nvCxnSpPr>
          <p:cNvPr id="156" name="Přímá spojnice se šipkou 155"/>
          <p:cNvCxnSpPr>
            <a:stCxn id="50" idx="3"/>
            <a:endCxn id="154" idx="1"/>
          </p:cNvCxnSpPr>
          <p:nvPr/>
        </p:nvCxnSpPr>
        <p:spPr>
          <a:xfrm flipV="1">
            <a:off x="6582508" y="1051712"/>
            <a:ext cx="660955" cy="5291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57" name="Přímá spojnice se šipkou 156"/>
          <p:cNvCxnSpPr>
            <a:stCxn id="50" idx="3"/>
            <a:endCxn id="153" idx="1"/>
          </p:cNvCxnSpPr>
          <p:nvPr/>
        </p:nvCxnSpPr>
        <p:spPr>
          <a:xfrm>
            <a:off x="6582508" y="1104628"/>
            <a:ext cx="170319" cy="436511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76" name="Obdélník s odříznutým rohem na stejné straně 175"/>
          <p:cNvSpPr/>
          <p:nvPr/>
        </p:nvSpPr>
        <p:spPr>
          <a:xfrm>
            <a:off x="7329475" y="6030755"/>
            <a:ext cx="1515074" cy="372274"/>
          </a:xfrm>
          <a:prstGeom prst="snip2SameRect">
            <a:avLst>
              <a:gd name="adj1" fmla="val 49462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69-51-H/01</a:t>
            </a:r>
          </a:p>
        </p:txBody>
      </p:sp>
      <p:sp>
        <p:nvSpPr>
          <p:cNvPr id="177" name="Obdélník s odříznutým rohem na stejné straně 176"/>
          <p:cNvSpPr/>
          <p:nvPr/>
        </p:nvSpPr>
        <p:spPr>
          <a:xfrm>
            <a:off x="4493280" y="5408722"/>
            <a:ext cx="1855245" cy="319421"/>
          </a:xfrm>
          <a:prstGeom prst="snip2SameRect">
            <a:avLst>
              <a:gd name="adj1" fmla="val 49462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www.souviz.cz</a:t>
            </a:r>
            <a:endParaRPr lang="cs-CZ" dirty="0"/>
          </a:p>
        </p:txBody>
      </p:sp>
      <p:cxnSp>
        <p:nvCxnSpPr>
          <p:cNvPr id="179" name="Přímá spojnice se šipkou 178"/>
          <p:cNvCxnSpPr>
            <a:stCxn id="94" idx="1"/>
            <a:endCxn id="176" idx="3"/>
          </p:cNvCxnSpPr>
          <p:nvPr/>
        </p:nvCxnSpPr>
        <p:spPr>
          <a:xfrm>
            <a:off x="7880490" y="5780996"/>
            <a:ext cx="206522" cy="249759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9" name="Lichoběžník 188"/>
          <p:cNvSpPr/>
          <p:nvPr/>
        </p:nvSpPr>
        <p:spPr>
          <a:xfrm>
            <a:off x="235823" y="4839710"/>
            <a:ext cx="1728192" cy="525947"/>
          </a:xfrm>
          <a:prstGeom prst="trapezoid">
            <a:avLst>
              <a:gd name="adj" fmla="val 3026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vhodné ošetření </a:t>
            </a:r>
            <a:endParaRPr lang="cs-CZ" dirty="0"/>
          </a:p>
        </p:txBody>
      </p:sp>
      <p:cxnSp>
        <p:nvCxnSpPr>
          <p:cNvPr id="200" name="Přímá spojnice se šipkou 199"/>
          <p:cNvCxnSpPr>
            <a:stCxn id="14" idx="3"/>
            <a:endCxn id="10" idx="1"/>
          </p:cNvCxnSpPr>
          <p:nvPr/>
        </p:nvCxnSpPr>
        <p:spPr>
          <a:xfrm flipV="1">
            <a:off x="2272752" y="1932954"/>
            <a:ext cx="2840752" cy="1613842"/>
          </a:xfrm>
          <a:prstGeom prst="straightConnector1">
            <a:avLst/>
          </a:prstGeom>
          <a:ln>
            <a:solidFill>
              <a:srgbClr val="00B0F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4" name="Zaoblený obdélník 233"/>
          <p:cNvSpPr/>
          <p:nvPr/>
        </p:nvSpPr>
        <p:spPr>
          <a:xfrm>
            <a:off x="922564" y="2787936"/>
            <a:ext cx="1819193" cy="370619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BÝT ČISTOTNÝ</a:t>
            </a:r>
            <a:endParaRPr lang="cs-CZ" dirty="0"/>
          </a:p>
        </p:txBody>
      </p:sp>
      <p:cxnSp>
        <p:nvCxnSpPr>
          <p:cNvPr id="244" name="Přímá spojnice se šipkou 243"/>
          <p:cNvCxnSpPr>
            <a:stCxn id="8" idx="0"/>
            <a:endCxn id="234" idx="3"/>
          </p:cNvCxnSpPr>
          <p:nvPr/>
        </p:nvCxnSpPr>
        <p:spPr>
          <a:xfrm flipH="1" flipV="1">
            <a:off x="2741757" y="2973246"/>
            <a:ext cx="2044408" cy="397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0" name="Přímá spojnice se šipkou 249"/>
          <p:cNvCxnSpPr>
            <a:stCxn id="234" idx="3"/>
            <a:endCxn id="35" idx="1"/>
          </p:cNvCxnSpPr>
          <p:nvPr/>
        </p:nvCxnSpPr>
        <p:spPr>
          <a:xfrm>
            <a:off x="2741757" y="2973246"/>
            <a:ext cx="4212896" cy="267162"/>
          </a:xfrm>
          <a:prstGeom prst="straightConnector1">
            <a:avLst/>
          </a:prstGeom>
          <a:ln>
            <a:solidFill>
              <a:srgbClr val="00B0F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se šipkou 256"/>
          <p:cNvCxnSpPr>
            <a:stCxn id="52" idx="3"/>
            <a:endCxn id="43" idx="1"/>
          </p:cNvCxnSpPr>
          <p:nvPr/>
        </p:nvCxnSpPr>
        <p:spPr>
          <a:xfrm flipV="1">
            <a:off x="2140442" y="4217333"/>
            <a:ext cx="4705676" cy="138524"/>
          </a:xfrm>
          <a:prstGeom prst="straightConnector1">
            <a:avLst/>
          </a:prstGeom>
          <a:ln>
            <a:solidFill>
              <a:srgbClr val="00B0F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2" name="Lichoběžník 261"/>
          <p:cNvSpPr/>
          <p:nvPr/>
        </p:nvSpPr>
        <p:spPr>
          <a:xfrm>
            <a:off x="1041696" y="6046987"/>
            <a:ext cx="4410543" cy="712084"/>
          </a:xfrm>
          <a:prstGeom prst="trapezoid">
            <a:avLst>
              <a:gd name="adj" fmla="val 3026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hlinkClick r:id="rId3"/>
              </a:rPr>
              <a:t>http://www.souviz.cz/studium/obory-vzdela/obory-s-vyucnim-listem/kadernik-1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63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8559" y="260648"/>
            <a:ext cx="8241913" cy="6463308"/>
          </a:xfrm>
          <a:prstGeom prst="rect">
            <a:avLst/>
          </a:prstGeom>
          <a:solidFill>
            <a:schemeClr val="bg2"/>
          </a:solidFill>
          <a:ln w="38100"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b="1" dirty="0" smtClean="0"/>
              <a:t>Příloha 69-51-H/01  </a:t>
            </a:r>
            <a:r>
              <a:rPr lang="cs-CZ" b="1" dirty="0"/>
              <a:t>KADEŘNÍK</a:t>
            </a:r>
            <a:endParaRPr lang="cs-CZ" dirty="0"/>
          </a:p>
          <a:p>
            <a:r>
              <a:rPr lang="cs-CZ" b="1" dirty="0"/>
              <a:t> </a:t>
            </a:r>
            <a:r>
              <a:rPr lang="cs-CZ" sz="1400" b="1" dirty="0" smtClean="0"/>
              <a:t>Dosažený </a:t>
            </a:r>
            <a:r>
              <a:rPr lang="cs-CZ" sz="1400" b="1" dirty="0"/>
              <a:t>stupeň vzdělání: 		</a:t>
            </a:r>
            <a:r>
              <a:rPr lang="cs-CZ" sz="1400" dirty="0"/>
              <a:t>střední vzdělání s výučním listem</a:t>
            </a:r>
            <a:endParaRPr lang="cs-CZ" sz="1400" b="1" dirty="0"/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Způsob ukončení a certifikace:	</a:t>
            </a:r>
            <a:r>
              <a:rPr lang="cs-CZ" sz="1400" dirty="0"/>
              <a:t>závěrečná zkouška – celostátní zadání závěrečných zkoušek v rámci projektu Nová závěrečná zkouška </a:t>
            </a:r>
          </a:p>
          <a:p>
            <a:r>
              <a:rPr lang="cs-CZ" sz="1400" dirty="0"/>
              <a:t>vysvědčení o závěrečné zkoušce a výuční list, certifikát o vykonání zkoušky v rámci projektu Nová závěrečná zkouška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Předpoklady k přijetí:</a:t>
            </a:r>
            <a:r>
              <a:rPr lang="cs-CZ" sz="1400" dirty="0"/>
              <a:t>	splnění povinné školní docházky, splnění podmínek přijímacího řízení, zdravotní </a:t>
            </a:r>
            <a:r>
              <a:rPr lang="cs-CZ" sz="1400" dirty="0" smtClean="0"/>
              <a:t>způsobilost, obor </a:t>
            </a:r>
            <a:r>
              <a:rPr lang="cs-CZ" sz="1400" dirty="0"/>
              <a:t>vhodný pro dívky i chlapce</a:t>
            </a:r>
          </a:p>
          <a:p>
            <a:r>
              <a:rPr lang="cs-CZ" sz="1400" b="1" dirty="0"/>
              <a:t> </a:t>
            </a:r>
            <a:endParaRPr lang="cs-CZ" sz="1400" dirty="0"/>
          </a:p>
          <a:p>
            <a:r>
              <a:rPr lang="cs-CZ" sz="1400" b="1" dirty="0"/>
              <a:t>Zdravotní požadavky:</a:t>
            </a:r>
            <a:r>
              <a:rPr lang="cs-CZ" sz="1400" dirty="0"/>
              <a:t>	zdravotní stav posuzuje registrující praktický </a:t>
            </a:r>
            <a:r>
              <a:rPr lang="cs-CZ" sz="1400" dirty="0" smtClean="0"/>
              <a:t>lékař; vadí</a:t>
            </a:r>
            <a:r>
              <a:rPr lang="cs-CZ" sz="1400" dirty="0"/>
              <a:t>: </a:t>
            </a:r>
          </a:p>
          <a:p>
            <a:r>
              <a:rPr lang="cs-CZ" sz="1400" dirty="0"/>
              <a:t>prognosticky závažná onemocnění  podpůrného a pohybového aparátu znemožňující činnost ve vynucené poloze, </a:t>
            </a:r>
          </a:p>
          <a:p>
            <a:r>
              <a:rPr lang="cs-CZ" sz="1400" dirty="0"/>
              <a:t>prognosticky závažná onemocnění omezující funkce horních nebo dolních končetin, </a:t>
            </a:r>
          </a:p>
          <a:p>
            <a:r>
              <a:rPr lang="cs-CZ" sz="1400" dirty="0"/>
              <a:t>prognosticky závažná chronická onemocnění kůže a  spojivek včetně onemocnění alergických pokud při praktickém vyučování nelze vyloučit silné znečištění kůže nebo kontakt s alergizujícími látkami, </a:t>
            </a:r>
          </a:p>
          <a:p>
            <a:r>
              <a:rPr lang="cs-CZ" sz="1400" dirty="0"/>
              <a:t>přecitlivělost na alergizující látky používané při praktickém vyučování,</a:t>
            </a:r>
          </a:p>
          <a:p>
            <a:r>
              <a:rPr lang="cs-CZ" sz="1400" dirty="0"/>
              <a:t>prognosticky závažné poruchy vidění, zorného pole nebo barvocitu v případě činností s vysokými nároky na zrak nebo činností vyžadujících prostorové vidění,</a:t>
            </a:r>
          </a:p>
          <a:p>
            <a:r>
              <a:rPr lang="cs-CZ" sz="1400" dirty="0"/>
              <a:t>nemoci vylučující vydání zdravotního průkazu.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Přijímací řízení:</a:t>
            </a:r>
            <a:r>
              <a:rPr lang="cs-CZ" sz="1400" dirty="0"/>
              <a:t>	prospěch z 8. a 9. třídy ZŠ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Uplatnění absolventů:</a:t>
            </a:r>
            <a:r>
              <a:rPr lang="cs-CZ" sz="1400" dirty="0"/>
              <a:t>	kadeřnické </a:t>
            </a:r>
            <a:r>
              <a:rPr lang="cs-CZ" sz="1400" dirty="0" smtClean="0"/>
              <a:t>služby, prodej </a:t>
            </a:r>
            <a:r>
              <a:rPr lang="cs-CZ" sz="1400" dirty="0"/>
              <a:t>kadeřnických </a:t>
            </a:r>
            <a:r>
              <a:rPr lang="cs-CZ" sz="1400" dirty="0" smtClean="0"/>
              <a:t>přípravků, poradenství</a:t>
            </a:r>
            <a:r>
              <a:rPr lang="cs-CZ" sz="1400" dirty="0"/>
              <a:t>, </a:t>
            </a:r>
            <a:r>
              <a:rPr lang="cs-CZ" sz="1400" dirty="0" err="1"/>
              <a:t>trichologie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Možnost dalšího vzdělání:</a:t>
            </a:r>
            <a:r>
              <a:rPr lang="cs-CZ" sz="1400" dirty="0"/>
              <a:t>	nástavbové studium oboru Podnikání zakončené mat. zkouškou</a:t>
            </a:r>
          </a:p>
          <a:p>
            <a:r>
              <a:rPr lang="cs-CZ" sz="1400" dirty="0"/>
              <a:t>	rozšířené vzdělání v odborných kurzech (denní líčení, </a:t>
            </a:r>
            <a:r>
              <a:rPr lang="cs-CZ" sz="1400" dirty="0" err="1"/>
              <a:t>vizážistika</a:t>
            </a:r>
            <a:r>
              <a:rPr lang="cs-CZ" sz="1400" dirty="0"/>
              <a:t>, manikúra apod.)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028384" y="404664"/>
            <a:ext cx="576064" cy="576064"/>
          </a:xfrm>
          <a:prstGeom prst="curvedLef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98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3200" dirty="0" smtClean="0"/>
              <a:t>ZÁVĚR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145435"/>
          </a:xfrm>
          <a:solidFill>
            <a:schemeClr val="bg2">
              <a:lumMod val="90000"/>
            </a:schemeClr>
          </a:solidFill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KAŽDÉ POVOLÁNÍ VYŽADUJE URČITOU KVALIFIKACI.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KAŽDÁ </a:t>
            </a:r>
            <a:r>
              <a:rPr lang="cs-CZ" dirty="0"/>
              <a:t>KVALIFIKACE </a:t>
            </a:r>
            <a:r>
              <a:rPr lang="cs-CZ" dirty="0" smtClean="0"/>
              <a:t>JE DEFINOVÁNA JEDNOTLIVÝMI KVALIFIKAČNÍMI POŽADAVKY (= ZPŮSOBILOSTMI = KOMPETENCEMI).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SOUČÁSTÍ KVALIFIKACE JE VZDĚLÁNÍ I PRAXE.</a:t>
            </a:r>
          </a:p>
          <a:p>
            <a:pPr marL="0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Jakou kvalifikaci bys chtěl/a dosáhnout a co pro to jsi schopen udělat? (např. školní výsledky, …)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Jaký máš přehled o možnostech studia a víš, kde informace hledat, příp. na koho se obrátit? (např. výchovný poradce, 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1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3200" dirty="0" smtClean="0"/>
              <a:t>ZDROJE </a:t>
            </a:r>
            <a:r>
              <a:rPr lang="en-US" sz="3200" dirty="0"/>
              <a:t>[on line] </a:t>
            </a:r>
            <a:r>
              <a:rPr lang="cs-CZ" sz="32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dirty="0" smtClean="0"/>
              <a:t>Použité kliparty: </a:t>
            </a:r>
            <a:r>
              <a:rPr lang="cs-CZ" u="sng" dirty="0" smtClean="0">
                <a:hlinkClick r:id="rId2"/>
              </a:rPr>
              <a:t>www.office.microsoft.com</a:t>
            </a:r>
            <a:endParaRPr lang="cs-CZ" u="sng" dirty="0" smtClean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</a:t>
            </a:r>
            <a:r>
              <a:rPr lang="cs-CZ"/>
              <a:t>ISBN 80-716-8641-7.</a:t>
            </a:r>
            <a:endParaRPr lang="cs-CZ" u="sng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93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1269</TotalTime>
  <Words>670</Words>
  <Application>Microsoft Office PowerPoint</Application>
  <PresentationFormat>Předvádění na obrazovce (4:3)</PresentationFormat>
  <Paragraphs>150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PILOTÁŽ  (doporučení – upozornění – zpětná vazba)</vt:lpstr>
      <vt:lpstr>PŘEDPOKLADY PRO VÝKON POVOLÁNÍ</vt:lpstr>
      <vt:lpstr>KVALIFIKACE</vt:lpstr>
      <vt:lpstr>DRUHY PRÁCE A POŽADOVANÁ KVALIFIKACE</vt:lpstr>
      <vt:lpstr>Pracovní list – KVALIFIKACE A DRUH PRÁCE: Doplň v tabulce volná místa – použij více možností.          (tisk pro žáka nebo IA tabule)</vt:lpstr>
      <vt:lpstr>Pracovní úkol 1 – MYŠLENKOVÁ MAPA: Vyber si jedno povolání, které se ti líbí a které bys chtěl v budoucnu vykonávat. Vytvoř myšlenkovou mapu, do které vyznačíš doposud získané informace o volbě povolání. Pracuj na papír nebo do sešitu, použij tuto malou nápovědu pro tvorbu své myšlenkové mapy – OBECNÉ POJMY NAHRAĎ KONKRÉTNÍMI, DOPLŇ DALŠÍ, PROPOJ POJMY NAVZÁJEM.</vt:lpstr>
      <vt:lpstr>Pracovní úkol 1 – UKÁZKA: </vt:lpstr>
      <vt:lpstr>Prezentace aplikace PowerPoint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53</cp:revision>
  <dcterms:created xsi:type="dcterms:W3CDTF">2012-02-11T21:24:15Z</dcterms:created>
  <dcterms:modified xsi:type="dcterms:W3CDTF">2013-02-20T23:35:17Z</dcterms:modified>
</cp:coreProperties>
</file>