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70" r:id="rId4"/>
    <p:sldId id="281" r:id="rId5"/>
    <p:sldId id="271" r:id="rId6"/>
    <p:sldId id="282" r:id="rId7"/>
    <p:sldId id="283" r:id="rId8"/>
    <p:sldId id="286" r:id="rId9"/>
    <p:sldId id="277" r:id="rId10"/>
    <p:sldId id="280" r:id="rId11"/>
    <p:sldId id="284" r:id="rId12"/>
    <p:sldId id="278" r:id="rId13"/>
    <p:sldId id="285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3438F0-3264-4A85-991B-EC77A54AD9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E595E6-59D5-4B56-A494-DC1B2B1763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business.center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&#382;ivnosti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PODNIKÁNÍ, ZAMĚSTNÁNÍ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30. 9.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VY_32_INOVACE_23_SH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16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157192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3568" y="404664"/>
            <a:ext cx="7488832" cy="460851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PODNIKÁNÍ, ZAMĚSTNÁNÍ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získají přehled o možnostech uplatnění pracovních schopností občana, seznámí se s obsahem klíčových pojmů.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list </a:t>
            </a:r>
            <a:r>
              <a:rPr lang="cs-CZ" b="1" dirty="0" smtClean="0">
                <a:solidFill>
                  <a:srgbClr val="0070C0"/>
                </a:solidFill>
              </a:rPr>
              <a:t>– DOPLŇOVAČKA,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příloha 1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- INZERÁTY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, příloha 2 – FORMY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PODNIKÁNÍ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podnikání, trh práce, zaměstnání, rekvalifikace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 </a:t>
            </a:r>
            <a:r>
              <a:rPr lang="cs-CZ" dirty="0"/>
              <a:t>a </a:t>
            </a:r>
            <a:r>
              <a:rPr lang="cs-CZ" dirty="0" smtClean="0"/>
              <a:t>1 pracovní list, 2 přílohy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3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157192"/>
            <a:ext cx="6512511" cy="11430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PILOTÁŽ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>
                <a:solidFill>
                  <a:srgbClr val="0070C0"/>
                </a:solidFill>
              </a:rPr>
              <a:t/>
            </a:r>
            <a:br>
              <a:rPr lang="cs-CZ" sz="3200" dirty="0">
                <a:solidFill>
                  <a:srgbClr val="0070C0"/>
                </a:solidFill>
              </a:rPr>
            </a:br>
            <a:r>
              <a:rPr lang="cs-CZ" sz="2000" dirty="0">
                <a:solidFill>
                  <a:srgbClr val="0070C0"/>
                </a:solidFill>
              </a:rPr>
              <a:t>(doporučení – upozornění – zpětná </a:t>
            </a:r>
            <a:r>
              <a:rPr lang="cs-CZ" sz="2000" dirty="0" smtClean="0">
                <a:solidFill>
                  <a:srgbClr val="0070C0"/>
                </a:solidFill>
              </a:rPr>
              <a:t>vazba)</a:t>
            </a:r>
            <a:endParaRPr lang="cs-CZ" sz="20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332657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Georgia" pitchFamily="18" charset="0"/>
              <a:buBlip>
                <a:blip r:embed="rId2"/>
              </a:buBlip>
            </a:pPr>
            <a:r>
              <a:rPr lang="cs-CZ" dirty="0" smtClean="0"/>
              <a:t>Materiál byl použit ve 4 třídách 9. ročníku. Žáci se zabývali informacemi o možnostech a způsobech podnikání.</a:t>
            </a:r>
          </a:p>
          <a:p>
            <a:pPr>
              <a:buFont typeface="Georgia" pitchFamily="18" charset="0"/>
              <a:buBlip>
                <a:blip r:embed="rId2"/>
              </a:buBlip>
            </a:pPr>
            <a:r>
              <a:rPr lang="cs-CZ" dirty="0" smtClean="0"/>
              <a:t>Práce s materiálem přispívá k tomu, aby si žáci propojili teoretické poznatky s praxí 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přílohy </a:t>
            </a:r>
          </a:p>
          <a:p>
            <a:pPr>
              <a:buFont typeface="Georgia" pitchFamily="18" charset="0"/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</a:t>
            </a:r>
            <a:r>
              <a:rPr lang="cs-CZ" smtClean="0"/>
              <a:t>(snímky </a:t>
            </a:r>
            <a:r>
              <a:rPr lang="cs-CZ" dirty="0" smtClean="0"/>
              <a:t>4 a 10).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je použita </a:t>
            </a:r>
            <a:r>
              <a:rPr lang="cs-CZ" b="1" dirty="0"/>
              <a:t>animace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>
                <a:solidFill>
                  <a:srgbClr val="C00000"/>
                </a:solidFill>
              </a:rPr>
              <a:t>Pracovní úkoly</a:t>
            </a:r>
            <a:r>
              <a:rPr lang="cs-CZ" dirty="0" smtClean="0"/>
              <a:t> mohou být využity v hodině, jako DÚ nebo samostatná práce, lze je ohodnotit. </a:t>
            </a:r>
            <a:r>
              <a:rPr lang="cs-CZ" dirty="0"/>
              <a:t>Pro práci žáků lze využít </a:t>
            </a:r>
            <a:r>
              <a:rPr lang="cs-CZ" b="1" dirty="0" smtClean="0">
                <a:solidFill>
                  <a:srgbClr val="00B050"/>
                </a:solidFill>
              </a:rPr>
              <a:t>pracovní listy</a:t>
            </a:r>
            <a:r>
              <a:rPr lang="cs-CZ" dirty="0" smtClean="0"/>
              <a:t>, u kterých je uvedeno, zda je stačí promítnout na tabuli nebo je třeba je vytisknout pro žáky.</a:t>
            </a:r>
          </a:p>
          <a:p>
            <a:pPr marL="0" indent="0">
              <a:buFont typeface="Georgia" pitchFamily="18" charset="0"/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97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373216"/>
            <a:ext cx="4712311" cy="92904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PODNIKÁNÍ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353664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PODNIKÁNÍ JE CÍLEVĚDOMÁ A SOUSTAVNÁ ČINNOST, KTERÁ SMĚŘUJE K USPOKOJENÍ CIZÍCH POTŘEB A JE PROVÁDĚNÁ PODNIKATELEM ZA ÚČELEM DOSAŽENÍ ZISKU.</a:t>
            </a:r>
          </a:p>
          <a:p>
            <a:r>
              <a:rPr lang="cs-CZ" b="1" dirty="0"/>
              <a:t>PRÁVNÍ ÚPRAVA</a:t>
            </a:r>
            <a:r>
              <a:rPr lang="cs-CZ" dirty="0"/>
              <a:t>: OBCHODNÍ ZÁKONÍK</a:t>
            </a:r>
          </a:p>
          <a:p>
            <a:pPr marL="45720" indent="0">
              <a:buNone/>
            </a:pPr>
            <a:r>
              <a:rPr lang="cs-CZ" dirty="0"/>
              <a:t>                           </a:t>
            </a:r>
            <a:r>
              <a:rPr lang="cs-CZ" dirty="0" smtClean="0"/>
              <a:t>  ŽIVNOSTENSKÝ </a:t>
            </a:r>
            <a:r>
              <a:rPr lang="cs-CZ" dirty="0"/>
              <a:t>ZÁKON  </a:t>
            </a:r>
          </a:p>
          <a:p>
            <a:r>
              <a:rPr lang="cs-CZ" dirty="0" smtClean="0"/>
              <a:t>PRÁVNÍ </a:t>
            </a:r>
            <a:r>
              <a:rPr lang="cs-CZ" b="1" dirty="0" smtClean="0">
                <a:hlinkClick r:id="rId2" action="ppaction://hlinksldjump"/>
              </a:rPr>
              <a:t>FORMY</a:t>
            </a:r>
            <a:r>
              <a:rPr lang="cs-CZ" b="1" dirty="0" smtClean="0"/>
              <a:t> PODNIKÁNÍ</a:t>
            </a:r>
            <a:r>
              <a:rPr lang="cs-CZ" dirty="0" smtClean="0"/>
              <a:t>:</a:t>
            </a:r>
          </a:p>
          <a:p>
            <a:pPr marL="822960" lvl="1" indent="-457200">
              <a:buFont typeface="+mj-lt"/>
              <a:buAutoNum type="alphaUcPeriod"/>
            </a:pPr>
            <a:r>
              <a:rPr lang="cs-CZ" dirty="0" smtClean="0"/>
              <a:t>ŽIVNOST</a:t>
            </a:r>
          </a:p>
          <a:p>
            <a:pPr marL="822960" lvl="1" indent="-457200">
              <a:buFont typeface="+mj-lt"/>
              <a:buAutoNum type="alphaUcPeriod"/>
            </a:pPr>
            <a:r>
              <a:rPr lang="cs-CZ" dirty="0" smtClean="0"/>
              <a:t>OBCHODNÍ SPOLEČNOST</a:t>
            </a:r>
          </a:p>
          <a:p>
            <a:pPr marL="822960" lvl="1" indent="-457200">
              <a:buFont typeface="+mj-lt"/>
              <a:buAutoNum type="alphaUcPeriod"/>
            </a:pPr>
            <a:r>
              <a:rPr lang="cs-CZ" dirty="0" smtClean="0"/>
              <a:t>DRUŽSTVO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1" name="Picture 3" descr="C:\Users\ZS SLOVAN\AppData\Local\Microsoft\Windows\Temporary Internet Files\Content.IE5\NIQHWHNY\MC900231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3356992"/>
            <a:ext cx="2343339" cy="191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233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437112"/>
            <a:ext cx="6512511" cy="107305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PODMÍNKY PODNIKÁNÍ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ZÁKONNÉ POŽADAVKY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Dosažení věku 18 let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Plná způsobilost </a:t>
            </a:r>
            <a:br>
              <a:rPr lang="cs-CZ" dirty="0" smtClean="0"/>
            </a:br>
            <a:r>
              <a:rPr lang="cs-CZ" dirty="0" smtClean="0"/>
              <a:t>k právním úkonům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Trestní bezúhonnost (výpis z Rejstříku testů)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4247328" cy="34747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ZVLÁŠTNÍ PODMÍNKY </a:t>
            </a:r>
          </a:p>
          <a:p>
            <a:pPr marL="0" indent="0">
              <a:buNone/>
            </a:pPr>
            <a:r>
              <a:rPr lang="cs-CZ" dirty="0" smtClean="0"/>
              <a:t>(u </a:t>
            </a:r>
            <a:r>
              <a:rPr lang="cs-CZ" dirty="0" smtClean="0">
                <a:solidFill>
                  <a:srgbClr val="0070C0"/>
                </a:solidFill>
              </a:rPr>
              <a:t>některých druhů </a:t>
            </a:r>
            <a:r>
              <a:rPr lang="cs-CZ" dirty="0" smtClean="0"/>
              <a:t>podnik. činností):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Clr>
                <a:schemeClr val="accent1">
                  <a:lumMod val="75000"/>
                </a:schemeClr>
              </a:buClr>
              <a:buFont typeface="Trebuchet MS" pitchFamily="34" charset="0"/>
              <a:buChar char="●"/>
            </a:pPr>
            <a:r>
              <a:rPr lang="cs-CZ" dirty="0" smtClean="0"/>
              <a:t>Odborná způsobilost </a:t>
            </a:r>
            <a:br>
              <a:rPr lang="cs-CZ" dirty="0" smtClean="0"/>
            </a:br>
            <a:r>
              <a:rPr lang="cs-CZ" dirty="0" smtClean="0"/>
              <a:t>v oboru</a:t>
            </a:r>
          </a:p>
          <a:p>
            <a:pPr>
              <a:buClr>
                <a:schemeClr val="accent1">
                  <a:lumMod val="75000"/>
                </a:schemeClr>
              </a:buClr>
              <a:buFont typeface="Trebuchet MS" pitchFamily="34" charset="0"/>
              <a:buChar char="●"/>
            </a:pPr>
            <a:r>
              <a:rPr lang="cs-CZ" dirty="0" smtClean="0"/>
              <a:t>Praxe v oboru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11560" y="5661248"/>
            <a:ext cx="2160240" cy="504056"/>
          </a:xfrm>
          <a:prstGeom prst="round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0" scaled="1"/>
            <a:tileRect/>
          </a:gradFill>
          <a:ln w="28575"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perspectiveHeroicExtremeLeftFacing"/>
            <a:lightRig rig="balanced" dir="t">
              <a:rot lat="0" lon="0" rev="8700000"/>
            </a:lightRig>
          </a:scene3d>
          <a:sp3d>
            <a:bevelT w="190500" h="381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" indent="0" algn="ctr">
              <a:buNone/>
            </a:pPr>
            <a:r>
              <a:rPr lang="cs-CZ" sz="2800" dirty="0"/>
              <a:t>ZAPIŠ SI</a:t>
            </a:r>
          </a:p>
        </p:txBody>
      </p:sp>
      <p:pic>
        <p:nvPicPr>
          <p:cNvPr id="3074" name="Picture 2" descr="C:\Users\ZS SLOVAN\AppData\Local\Microsoft\Windows\Temporary Internet Files\Content.IE5\0R7O1ENB\MC900438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16698"/>
            <a:ext cx="1876425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2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67544" y="5589240"/>
            <a:ext cx="8208912" cy="882119"/>
          </a:xfrm>
        </p:spPr>
        <p:txBody>
          <a:bodyPr>
            <a:normAutofit fontScale="70000" lnSpcReduction="20000"/>
          </a:bodyPr>
          <a:lstStyle/>
          <a:p>
            <a:r>
              <a:rPr lang="cs-CZ" sz="2900" b="1" u="sng" dirty="0" smtClean="0"/>
              <a:t>Pracovní list – DOPLŇOVAČKA</a:t>
            </a:r>
            <a:r>
              <a:rPr lang="cs-CZ" sz="2900" dirty="0" smtClean="0"/>
              <a:t>:</a:t>
            </a:r>
            <a:r>
              <a:rPr lang="cs-CZ" dirty="0"/>
              <a:t>	</a:t>
            </a:r>
            <a:r>
              <a:rPr lang="cs-CZ" dirty="0" smtClean="0"/>
              <a:t>                                                </a:t>
            </a:r>
            <a:r>
              <a:rPr lang="cs-CZ" b="1" dirty="0" smtClean="0"/>
              <a:t> </a:t>
            </a:r>
            <a:r>
              <a:rPr lang="cs-CZ" sz="1800" b="1" dirty="0" smtClean="0"/>
              <a:t>tisk nebo IA tabule</a:t>
            </a:r>
          </a:p>
          <a:p>
            <a:r>
              <a:rPr lang="cs-CZ" sz="2600" dirty="0" smtClean="0"/>
              <a:t>Doplň vhodná slova do vět. Pracuj ve dvojici se sousedem nebo společně s ostatními u tabule.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08911" cy="525658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solidFill>
                  <a:srgbClr val="FF0000"/>
                </a:solidFill>
                <a:effectLst/>
              </a:rPr>
              <a:t>1. </a:t>
            </a:r>
            <a:r>
              <a:rPr lang="cs-CZ" sz="1900" dirty="0" smtClean="0">
                <a:effectLst/>
              </a:rPr>
              <a:t>Hlavním …………………… podnikatele je zřízení a ……................. podniku.</a:t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solidFill>
                  <a:srgbClr val="FF0000"/>
                </a:solidFill>
                <a:effectLst/>
              </a:rPr>
              <a:t>2.</a:t>
            </a:r>
            <a:r>
              <a:rPr lang="cs-CZ" sz="1900" dirty="0" smtClean="0">
                <a:effectLst/>
              </a:rPr>
              <a:t> ………………………….. nese ………………………. spojená s podnikáním sám nebo se společníky nebo se zaměstnanci.</a:t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solidFill>
                  <a:srgbClr val="FF0000"/>
                </a:solidFill>
                <a:effectLst/>
              </a:rPr>
              <a:t>3. </a:t>
            </a:r>
            <a:r>
              <a:rPr lang="cs-CZ" sz="1900" dirty="0" smtClean="0">
                <a:effectLst/>
              </a:rPr>
              <a:t>Zisk je ………………………………………. příjmem podnikatele.</a:t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solidFill>
                  <a:srgbClr val="FF0000"/>
                </a:solidFill>
                <a:effectLst/>
              </a:rPr>
              <a:t>4. </a:t>
            </a:r>
            <a:r>
              <a:rPr lang="cs-CZ" sz="1900" dirty="0" smtClean="0">
                <a:effectLst/>
              </a:rPr>
              <a:t>Podnikání a fungování trhu nemůže …………………………………….. bez stanovení určitých …………………………………. a podmínek, podle nichž se budou všichni ………………... .</a:t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solidFill>
                  <a:srgbClr val="FF0000"/>
                </a:solidFill>
                <a:effectLst/>
              </a:rPr>
              <a:t>5.</a:t>
            </a:r>
            <a:r>
              <a:rPr lang="cs-CZ" sz="1900" dirty="0" smtClean="0">
                <a:effectLst/>
              </a:rPr>
              <a:t> …………………………………. lze v nejrůznějších oblastech lidské ……………………. .</a:t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 smtClean="0">
                <a:solidFill>
                  <a:srgbClr val="FF0000"/>
                </a:solidFill>
                <a:effectLst/>
              </a:rPr>
              <a:t>6. </a:t>
            </a:r>
            <a:r>
              <a:rPr lang="cs-CZ" sz="1900" dirty="0" smtClean="0">
                <a:effectLst/>
              </a:rPr>
              <a:t>Může jít o …………………………, obchod, ………………………………… či poskytování služeb.</a:t>
            </a:r>
            <a:r>
              <a:rPr lang="cs-CZ" sz="1900" dirty="0">
                <a:effectLst/>
              </a:rPr>
              <a:t/>
            </a:r>
            <a:br>
              <a:rPr lang="cs-CZ" sz="1900" dirty="0">
                <a:effectLst/>
              </a:rPr>
            </a:br>
            <a:r>
              <a:rPr lang="cs-CZ" sz="1900" dirty="0" smtClean="0">
                <a:effectLst/>
              </a:rPr>
              <a:t/>
            </a:r>
            <a:br>
              <a:rPr lang="cs-CZ" sz="1900" dirty="0" smtClean="0">
                <a:effectLst/>
              </a:rPr>
            </a:br>
            <a:r>
              <a:rPr lang="cs-CZ" sz="1900" dirty="0">
                <a:solidFill>
                  <a:srgbClr val="FF0000"/>
                </a:solidFill>
                <a:effectLst/>
              </a:rPr>
              <a:t>Podnikatel</a:t>
            </a:r>
            <a:r>
              <a:rPr lang="cs-CZ" sz="1900" dirty="0" smtClean="0">
                <a:solidFill>
                  <a:srgbClr val="FF0000"/>
                </a:solidFill>
                <a:effectLst/>
              </a:rPr>
              <a:t>, </a:t>
            </a:r>
            <a:r>
              <a:rPr lang="cs-CZ" sz="1900" dirty="0">
                <a:solidFill>
                  <a:srgbClr val="FF0000"/>
                </a:solidFill>
                <a:effectLst/>
              </a:rPr>
              <a:t>činnosti, výrobu, </a:t>
            </a:r>
            <a:r>
              <a:rPr lang="cs-CZ" sz="1900" dirty="0" smtClean="0">
                <a:solidFill>
                  <a:srgbClr val="FF0000"/>
                </a:solidFill>
                <a:effectLst/>
              </a:rPr>
              <a:t>organizování, probíhat, chovat, </a:t>
            </a:r>
            <a:r>
              <a:rPr lang="cs-CZ" sz="1900" dirty="0">
                <a:solidFill>
                  <a:srgbClr val="FF0000"/>
                </a:solidFill>
                <a:effectLst/>
              </a:rPr>
              <a:t>rizika, </a:t>
            </a:r>
            <a:r>
              <a:rPr lang="cs-CZ" sz="1900" dirty="0" smtClean="0">
                <a:solidFill>
                  <a:srgbClr val="FF0000"/>
                </a:solidFill>
                <a:effectLst/>
              </a:rPr>
              <a:t>Podnikat, dopravu, úkolem, pravidel,</a:t>
            </a:r>
            <a:r>
              <a:rPr lang="cs-CZ" sz="1900" dirty="0">
                <a:solidFill>
                  <a:srgbClr val="FF0000"/>
                </a:solidFill>
                <a:effectLst/>
              </a:rPr>
              <a:t> peněžním,</a:t>
            </a:r>
            <a:r>
              <a:rPr lang="cs-CZ" sz="1900" dirty="0"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998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5656" y="5517232"/>
            <a:ext cx="5690493" cy="882119"/>
          </a:xfrm>
        </p:spPr>
        <p:txBody>
          <a:bodyPr>
            <a:normAutofit/>
          </a:bodyPr>
          <a:lstStyle/>
          <a:p>
            <a:r>
              <a:rPr lang="cs-CZ" u="sng" dirty="0" smtClean="0"/>
              <a:t>Pracovní list – DOPLŇOVAČKA - kontrola</a:t>
            </a:r>
            <a:r>
              <a:rPr lang="cs-CZ" dirty="0" smtClean="0"/>
              <a:t>:</a:t>
            </a:r>
          </a:p>
          <a:p>
            <a:r>
              <a:rPr lang="cs-CZ" sz="1900" dirty="0" smtClean="0"/>
              <a:t>Doplň vhodná slova do vět.</a:t>
            </a:r>
            <a:endParaRPr lang="cs-CZ" sz="19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332656"/>
            <a:ext cx="7175351" cy="5040560"/>
          </a:xfrm>
          <a:solidFill>
            <a:schemeClr val="l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182880" indent="0">
              <a:buNone/>
            </a:pPr>
            <a:r>
              <a:rPr lang="cs-CZ" sz="2000" dirty="0" smtClean="0">
                <a:effectLst/>
              </a:rPr>
              <a:t>Hlavním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úkolem</a:t>
            </a:r>
            <a:r>
              <a:rPr lang="cs-CZ" sz="2000" dirty="0" smtClean="0">
                <a:effectLst/>
              </a:rPr>
              <a:t> podnikatele je zřízení a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organizování</a:t>
            </a:r>
            <a:r>
              <a:rPr lang="cs-CZ" sz="2000" dirty="0" smtClean="0">
                <a:effectLst/>
              </a:rPr>
              <a:t> podniku.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solidFill>
                  <a:srgbClr val="FF0000"/>
                </a:solidFill>
                <a:effectLst/>
              </a:rPr>
              <a:t>Podnikatel</a:t>
            </a:r>
            <a:r>
              <a:rPr lang="cs-CZ" sz="2000" dirty="0" smtClean="0">
                <a:effectLst/>
              </a:rPr>
              <a:t> nese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rizika</a:t>
            </a:r>
            <a:r>
              <a:rPr lang="cs-CZ" sz="2000" dirty="0" smtClean="0">
                <a:effectLst/>
              </a:rPr>
              <a:t> spojená s podnikáním sám nebo se společníky nebo se zaměstnanci.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Zisk je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peněžním</a:t>
            </a:r>
            <a:r>
              <a:rPr lang="cs-CZ" sz="2000" dirty="0" smtClean="0">
                <a:effectLst/>
              </a:rPr>
              <a:t> příjmem podnikatele.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Podnikání a fungování trhu nemůže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probíhat</a:t>
            </a:r>
            <a:r>
              <a:rPr lang="cs-CZ" sz="2000" dirty="0" smtClean="0">
                <a:effectLst/>
              </a:rPr>
              <a:t> bez stanovení určitých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pravidel</a:t>
            </a:r>
            <a:r>
              <a:rPr lang="cs-CZ" sz="2000" dirty="0" smtClean="0">
                <a:effectLst/>
              </a:rPr>
              <a:t> a podmínek, podle nichž se budou všichni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chovat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solidFill>
                  <a:srgbClr val="FF0000"/>
                </a:solidFill>
                <a:effectLst/>
              </a:rPr>
              <a:t>Podnikat</a:t>
            </a:r>
            <a:r>
              <a:rPr lang="cs-CZ" sz="2000" dirty="0" smtClean="0">
                <a:effectLst/>
              </a:rPr>
              <a:t> lze v nejrůznějších oblastech lidské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činnosti</a:t>
            </a:r>
            <a:r>
              <a:rPr lang="cs-CZ" sz="2000" dirty="0" smtClean="0">
                <a:effectLst/>
              </a:rPr>
              <a:t>.</a:t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>Může jít o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výrobu</a:t>
            </a:r>
            <a:r>
              <a:rPr lang="cs-CZ" sz="2000" dirty="0" smtClean="0">
                <a:effectLst/>
              </a:rPr>
              <a:t>, obchod, </a:t>
            </a:r>
            <a:r>
              <a:rPr lang="cs-CZ" sz="2000" dirty="0" smtClean="0">
                <a:solidFill>
                  <a:srgbClr val="FF0000"/>
                </a:solidFill>
                <a:effectLst/>
              </a:rPr>
              <a:t>dopravu</a:t>
            </a:r>
            <a:r>
              <a:rPr lang="cs-CZ" sz="2000" dirty="0" smtClean="0">
                <a:effectLst/>
              </a:rPr>
              <a:t> či poskytování služeb.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286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517232"/>
            <a:ext cx="6512511" cy="1001048"/>
          </a:xfrm>
        </p:spPr>
        <p:txBody>
          <a:bodyPr/>
          <a:lstStyle/>
          <a:p>
            <a:r>
              <a:rPr lang="cs-CZ" sz="4000" dirty="0" smtClean="0">
                <a:solidFill>
                  <a:srgbClr val="0070C0"/>
                </a:solidFill>
              </a:rPr>
              <a:t>POVOLÁNÍ x ZAMĚSTNÁNÍ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332656"/>
            <a:ext cx="7317432" cy="5112568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Povolání</a:t>
            </a:r>
          </a:p>
          <a:p>
            <a:r>
              <a:rPr lang="cs-CZ" dirty="0" smtClean="0"/>
              <a:t>soubor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schopností, dovedností, vědomostí a osobnostních rysů</a:t>
            </a:r>
            <a:r>
              <a:rPr lang="cs-CZ" dirty="0"/>
              <a:t>, potřebných k vykonávání určitého okruhu </a:t>
            </a:r>
            <a:r>
              <a:rPr lang="cs-CZ" dirty="0" smtClean="0"/>
              <a:t>prací získaných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odbornou přípravou a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praxí</a:t>
            </a:r>
          </a:p>
          <a:p>
            <a:r>
              <a:rPr lang="cs-CZ" dirty="0" smtClean="0"/>
              <a:t>umožňuje </a:t>
            </a:r>
            <a:r>
              <a:rPr lang="cs-CZ" dirty="0"/>
              <a:t>jednotlivci získat lepší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profesní postavení </a:t>
            </a:r>
            <a:r>
              <a:rPr lang="cs-CZ" dirty="0"/>
              <a:t>a společenskou </a:t>
            </a:r>
            <a:r>
              <a:rPr lang="cs-CZ" dirty="0" smtClean="0"/>
              <a:t>pozici, zajišťuje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živobytí</a:t>
            </a:r>
            <a:r>
              <a:rPr lang="cs-CZ" dirty="0"/>
              <a:t> a </a:t>
            </a:r>
            <a:r>
              <a:rPr lang="cs-CZ" dirty="0" smtClean="0"/>
              <a:t>může uspokojovat </a:t>
            </a:r>
            <a:r>
              <a:rPr lang="cs-CZ" dirty="0"/>
              <a:t>individuální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potřebu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seberealizace </a:t>
            </a:r>
          </a:p>
          <a:p>
            <a:pPr marL="4572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45720" indent="0">
              <a:buNone/>
            </a:pPr>
            <a:r>
              <a:rPr lang="cs-CZ" b="1" dirty="0" smtClean="0"/>
              <a:t>Zaměstnání</a:t>
            </a:r>
            <a:endParaRPr lang="cs-CZ" dirty="0"/>
          </a:p>
          <a:p>
            <a:r>
              <a:rPr lang="cs-CZ" dirty="0" smtClean="0"/>
              <a:t>okruh prací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vykonávaných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za odměnu</a:t>
            </a:r>
            <a:r>
              <a:rPr lang="cs-CZ" dirty="0"/>
              <a:t>, mzdu nebo plat, tzn. že je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zdrojem obživy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Člověk </a:t>
            </a:r>
            <a:r>
              <a:rPr lang="cs-CZ" dirty="0"/>
              <a:t>může vykonávat zaměstnání v souladu se svým povoláním získaným odbornou přípravou, ale není to podmínkou</a:t>
            </a:r>
            <a:r>
              <a:rPr lang="cs-CZ" dirty="0" smtClean="0"/>
              <a:t>.</a:t>
            </a:r>
          </a:p>
        </p:txBody>
      </p:sp>
      <p:pic>
        <p:nvPicPr>
          <p:cNvPr id="1031" name="Picture 7" descr="C:\Users\ZS SLOVAN\AppData\Local\Microsoft\Windows\Temporary Internet Files\Content.IE5\JY3DX1OV\MC900349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689841"/>
            <a:ext cx="148132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JLA8HB9Y\MC900355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290" y="1484784"/>
            <a:ext cx="944342" cy="151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84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87624" y="4168800"/>
            <a:ext cx="6400800" cy="2212528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Pracovní úkol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SESTAV  NABÍDKOVÝ INZERÁT, JÍMŽ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HLEDÁŠ ZAMĚSTNANCE</a:t>
            </a:r>
            <a:r>
              <a:rPr lang="cs-CZ" sz="2400" dirty="0" smtClean="0">
                <a:solidFill>
                  <a:schemeClr val="tx1"/>
                </a:solidFill>
              </a:rPr>
              <a:t> JAKO PODNIKATEL, A DALŠÍ INZERÁT, JÍMŽ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NABÍZÍŠ SVOU PRÁCI</a:t>
            </a:r>
            <a:r>
              <a:rPr lang="cs-CZ" sz="2400" dirty="0" smtClean="0">
                <a:solidFill>
                  <a:schemeClr val="tx1"/>
                </a:solidFill>
              </a:rPr>
              <a:t> JAKO ZAMĚSTNANEC.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TRH PRÁCE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- NABÍDKA PRÁCE A POPTÁVKA PO PRÁCI </a:t>
            </a:r>
            <a:endParaRPr lang="cs-CZ" sz="2400" dirty="0"/>
          </a:p>
        </p:txBody>
      </p:sp>
      <p:pic>
        <p:nvPicPr>
          <p:cNvPr id="1028" name="Picture 4" descr="C:\Users\ZS SLOVAN\AppData\Local\Microsoft\Windows\Temporary Internet Files\Content.IE5\FY2TJY9V\MC900056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2625"/>
            <a:ext cx="2236293" cy="196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JY3DX1OV\MC9002333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25214"/>
            <a:ext cx="2232248" cy="227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19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5229200"/>
            <a:ext cx="3672408" cy="864096"/>
          </a:xfrm>
        </p:spPr>
        <p:txBody>
          <a:bodyPr/>
          <a:lstStyle/>
          <a:p>
            <a:r>
              <a:rPr lang="cs-CZ" sz="2000" dirty="0" smtClean="0"/>
              <a:t>Ukázky inzerátů </a:t>
            </a:r>
            <a:br>
              <a:rPr lang="cs-CZ" sz="2000" dirty="0" smtClean="0"/>
            </a:br>
            <a:r>
              <a:rPr lang="cs-CZ" sz="1200" dirty="0" smtClean="0"/>
              <a:t>(čerpáno z inzerce VYŠKOVSKÉHO DENÍKU ROVNOST a VYŠKOVSKÝCH NOVIN)</a:t>
            </a:r>
            <a:br>
              <a:rPr lang="cs-CZ" sz="1200" dirty="0" smtClean="0"/>
            </a:br>
            <a:r>
              <a:rPr lang="cs-CZ" sz="1200" dirty="0" smtClean="0"/>
              <a:t> www.vyskovskydenik.cz 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60648"/>
            <a:ext cx="4166175" cy="5688631"/>
          </a:xfrm>
        </p:spPr>
        <p:txBody>
          <a:bodyPr>
            <a:normAutofit fontScale="92500" lnSpcReduction="20000"/>
          </a:bodyPr>
          <a:lstStyle/>
          <a:p>
            <a:pPr marL="502920" indent="-457200">
              <a:buFont typeface="+mj-lt"/>
              <a:buAutoNum type="arabicParenR"/>
            </a:pPr>
            <a:r>
              <a:rPr lang="cs-CZ" dirty="0" smtClean="0"/>
              <a:t>PILA PUSTIMĚŘ hledá manipulačního dělníka, min. vyučen, 2směnný provoz. Tel.:775 557 811</a:t>
            </a:r>
          </a:p>
          <a:p>
            <a:pPr marL="502920" indent="-457200">
              <a:buFont typeface="+mj-lt"/>
              <a:buAutoNum type="arabicParenR"/>
            </a:pPr>
            <a:endParaRPr lang="cs-CZ" dirty="0" smtClean="0"/>
          </a:p>
          <a:p>
            <a:pPr marL="502920" indent="-457200">
              <a:buFont typeface="+mj-lt"/>
              <a:buAutoNum type="arabicParenR"/>
            </a:pPr>
            <a:r>
              <a:rPr lang="cs-CZ" dirty="0" smtClean="0"/>
              <a:t>HLEDÁME pro náš provoz v Hodoníně komunikativního servisního technika pro realizaci demontáže a montáže přírubových strojů a jednání s klienty. Práce: 50% provoz, 50% komunikace se zákazníky v terénu. Pracovní doba: 7.00-15.30, občasné služební cesty. Požadujeme: SŠ strojní průmyslovku s maturitou, PC znalost,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řp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B</a:t>
            </a:r>
            <a:r>
              <a:rPr lang="cs-CZ" dirty="0" smtClean="0"/>
              <a:t>, znalost čtení technických výkresů, dobré vystupování, komunikativnost. V případě zájmu zašlete prosím Vaše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CV</a:t>
            </a:r>
            <a:r>
              <a:rPr lang="cs-CZ" dirty="0" smtClean="0"/>
              <a:t> na personalistika@tesneni.cz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355976" y="260648"/>
            <a:ext cx="4248472" cy="5328592"/>
          </a:xfrm>
        </p:spPr>
        <p:txBody>
          <a:bodyPr/>
          <a:lstStyle/>
          <a:p>
            <a:pPr marL="502920" indent="-457200">
              <a:buFont typeface="+mj-lt"/>
              <a:buAutoNum type="alphaLcParenR"/>
            </a:pPr>
            <a:r>
              <a:rPr lang="cs-CZ" dirty="0"/>
              <a:t>Zkušená učitelka MŠ hledá práci v okolí Vyškova. Tel.: 737 569 847</a:t>
            </a:r>
          </a:p>
          <a:p>
            <a:pPr marL="502920" indent="-457200">
              <a:buFont typeface="+mj-lt"/>
              <a:buAutoNum type="alphaLcParenR"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Rozhodněte, zda tyto inzeráty jsou dostatečně obsažné, v případě potřeby doplňte chybějící informace.</a:t>
            </a:r>
          </a:p>
          <a:p>
            <a:pPr marL="45720" indent="0">
              <a:buNone/>
            </a:pPr>
            <a:r>
              <a:rPr lang="cs-CZ" dirty="0" smtClean="0"/>
              <a:t>Vysvětlete barevně odlišené pojmy v inzerátu 2).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4509120"/>
            <a:ext cx="259228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PŘÍLOHA  1- INZERÁTY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14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589240"/>
            <a:ext cx="6512511" cy="79002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FORMY PODNIKÁNÍ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839175"/>
            <a:ext cx="2808312" cy="44180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ŽIVNOSTI</a:t>
            </a:r>
          </a:p>
          <a:p>
            <a:r>
              <a:rPr lang="cs-CZ" dirty="0" smtClean="0"/>
              <a:t>zakládá jeden podnikatel = vlastní, řídí, zodpovídá a má zisk sám</a:t>
            </a:r>
          </a:p>
          <a:p>
            <a:r>
              <a:rPr lang="cs-CZ" dirty="0" smtClean="0"/>
              <a:t>FYZICKÉ OSOBY</a:t>
            </a:r>
          </a:p>
          <a:p>
            <a:r>
              <a:rPr lang="cs-CZ" dirty="0" smtClean="0"/>
              <a:t>OPRÁVNĚNÍ: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živnost ohlašovací - </a:t>
            </a:r>
            <a:r>
              <a:rPr lang="cs-CZ" dirty="0" smtClean="0"/>
              <a:t>živnostenský list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živnost koncesovaná –</a:t>
            </a:r>
            <a:r>
              <a:rPr lang="cs-CZ" dirty="0" smtClean="0"/>
              <a:t>koncesní listina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6372200" y="844855"/>
            <a:ext cx="2482608" cy="441235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DRUŽSTVA</a:t>
            </a:r>
          </a:p>
          <a:p>
            <a:r>
              <a:rPr lang="cs-CZ" dirty="0" smtClean="0"/>
              <a:t>účel – podnikání nebo zajištění hospodářských, sociálních apod. potřeb svých členů</a:t>
            </a:r>
          </a:p>
          <a:p>
            <a:r>
              <a:rPr lang="cs-CZ" dirty="0" smtClean="0"/>
              <a:t>PRÁVNICKÉ OSOBY</a:t>
            </a:r>
          </a:p>
          <a:p>
            <a:r>
              <a:rPr lang="cs-CZ" dirty="0" smtClean="0"/>
              <a:t>družstva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bytová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výrobní</a:t>
            </a:r>
            <a:r>
              <a:rPr lang="cs-CZ" dirty="0" smtClean="0"/>
              <a:t>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03848" y="839175"/>
            <a:ext cx="3024336" cy="441803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SPOLEČNOSTI</a:t>
            </a:r>
          </a:p>
          <a:p>
            <a:r>
              <a:rPr lang="cs-CZ" sz="2000" dirty="0" smtClean="0"/>
              <a:t>zakládá </a:t>
            </a:r>
            <a:r>
              <a:rPr lang="cs-CZ" sz="2000" dirty="0"/>
              <a:t>více podnikatelů = rozdělení řízení, odpovědnosti i zisků</a:t>
            </a:r>
          </a:p>
          <a:p>
            <a:r>
              <a:rPr lang="cs-CZ" sz="2400" dirty="0"/>
              <a:t>PRÁVNICKÉ OSOBY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v.o.s.</a:t>
            </a:r>
            <a:r>
              <a:rPr lang="cs-CZ" dirty="0" smtClean="0"/>
              <a:t> – veřejná obchodní společnost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k.s.</a:t>
            </a:r>
            <a:r>
              <a:rPr lang="cs-CZ" dirty="0" smtClean="0"/>
              <a:t> – komanditní společnost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s.r.o.</a:t>
            </a:r>
            <a:r>
              <a:rPr lang="cs-CZ" dirty="0" smtClean="0"/>
              <a:t> – společnost s ručením omezeným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a.s.</a:t>
            </a:r>
            <a:r>
              <a:rPr lang="cs-CZ" dirty="0" smtClean="0"/>
              <a:t> – akciová společnost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5907926"/>
            <a:ext cx="136815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PŘÍLOHA  2</a:t>
            </a:r>
            <a:endParaRPr lang="cs-CZ" dirty="0"/>
          </a:p>
        </p:txBody>
      </p:sp>
      <p:sp>
        <p:nvSpPr>
          <p:cNvPr id="8" name="Zahnutá šipka doprava 7">
            <a:hlinkClick r:id="rId2" action="ppaction://hlinksldjump"/>
          </p:cNvPr>
          <p:cNvSpPr/>
          <p:nvPr/>
        </p:nvSpPr>
        <p:spPr>
          <a:xfrm>
            <a:off x="323528" y="5661248"/>
            <a:ext cx="720080" cy="616010"/>
          </a:xfrm>
          <a:prstGeom prst="curved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110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1716"/>
            <a:ext cx="6512511" cy="143559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PRÁVO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NA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ZAMĚSTNÁNÍ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5842992" cy="4497363"/>
          </a:xfrm>
        </p:spPr>
        <p:txBody>
          <a:bodyPr/>
          <a:lstStyle/>
          <a:p>
            <a:r>
              <a:rPr lang="cs-CZ" dirty="0" smtClean="0"/>
              <a:t>ÚŘADY PRÁCE NABÍZÍ OBČANOVI: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ZPROSTŘEDKOVÁNÍ</a:t>
            </a:r>
            <a:r>
              <a:rPr lang="cs-CZ" dirty="0" smtClean="0"/>
              <a:t> PRACOVNÍHO UPLATNĚNÍ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ZMĚNU KVALIFIKACE = </a:t>
            </a:r>
            <a:r>
              <a:rPr lang="cs-CZ" dirty="0" smtClean="0">
                <a:solidFill>
                  <a:srgbClr val="FF0000"/>
                </a:solidFill>
              </a:rPr>
              <a:t>REKVALIFIKACE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HMOTNÉ ZABEZPEČENÍ </a:t>
            </a:r>
            <a:r>
              <a:rPr lang="cs-CZ" dirty="0" smtClean="0"/>
              <a:t>(PO STANOVENOU DOBU VE STANOVENÉ VÝŠI) – pokud ÚP nezprostředkuje zaměstnání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3" descr="C:\Documents and Settings\Jaroslav Němec\Plocha\ZONER-FOTKY\MC900233029.WMF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2160" y="908720"/>
            <a:ext cx="2418784" cy="246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611560" y="5373216"/>
            <a:ext cx="2160240" cy="504056"/>
          </a:xfrm>
          <a:prstGeom prst="round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0" scaled="1"/>
            <a:tileRect/>
          </a:gradFill>
          <a:ln w="28575"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perspectiveHeroicExtremeLeftFacing"/>
            <a:lightRig rig="balanced" dir="t">
              <a:rot lat="0" lon="0" rev="8700000"/>
            </a:lightRig>
          </a:scene3d>
          <a:sp3d>
            <a:bevelT w="190500" h="3810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" algn="ctr"/>
            <a:r>
              <a:rPr lang="cs-CZ" sz="2800" dirty="0">
                <a:solidFill>
                  <a:prstClr val="white"/>
                </a:solidFill>
              </a:rPr>
              <a:t>ZAPIŠ SI</a:t>
            </a:r>
          </a:p>
        </p:txBody>
      </p:sp>
    </p:spTree>
    <p:extLst>
      <p:ext uri="{BB962C8B-B14F-4D97-AF65-F5344CB8AC3E}">
        <p14:creationId xmlns:p14="http://schemas.microsoft.com/office/powerpoint/2010/main" val="142696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517232"/>
            <a:ext cx="6512511" cy="86409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4713704"/>
          </a:xfrm>
        </p:spPr>
        <p:txBody>
          <a:bodyPr>
            <a:normAutofit fontScale="925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/>
              <a:t>Podnikání přináší zisk, ale také odpovědnost a rizika.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Úřady práce nabízejí podporu a pomoc lidem, kteří mají zájem najít zaměstnání, popř. umožní rekvalifikaci.</a:t>
            </a:r>
          </a:p>
          <a:p>
            <a:pPr marL="502920" indent="-457200" fontAlgn="base">
              <a:buFont typeface="+mj-lt"/>
              <a:buAutoNum type="arabicPeriod"/>
            </a:pPr>
            <a:r>
              <a:rPr lang="cs-CZ" dirty="0" smtClean="0"/>
              <a:t>Nejlepší pro každého je docílit toho, aby se zaměstnání stalo současně jeho </a:t>
            </a:r>
            <a:r>
              <a:rPr lang="cs-CZ" dirty="0"/>
              <a:t>povoláním…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</a:p>
          <a:p>
            <a:pPr marL="45720" indent="0">
              <a:buNone/>
            </a:pPr>
            <a:r>
              <a:rPr lang="cs-CZ" dirty="0" smtClean="0"/>
              <a:t>REFLEXE:</a:t>
            </a:r>
          </a:p>
          <a:p>
            <a:r>
              <a:rPr lang="cs-CZ" dirty="0" smtClean="0"/>
              <a:t>Které firmy, společnosti nebo družstva z okolí bydliště znáš?</a:t>
            </a:r>
          </a:p>
          <a:p>
            <a:r>
              <a:rPr lang="cs-CZ" dirty="0" smtClean="0"/>
              <a:t>Jaké formě vydělávání peněz by ses chtěl/a v budoucnu věnovat – soukromému podnikání nebo jako zaměstnanec? A proč?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28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3" y="4372168"/>
            <a:ext cx="7046168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ZDROJE </a:t>
            </a:r>
            <a:r>
              <a:rPr lang="en-US" sz="2400" dirty="0" smtClean="0">
                <a:solidFill>
                  <a:srgbClr val="0070C0"/>
                </a:solidFill>
              </a:rPr>
              <a:t>[on line] </a:t>
            </a:r>
            <a:r>
              <a:rPr lang="cs-CZ" sz="2400" dirty="0" smtClean="0">
                <a:solidFill>
                  <a:srgbClr val="0070C0"/>
                </a:solidFill>
              </a:rPr>
              <a:t>dostupné z www:   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r>
              <a:rPr lang="en-US" dirty="0" smtClean="0"/>
              <a:t>AUTOR </a:t>
            </a:r>
            <a:r>
              <a:rPr lang="en-US" dirty="0"/>
              <a:t>NEUVEDEN. </a:t>
            </a:r>
            <a:r>
              <a:rPr lang="en-US" i="1" dirty="0"/>
              <a:t>business center</a:t>
            </a:r>
            <a:r>
              <a:rPr lang="en-US" dirty="0"/>
              <a:t> [online]. [cit. </a:t>
            </a:r>
            <a:r>
              <a:rPr lang="cs-CZ" dirty="0" smtClean="0"/>
              <a:t>30.9.</a:t>
            </a:r>
            <a:r>
              <a:rPr lang="en-US" dirty="0" smtClean="0"/>
              <a:t>201</a:t>
            </a:r>
            <a:r>
              <a:rPr lang="cs-CZ" dirty="0" smtClean="0"/>
              <a:t>1</a:t>
            </a:r>
            <a:r>
              <a:rPr lang="en-US" dirty="0" smtClean="0"/>
              <a:t>]. </a:t>
            </a:r>
            <a:r>
              <a:rPr lang="en-US" dirty="0"/>
              <a:t>Dostupný </a:t>
            </a:r>
            <a:r>
              <a:rPr lang="cs-CZ" dirty="0" smtClean="0"/>
              <a:t>na </a:t>
            </a:r>
            <a:r>
              <a:rPr lang="en-US" dirty="0" smtClean="0"/>
              <a:t>WWW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http://business.center.cz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živnosti.eu</a:t>
            </a:r>
            <a:r>
              <a:rPr lang="cs-CZ" dirty="0"/>
              <a:t> [online]. [cit. 30.9.</a:t>
            </a:r>
            <a:r>
              <a:rPr lang="en-US" dirty="0"/>
              <a:t>201</a:t>
            </a:r>
            <a:r>
              <a:rPr lang="cs-CZ" dirty="0"/>
              <a:t>1]. Dostupný na WWW: </a:t>
            </a:r>
            <a:r>
              <a:rPr lang="cs-CZ" dirty="0">
                <a:hlinkClick r:id="rId4"/>
              </a:rPr>
              <a:t>http://www.živnosti.eu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HORSKÁ</a:t>
            </a:r>
            <a:r>
              <a:rPr lang="cs-CZ" dirty="0"/>
              <a:t>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485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2260</TotalTime>
  <Words>796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PILOTÁŽ  (doporučení – upozornění – zpětná vazba)</vt:lpstr>
      <vt:lpstr>PODNIKÁNÍ</vt:lpstr>
      <vt:lpstr>PODMÍNKY PODNIKÁNÍ</vt:lpstr>
      <vt:lpstr> 1. Hlavním …………………… podnikatele je zřízení a ……................. podniku.  2. ………………………….. nese ………………………. spojená s podnikáním sám nebo se společníky nebo se zaměstnanci.  3. Zisk je ………………………………………. příjmem podnikatele.  4. Podnikání a fungování trhu nemůže …………………………………….. bez stanovení určitých …………………………………. a podmínek, podle nichž se budou všichni ………………... .  5. …………………………………. lze v nejrůznějších oblastech lidské ……………………. .  6. Může jít o …………………………, obchod, ………………………………… či poskytování služeb.  Podnikatel, činnosti, výrobu, organizování, probíhat, chovat, rizika, Podnikat, dopravu, úkolem, pravidel, peněžním, </vt:lpstr>
      <vt:lpstr>Hlavním úkolem podnikatele je zřízení a organizování podniku.  Podnikatel nese rizika spojená s podnikáním sám nebo se společníky nebo se zaměstnanci.  Zisk je peněžním příjmem podnikatele.  Podnikání a fungování trhu nemůže probíhat bez stanovení určitých pravidel a podmínek, podle nichž se budou všichni chovat.  Podnikat lze v nejrůznějších oblastech lidské činnosti.  Může jít o výrobu, obchod, dopravu či poskytování služeb.  </vt:lpstr>
      <vt:lpstr>POVOLÁNÍ x ZAMĚSTNÁNÍ</vt:lpstr>
      <vt:lpstr>TRH PRÁCE - NABÍDKA PRÁCE A POPTÁVKA PO PRÁCI </vt:lpstr>
      <vt:lpstr>Ukázky inzerátů  (čerpáno z inzerce VYŠKOVSKÉHO DENÍKU ROVNOST a VYŠKOVSKÝCH NOVIN)  www.vyskovskydenik.cz </vt:lpstr>
      <vt:lpstr>FORMY PODNIKÁNÍ</vt:lpstr>
      <vt:lpstr>PRÁVO  NA ZAMĚSTNÁNÍ</vt:lpstr>
      <vt:lpstr>ZÁVĚR</vt:lpstr>
      <vt:lpstr>ZDROJE [on line] dostupné z www:     </vt:lpstr>
    </vt:vector>
  </TitlesOfParts>
  <Company>ZŠ Slovan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SLOVAN</dc:creator>
  <cp:lastModifiedBy>ZS SLOVAN</cp:lastModifiedBy>
  <cp:revision>102</cp:revision>
  <dcterms:created xsi:type="dcterms:W3CDTF">2011-11-02T21:42:48Z</dcterms:created>
  <dcterms:modified xsi:type="dcterms:W3CDTF">2013-02-20T23:35:56Z</dcterms:modified>
</cp:coreProperties>
</file>