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5" r:id="rId3"/>
    <p:sldId id="266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C673DD-F0A7-4BB9-8E03-F658B9EC372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F0D47D1-79E5-4C9F-AEBA-DBC16DC61C5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usiness.center.cz/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&#382;ivnosti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47" y="38030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960903" y="1245493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		9.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ŽIVNOSTI</a:t>
            </a:r>
          </a:p>
          <a:p>
            <a:r>
              <a:rPr lang="cs-CZ" b="1" dirty="0" smtClean="0"/>
              <a:t>AUTOR:			MGR. SVĚTLANA  HAJDINOVÁ</a:t>
            </a:r>
          </a:p>
          <a:p>
            <a:r>
              <a:rPr lang="cs-CZ" b="1" dirty="0" smtClean="0"/>
              <a:t>DATUM VYTVOŘENÍ:	4. 10. 2011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VY_32_INOVACE_24_SH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70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04048" y="5661248"/>
            <a:ext cx="2612976" cy="504056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ANOTACE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457200" y="764705"/>
            <a:ext cx="8229600" cy="482453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 </a:t>
            </a:r>
            <a:r>
              <a:rPr lang="cs-CZ" b="1" dirty="0" smtClean="0">
                <a:solidFill>
                  <a:srgbClr val="C00000"/>
                </a:solidFill>
              </a:rPr>
              <a:t>ŽIVNOSTI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Žáci se seznámí s informacemi o živnostenském podnikání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potřeby, sešit, </a:t>
            </a:r>
            <a:r>
              <a:rPr lang="cs-CZ" b="1" dirty="0">
                <a:solidFill>
                  <a:srgbClr val="0070C0"/>
                </a:solidFill>
              </a:rPr>
              <a:t>pracovní list </a:t>
            </a:r>
            <a:r>
              <a:rPr lang="cs-CZ" b="1" dirty="0" smtClean="0">
                <a:solidFill>
                  <a:srgbClr val="0070C0"/>
                </a:solidFill>
              </a:rPr>
              <a:t>– DRUHY ŽIVNOSTÍ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 smtClean="0"/>
              <a:t>živnost – ohlašovací, koncesovaná, živnostenský list, koncesní listina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</a:t>
            </a:r>
            <a:r>
              <a:rPr lang="cs-CZ" dirty="0" smtClean="0"/>
              <a:t>tématu, 1 pracovní list</a:t>
            </a:r>
            <a:endParaRPr lang="cs-CZ" dirty="0"/>
          </a:p>
          <a:p>
            <a:pPr>
              <a:buBlip>
                <a:blip r:embed="rId2"/>
              </a:buBlip>
            </a:pPr>
            <a:r>
              <a:rPr lang="cs-CZ" b="1" dirty="0"/>
              <a:t>Možnosti využití: </a:t>
            </a:r>
            <a:r>
              <a:rPr lang="cs-CZ" dirty="0"/>
              <a:t>k uvedení nového učiva i k opakování již probraného </a:t>
            </a:r>
            <a:r>
              <a:rPr lang="cs-CZ" dirty="0" smtClean="0"/>
              <a:t>učiva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62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4941168"/>
            <a:ext cx="5122912" cy="850106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PILOTÁŽ </a:t>
            </a:r>
            <a:br>
              <a:rPr lang="cs-CZ" sz="3200" dirty="0" smtClean="0">
                <a:solidFill>
                  <a:srgbClr val="0070C0"/>
                </a:solidFill>
              </a:rPr>
            </a:br>
            <a:r>
              <a:rPr lang="cs-CZ" sz="1800" dirty="0" smtClean="0">
                <a:solidFill>
                  <a:srgbClr val="0070C0"/>
                </a:solidFill>
              </a:rPr>
              <a:t>(doporučení – upozornění – zpětná vazba)</a:t>
            </a:r>
            <a:endParaRPr lang="cs-CZ" sz="18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404665"/>
            <a:ext cx="8229600" cy="424847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byl použit ve 4 třídách 9. ročníku. Žáci se seznámili s konkrétními podnikatelskými živnostenskými činnostmi a s jejich tříděním.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k rozšíření pojmové slovní zásoby žáků – použity jsou podnikatelské aktivity ne zcela obvyklé a tradiční.</a:t>
            </a:r>
          </a:p>
          <a:p>
            <a:pPr>
              <a:buBlip>
                <a:blip r:embed="rId2"/>
              </a:buBlip>
            </a:pPr>
            <a:r>
              <a:rPr lang="cs-CZ"/>
              <a:t>V prezentaci je použita </a:t>
            </a:r>
            <a:r>
              <a:rPr lang="cs-CZ" b="1"/>
              <a:t>animace</a:t>
            </a:r>
            <a:r>
              <a:rPr lang="cs-CZ" b="1" smtClean="0"/>
              <a:t>.</a:t>
            </a: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b="1" dirty="0" smtClean="0">
                <a:solidFill>
                  <a:srgbClr val="C00000"/>
                </a:solidFill>
              </a:rPr>
              <a:t>Pracovní </a:t>
            </a:r>
            <a:r>
              <a:rPr lang="cs-CZ" b="1" dirty="0">
                <a:solidFill>
                  <a:srgbClr val="C00000"/>
                </a:solidFill>
              </a:rPr>
              <a:t>úkoly</a:t>
            </a:r>
            <a:r>
              <a:rPr lang="cs-CZ" dirty="0"/>
              <a:t> mohou být využity v hodině, jako DÚ nebo samostatná práce, lze je ohodnotit. Pro práci žáků lze využít </a:t>
            </a:r>
            <a:r>
              <a:rPr lang="cs-CZ" b="1" dirty="0">
                <a:solidFill>
                  <a:srgbClr val="00B050"/>
                </a:solidFill>
              </a:rPr>
              <a:t>pracovní listy</a:t>
            </a:r>
            <a:r>
              <a:rPr lang="cs-CZ" dirty="0"/>
              <a:t>, u kterých je uvedeno, zda je stačí promítnout na tabuli nebo je třeba je vytisknout pro </a:t>
            </a:r>
            <a:r>
              <a:rPr lang="cs-CZ" dirty="0" smtClean="0"/>
              <a:t>žáky.</a:t>
            </a:r>
            <a:endParaRPr lang="cs-CZ" dirty="0"/>
          </a:p>
          <a:p>
            <a:pPr marL="0" indent="0">
              <a:buNone/>
            </a:pPr>
            <a:endParaRPr lang="cs-CZ" b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52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ŽIVNOSTENSKÉ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PODNIKÁNÍ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13376" cy="347472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FF0000"/>
                </a:solidFill>
              </a:rPr>
              <a:t>ŽIVNOST</a:t>
            </a:r>
            <a:r>
              <a:rPr lang="cs-CZ" dirty="0" smtClean="0"/>
              <a:t> = </a:t>
            </a:r>
            <a:r>
              <a:rPr lang="cs-CZ" dirty="0"/>
              <a:t>SOUSTAVNÁ ČINNOST PROVOZOVANÁ SAMOSTATNĚ, VLASTNÍM JMÉNEM, NA VLASTNÍ ODPOVĚDNOST, ZA ÚČELEM ZISKU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tj. výroba, obchodování, poskytování služeb, doprava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Písemné oprávnění k zahájení provozu živnosti – vydá </a:t>
            </a:r>
            <a:r>
              <a:rPr lang="cs-CZ" u="sng" dirty="0" smtClean="0">
                <a:solidFill>
                  <a:srgbClr val="FF0000"/>
                </a:solidFill>
              </a:rPr>
              <a:t>živnostenský úřad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ŽIVNOSTENSKÝ LIST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KONCESNÍ LISTINA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64088" y="2107937"/>
            <a:ext cx="3096344" cy="5760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prstClr val="black"/>
                </a:solidFill>
              </a:rPr>
              <a:t>VYSVĚTLI DEFINICI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1043608" y="4869160"/>
            <a:ext cx="2160240" cy="504056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algn="ctr"/>
            <a:r>
              <a:rPr lang="cs-CZ" sz="2800" dirty="0">
                <a:solidFill>
                  <a:prstClr val="white"/>
                </a:solidFill>
              </a:rPr>
              <a:t>ZAPIŠ SI</a:t>
            </a:r>
          </a:p>
        </p:txBody>
      </p:sp>
    </p:spTree>
    <p:extLst>
      <p:ext uri="{BB962C8B-B14F-4D97-AF65-F5344CB8AC3E}">
        <p14:creationId xmlns:p14="http://schemas.microsoft.com/office/powerpoint/2010/main" val="396448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611560" y="476672"/>
            <a:ext cx="7056784" cy="639762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ŽIVNOST OHLAŠOVACÍ </a:t>
            </a:r>
            <a:r>
              <a:rPr lang="cs-CZ" dirty="0" smtClean="0">
                <a:solidFill>
                  <a:srgbClr val="0070C0"/>
                </a:solidFill>
                <a:latin typeface="Times New Roman"/>
                <a:cs typeface="Times New Roman"/>
              </a:rPr>
              <a:t>=&gt; živnostenský list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7544" y="1268760"/>
            <a:ext cx="4040188" cy="468052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Řemeslné činnosti –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nutná odborná způsobilost </a:t>
            </a:r>
          </a:p>
          <a:p>
            <a:pPr marL="0" indent="0">
              <a:buNone/>
            </a:pPr>
            <a:r>
              <a:rPr lang="cs-CZ" i="1" dirty="0" smtClean="0"/>
              <a:t>hodinářství, zlatnictví, zednictví, pekařství, malířství, hostinská činnost, kosmetické služby, holičství, opravy …., montáže ….</a:t>
            </a:r>
          </a:p>
          <a:p>
            <a:r>
              <a:rPr lang="cs-CZ" b="1" dirty="0" smtClean="0">
                <a:solidFill>
                  <a:srgbClr val="00B050"/>
                </a:solidFill>
              </a:rPr>
              <a:t>Vázané činnosti –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speciální odbornost</a:t>
            </a:r>
          </a:p>
          <a:p>
            <a:pPr marL="0" indent="0">
              <a:buNone/>
            </a:pPr>
            <a:r>
              <a:rPr lang="cs-CZ" i="1" dirty="0" smtClean="0"/>
              <a:t>oční optika, masérské služby, autoškola, oceňování majetku, psychologické poradenství </a:t>
            </a:r>
            <a:endParaRPr lang="cs-CZ" i="1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572000" y="1268760"/>
            <a:ext cx="4041775" cy="395128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Volné činnosti –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bez prokázání odborné způsobilosti</a:t>
            </a:r>
          </a:p>
          <a:p>
            <a:pPr marL="0" indent="0">
              <a:buNone/>
            </a:pPr>
            <a:r>
              <a:rPr lang="cs-CZ" i="1" dirty="0" smtClean="0"/>
              <a:t>fotografické služby, tlumočení a překládání, pořádání kurzů a školení, reklamní činnost, ubytovací služby, modeling, návrhářství, design, velkoobchod, maloobchod, chov zvířat a jejich výcvik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0" y="4372168"/>
            <a:ext cx="337376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ŽIVNOSTI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7" name="Picture 2" descr="C:\Documents and Settings\Jaroslav Němec\Plocha\ZONER-FOTKY\MC900060134-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509120"/>
            <a:ext cx="1824228" cy="167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aoblený obdélník 7"/>
          <p:cNvSpPr/>
          <p:nvPr/>
        </p:nvSpPr>
        <p:spPr>
          <a:xfrm>
            <a:off x="611560" y="5321983"/>
            <a:ext cx="2160240" cy="504056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 algn="ctr">
              <a:buNone/>
            </a:pPr>
            <a:r>
              <a:rPr lang="cs-CZ" sz="2800" dirty="0"/>
              <a:t>ZAPIŠ SI</a:t>
            </a:r>
          </a:p>
        </p:txBody>
      </p:sp>
    </p:spTree>
    <p:extLst>
      <p:ext uri="{BB962C8B-B14F-4D97-AF65-F5344CB8AC3E}">
        <p14:creationId xmlns:p14="http://schemas.microsoft.com/office/powerpoint/2010/main" val="14909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9532" y="476672"/>
            <a:ext cx="7560840" cy="70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ŽIVNOST KONCESOVANÁ </a:t>
            </a:r>
            <a:r>
              <a:rPr lang="cs-CZ" sz="2400" dirty="0" smtClean="0">
                <a:solidFill>
                  <a:srgbClr val="0070C0"/>
                </a:solidFill>
                <a:latin typeface="Times New Roman"/>
                <a:cs typeface="Times New Roman"/>
              </a:rPr>
              <a:t>=&gt; koncesní listina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754760" cy="4691063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-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nutno prokázat odbornou způsobilost a získat souhlas státního orgánu</a:t>
            </a:r>
          </a:p>
          <a:p>
            <a:r>
              <a:rPr lang="cs-CZ" sz="2400" i="1" dirty="0" smtClean="0"/>
              <a:t>Výroba lihu</a:t>
            </a:r>
          </a:p>
          <a:p>
            <a:r>
              <a:rPr lang="cs-CZ" sz="2400" i="1" dirty="0" smtClean="0"/>
              <a:t>Výzkum, výroba, likvidace, nákup, prodej výbušnin</a:t>
            </a:r>
          </a:p>
          <a:p>
            <a:r>
              <a:rPr lang="cs-CZ" sz="2400" i="1" dirty="0" smtClean="0"/>
              <a:t>Silniční motorová doprava (nákladní, linková, taxi ap.)</a:t>
            </a:r>
          </a:p>
          <a:p>
            <a:r>
              <a:rPr lang="cs-CZ" sz="2400" i="1" dirty="0" smtClean="0"/>
              <a:t>Provozování cestovní kanceláře</a:t>
            </a:r>
          </a:p>
          <a:p>
            <a:r>
              <a:rPr lang="cs-CZ" sz="2400" i="1" dirty="0" smtClean="0"/>
              <a:t>Ostraha osob a majetku, soukromý detektiv</a:t>
            </a:r>
          </a:p>
          <a:p>
            <a:endParaRPr lang="cs-CZ" dirty="0"/>
          </a:p>
        </p:txBody>
      </p:sp>
      <p:pic>
        <p:nvPicPr>
          <p:cNvPr id="1027" name="Picture 3" descr="C:\Documents and Settings\Jaroslav Němec\Plocha\ZONER-FOTKY\MC9002316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56075"/>
            <a:ext cx="2414587" cy="20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4932040" y="4372168"/>
            <a:ext cx="337376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b" anchorCtr="0">
            <a:noAutofit/>
          </a:bodyPr>
          <a:lstStyle>
            <a:lvl1pPr marL="228600" indent="-2286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28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buClr>
                <a:srgbClr val="F14124">
                  <a:lumMod val="75000"/>
                </a:srgbClr>
              </a:buClr>
            </a:pPr>
            <a:r>
              <a:rPr lang="cs-CZ" sz="4600" dirty="0" smtClean="0">
                <a:solidFill>
                  <a:srgbClr val="0070C0"/>
                </a:solidFill>
              </a:rPr>
              <a:t>ŽIVNOSTI</a:t>
            </a:r>
            <a:endParaRPr lang="cs-CZ" sz="4600" dirty="0">
              <a:solidFill>
                <a:srgbClr val="0070C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19552" y="5733256"/>
            <a:ext cx="2160240" cy="504056"/>
          </a:xfrm>
          <a:prstGeom prst="round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HeroicExtremeLeftFacing"/>
            <a:lightRig rig="balanced" dir="t">
              <a:rot lat="0" lon="0" rev="8700000"/>
            </a:lightRig>
          </a:scene3d>
          <a:sp3d>
            <a:bevelT w="190500" h="381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algn="ctr"/>
            <a:r>
              <a:rPr lang="cs-CZ" sz="2800" dirty="0">
                <a:solidFill>
                  <a:prstClr val="white"/>
                </a:solidFill>
              </a:rPr>
              <a:t>ZAPIŠ SI</a:t>
            </a:r>
          </a:p>
        </p:txBody>
      </p:sp>
      <p:pic>
        <p:nvPicPr>
          <p:cNvPr id="1026" name="Picture 2" descr="C:\Users\ZS SLOVAN\AppData\Local\Microsoft\Windows\Temporary Internet Files\Content.IE5\532LQ6TG\MC9003834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272" y="2752766"/>
            <a:ext cx="1828800" cy="161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68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ZS SLOVAN\AppData\Local\Microsoft\Windows\Temporary Internet Files\Content.IE5\2WQZ6XA0\MC900339302[1].wmf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948" y="3284984"/>
            <a:ext cx="1244716" cy="124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 SLOVAN\AppData\Local\Microsoft\Windows\Temporary Internet Files\Content.IE5\1WFLJ5IU\MC900229053[1].wmf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84784"/>
            <a:ext cx="1824228" cy="163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 SLOVAN\AppData\Local\Microsoft\Windows\Temporary Internet Files\Content.IE5\FY2TJY9V\MC900391112[1].wmf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25144"/>
            <a:ext cx="1828800" cy="122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rgbClr val="FF0000"/>
            </a:solidFill>
          </a:ln>
          <a:effectLst/>
        </p:spPr>
        <p:txBody>
          <a:bodyPr>
            <a:normAutofit fontScale="90000"/>
          </a:bodyPr>
          <a:lstStyle/>
          <a:p>
            <a:pPr algn="l"/>
            <a:r>
              <a:rPr lang="cs-CZ" sz="2200" u="sng" dirty="0" smtClean="0">
                <a:solidFill>
                  <a:schemeClr val="tx1"/>
                </a:solidFill>
                <a:effectLst/>
              </a:rPr>
              <a:t>Pracovní list – DRUHY ŽIVNOSTÍ</a:t>
            </a:r>
            <a:r>
              <a:rPr lang="cs-CZ" sz="2400" dirty="0" smtClean="0">
                <a:effectLst/>
              </a:rPr>
              <a:t>: </a:t>
            </a:r>
            <a:r>
              <a:rPr lang="cs-CZ" sz="2000" dirty="0" smtClean="0">
                <a:effectLst/>
              </a:rPr>
              <a:t>přidělte jednotlivým činnostem druhy živností </a:t>
            </a:r>
            <a:r>
              <a:rPr lang="cs-CZ" sz="2400" dirty="0" smtClean="0">
                <a:effectLst/>
              </a:rPr>
              <a:t>- KONCESE, ŘEMESLNÁ, VÁZANÁ, VOLNÁ		</a:t>
            </a:r>
            <a:r>
              <a:rPr lang="cs-CZ" sz="1800" b="0" dirty="0" smtClean="0">
                <a:effectLst/>
              </a:rPr>
              <a:t>tisk do skupin nebo IA tabule - společně</a:t>
            </a:r>
            <a:endParaRPr lang="cs-CZ" sz="1800" b="0" dirty="0">
              <a:effectLst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3"/>
          </p:nvPr>
        </p:nvSpPr>
        <p:spPr>
          <a:xfrm>
            <a:off x="467544" y="1484784"/>
            <a:ext cx="8229600" cy="4968552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Přeprava zbraní a střeliva 			………………………..</a:t>
            </a:r>
          </a:p>
          <a:p>
            <a:r>
              <a:rPr lang="cs-CZ" sz="2400" dirty="0" smtClean="0"/>
              <a:t>Rámování a paspartování			………………………..</a:t>
            </a:r>
          </a:p>
          <a:p>
            <a:r>
              <a:rPr lang="cs-CZ" sz="2400" dirty="0" smtClean="0"/>
              <a:t>Provádění dražeb				…………………………</a:t>
            </a:r>
          </a:p>
          <a:p>
            <a:r>
              <a:rPr lang="cs-CZ" sz="2400" dirty="0" smtClean="0"/>
              <a:t>Montáž a revize zdvihacích zařízení	………………………..</a:t>
            </a:r>
          </a:p>
          <a:p>
            <a:r>
              <a:rPr lang="cs-CZ" sz="2400" dirty="0" smtClean="0"/>
              <a:t>Provozování solária				………………………..</a:t>
            </a:r>
          </a:p>
          <a:p>
            <a:r>
              <a:rPr lang="cs-CZ" sz="2400" dirty="0" smtClean="0"/>
              <a:t>Knihařské a kopírovací práce		………………………..</a:t>
            </a:r>
          </a:p>
          <a:p>
            <a:r>
              <a:rPr lang="cs-CZ" sz="2400" dirty="0" smtClean="0"/>
              <a:t>Zámečnictví 				………………………..</a:t>
            </a:r>
          </a:p>
          <a:p>
            <a:r>
              <a:rPr lang="cs-CZ" sz="2400" dirty="0" smtClean="0"/>
              <a:t>Výroba protéz 				…………………………</a:t>
            </a:r>
          </a:p>
          <a:p>
            <a:r>
              <a:rPr lang="cs-CZ" sz="2400" dirty="0" smtClean="0"/>
              <a:t>Zpracování kamene				…………………………</a:t>
            </a:r>
          </a:p>
          <a:p>
            <a:r>
              <a:rPr lang="cs-CZ" sz="2400" dirty="0" smtClean="0"/>
              <a:t>Drezúra zvířat				………………………..</a:t>
            </a:r>
          </a:p>
          <a:p>
            <a:r>
              <a:rPr lang="cs-CZ" sz="2400" dirty="0" smtClean="0"/>
              <a:t>Kamionová doprava				………………………..</a:t>
            </a:r>
          </a:p>
          <a:p>
            <a:r>
              <a:rPr lang="cs-CZ" sz="2400" dirty="0" smtClean="0"/>
              <a:t>Pořádání výstav, přehlídek, prodejních </a:t>
            </a:r>
          </a:p>
          <a:p>
            <a:pPr marL="45720" indent="0">
              <a:buNone/>
            </a:pPr>
            <a:r>
              <a:rPr lang="cs-CZ" sz="2400" dirty="0" smtClean="0"/>
              <a:t>akcí, kulturních produkcí			…………………………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626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ZKONTROLUJ SI: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836712"/>
            <a:ext cx="8229600" cy="51845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Přeprava zbraní a střeliva – 		</a:t>
            </a:r>
            <a:r>
              <a:rPr lang="cs-CZ" dirty="0" smtClean="0">
                <a:solidFill>
                  <a:srgbClr val="0070C0"/>
                </a:solidFill>
              </a:rPr>
              <a:t>KONCESE</a:t>
            </a:r>
            <a:r>
              <a:rPr lang="cs-CZ" dirty="0" smtClean="0"/>
              <a:t>  </a:t>
            </a:r>
          </a:p>
          <a:p>
            <a:r>
              <a:rPr lang="cs-CZ" dirty="0" smtClean="0"/>
              <a:t>Rámování a paspartování – 			</a:t>
            </a:r>
            <a:r>
              <a:rPr lang="cs-CZ" dirty="0" smtClean="0">
                <a:solidFill>
                  <a:srgbClr val="FF0000"/>
                </a:solidFill>
              </a:rPr>
              <a:t>VOLNÁ</a:t>
            </a:r>
            <a:r>
              <a:rPr lang="cs-CZ" dirty="0" smtClean="0"/>
              <a:t> </a:t>
            </a:r>
          </a:p>
          <a:p>
            <a:r>
              <a:rPr lang="cs-CZ" dirty="0" smtClean="0"/>
              <a:t>Provádění dražeb –				</a:t>
            </a:r>
            <a:r>
              <a:rPr lang="cs-CZ" dirty="0" smtClean="0">
                <a:solidFill>
                  <a:srgbClr val="0070C0"/>
                </a:solidFill>
              </a:rPr>
              <a:t>KONCESE</a:t>
            </a:r>
          </a:p>
          <a:p>
            <a:r>
              <a:rPr lang="cs-CZ" dirty="0" smtClean="0"/>
              <a:t>Montáž a revize zdvihacích zařízení – 	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ŘEMESLNÁ</a:t>
            </a:r>
          </a:p>
          <a:p>
            <a:r>
              <a:rPr lang="cs-CZ" dirty="0" smtClean="0"/>
              <a:t>Provozování solária – 			</a:t>
            </a:r>
            <a:r>
              <a:rPr lang="cs-CZ" dirty="0" smtClean="0">
                <a:solidFill>
                  <a:srgbClr val="00B050"/>
                </a:solidFill>
              </a:rPr>
              <a:t>VÁZANÁ </a:t>
            </a:r>
          </a:p>
          <a:p>
            <a:r>
              <a:rPr lang="cs-CZ" dirty="0" smtClean="0"/>
              <a:t>Knihařské a kopírovací práce – 		</a:t>
            </a:r>
            <a:r>
              <a:rPr lang="cs-CZ" dirty="0" smtClean="0">
                <a:solidFill>
                  <a:srgbClr val="FF0000"/>
                </a:solidFill>
              </a:rPr>
              <a:t>VOLNÁ</a:t>
            </a:r>
            <a:r>
              <a:rPr lang="cs-CZ" dirty="0" smtClean="0"/>
              <a:t> </a:t>
            </a:r>
          </a:p>
          <a:p>
            <a:r>
              <a:rPr lang="cs-CZ" dirty="0" smtClean="0"/>
              <a:t>Zámečnictví – 				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ŘEMESLNÁ</a:t>
            </a:r>
          </a:p>
          <a:p>
            <a:r>
              <a:rPr lang="cs-CZ" dirty="0" smtClean="0"/>
              <a:t>Výroba protéz – 				</a:t>
            </a:r>
            <a:r>
              <a:rPr lang="cs-CZ" dirty="0" smtClean="0">
                <a:solidFill>
                  <a:srgbClr val="00B050"/>
                </a:solidFill>
              </a:rPr>
              <a:t>VÁZANÁ</a:t>
            </a:r>
          </a:p>
          <a:p>
            <a:r>
              <a:rPr lang="cs-CZ" dirty="0" smtClean="0"/>
              <a:t>Zpracování kamene – 			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ŘEMESLNÁ</a:t>
            </a:r>
          </a:p>
          <a:p>
            <a:r>
              <a:rPr lang="cs-CZ" dirty="0" smtClean="0"/>
              <a:t>Drezúra zvířat – 				</a:t>
            </a:r>
            <a:r>
              <a:rPr lang="cs-CZ" dirty="0" smtClean="0">
                <a:solidFill>
                  <a:srgbClr val="00B050"/>
                </a:solidFill>
              </a:rPr>
              <a:t>VÁZANÁ</a:t>
            </a:r>
            <a:r>
              <a:rPr lang="cs-CZ" dirty="0" smtClean="0"/>
              <a:t> </a:t>
            </a:r>
          </a:p>
          <a:p>
            <a:r>
              <a:rPr lang="cs-CZ" dirty="0" smtClean="0"/>
              <a:t>Kamionová doprava – 			</a:t>
            </a:r>
            <a:r>
              <a:rPr lang="cs-CZ" dirty="0" smtClean="0">
                <a:solidFill>
                  <a:srgbClr val="0070C0"/>
                </a:solidFill>
              </a:rPr>
              <a:t>KONCESE</a:t>
            </a:r>
          </a:p>
          <a:p>
            <a:r>
              <a:rPr lang="cs-CZ" dirty="0" smtClean="0"/>
              <a:t>Pořádání výstav, přehlídek, prodejních akcí, kulturních produkcí – 					</a:t>
            </a:r>
            <a:r>
              <a:rPr lang="cs-CZ" dirty="0" smtClean="0">
                <a:solidFill>
                  <a:srgbClr val="FF0000"/>
                </a:solidFill>
              </a:rPr>
              <a:t>VOLNÁ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3" descr="C:\Documents and Settings\Jaroslav Němec\Plocha\ZONER-FOTKY\MC90006019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132856"/>
            <a:ext cx="1144587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88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64088" y="4372168"/>
            <a:ext cx="2941712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ZÁVĚR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/>
              <a:t>Provozování živnosti povoluje živnostenský úřad. 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Písemné oprávnění je živnostenský list nebo koncesní listina.</a:t>
            </a:r>
          </a:p>
          <a:p>
            <a:pPr marL="45720" indent="0">
              <a:buNone/>
            </a:pPr>
            <a:r>
              <a:rPr lang="cs-CZ" dirty="0" smtClean="0"/>
              <a:t>REFLEXE:</a:t>
            </a:r>
          </a:p>
          <a:p>
            <a:r>
              <a:rPr lang="cs-CZ" dirty="0" smtClean="0"/>
              <a:t>Čím se prokazuje odborná způsobilost?</a:t>
            </a:r>
          </a:p>
          <a:p>
            <a:r>
              <a:rPr lang="cs-CZ" dirty="0" smtClean="0"/>
              <a:t>Znáš nějakého živnostníka a dokážeš popsat jeho práci?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0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7" y="4372168"/>
            <a:ext cx="7190184" cy="1143000"/>
          </a:xfrm>
        </p:spPr>
        <p:txBody>
          <a:bodyPr/>
          <a:lstStyle/>
          <a:p>
            <a:r>
              <a:rPr lang="cs-CZ" sz="4400" dirty="0">
                <a:solidFill>
                  <a:srgbClr val="0070C0"/>
                </a:solidFill>
              </a:rPr>
              <a:t>ZDROJE</a:t>
            </a:r>
            <a:r>
              <a:rPr lang="cs-CZ" sz="48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[on line] </a:t>
            </a:r>
            <a:r>
              <a:rPr lang="cs-CZ" sz="2400" dirty="0">
                <a:solidFill>
                  <a:srgbClr val="0070C0"/>
                </a:solidFill>
              </a:rPr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Použité kliparty: </a:t>
            </a:r>
            <a:r>
              <a:rPr lang="cs-CZ" u="sng" dirty="0" smtClean="0">
                <a:hlinkClick r:id="rId2"/>
              </a:rPr>
              <a:t>www.office.microsoft.com</a:t>
            </a:r>
            <a:endParaRPr lang="cs-CZ" u="sng" dirty="0" smtClean="0"/>
          </a:p>
          <a:p>
            <a:r>
              <a:rPr lang="en-US" dirty="0"/>
              <a:t>AUTOR NEUVEDEN. </a:t>
            </a:r>
            <a:r>
              <a:rPr lang="en-US" i="1" dirty="0"/>
              <a:t>business center</a:t>
            </a:r>
            <a:r>
              <a:rPr lang="en-US" dirty="0"/>
              <a:t> [online]. [cit. </a:t>
            </a:r>
            <a:r>
              <a:rPr lang="cs-CZ" dirty="0" smtClean="0"/>
              <a:t>4.10.</a:t>
            </a:r>
            <a:r>
              <a:rPr lang="en-US" dirty="0"/>
              <a:t>201</a:t>
            </a:r>
            <a:r>
              <a:rPr lang="cs-CZ" dirty="0"/>
              <a:t>1</a:t>
            </a:r>
            <a:r>
              <a:rPr lang="en-US" dirty="0"/>
              <a:t>]. Dostupný </a:t>
            </a:r>
            <a:r>
              <a:rPr lang="cs-CZ" smtClean="0"/>
              <a:t>na </a:t>
            </a:r>
            <a:r>
              <a:rPr lang="en-US" dirty="0"/>
              <a:t>WWW: </a:t>
            </a:r>
            <a:r>
              <a:rPr lang="en-US" dirty="0">
                <a:hlinkClick r:id="rId3"/>
              </a:rPr>
              <a:t>http://business.center.cz/</a:t>
            </a:r>
            <a:r>
              <a:rPr lang="en-US" dirty="0"/>
              <a:t> 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živnosti.eu</a:t>
            </a:r>
            <a:r>
              <a:rPr lang="cs-CZ" dirty="0"/>
              <a:t> [online]. [cit. </a:t>
            </a:r>
            <a:r>
              <a:rPr lang="cs-CZ" dirty="0" smtClean="0"/>
              <a:t>4.10.</a:t>
            </a:r>
            <a:r>
              <a:rPr lang="en-US" dirty="0"/>
              <a:t>201</a:t>
            </a:r>
            <a:r>
              <a:rPr lang="cs-CZ" dirty="0"/>
              <a:t>1]. Dostupný na WWW: </a:t>
            </a:r>
            <a:r>
              <a:rPr lang="cs-CZ" dirty="0">
                <a:hlinkClick r:id="rId4"/>
              </a:rPr>
              <a:t>http://www.živnosti.eu/</a:t>
            </a:r>
            <a:endParaRPr lang="cs-CZ" dirty="0"/>
          </a:p>
          <a:p>
            <a:r>
              <a:rPr lang="cs-CZ" dirty="0" smtClean="0"/>
              <a:t>HORSKÁ</a:t>
            </a:r>
            <a:r>
              <a:rPr lang="cs-CZ" dirty="0"/>
              <a:t>, Viola. </a:t>
            </a:r>
            <a:r>
              <a:rPr lang="cs-CZ" i="1" dirty="0"/>
              <a:t>Občanská výchova pro 8. a 9. ročník základní školy</a:t>
            </a:r>
            <a:r>
              <a:rPr lang="cs-CZ" dirty="0"/>
              <a:t>. Vyd. 1. Praha: Fortuna, 1999, 215 s. ISBN 80-716-8641-7.</a:t>
            </a:r>
          </a:p>
          <a:p>
            <a:pPr marL="45720" indent="0">
              <a:buNone/>
            </a:pP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89614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1030</TotalTime>
  <Words>481</Words>
  <Application>Microsoft Office PowerPoint</Application>
  <PresentationFormat>Předvádění na obrazovce 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ANOTACE</vt:lpstr>
      <vt:lpstr>PILOTÁŽ  (doporučení – upozornění – zpětná vazba)</vt:lpstr>
      <vt:lpstr>ŽIVNOSTENSKÉ PODNIKÁNÍ</vt:lpstr>
      <vt:lpstr>ŽIVNOSTI</vt:lpstr>
      <vt:lpstr>ŽIVNOST KONCESOVANÁ =&gt; koncesní listina</vt:lpstr>
      <vt:lpstr>Pracovní list – DRUHY ŽIVNOSTÍ: přidělte jednotlivým činnostem druhy živností - KONCESE, ŘEMESLNÁ, VÁZANÁ, VOLNÁ  tisk do skupin nebo IA tabule - společně</vt:lpstr>
      <vt:lpstr>ZKONTROLUJ SI: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22</cp:revision>
  <dcterms:created xsi:type="dcterms:W3CDTF">2012-07-15T11:24:11Z</dcterms:created>
  <dcterms:modified xsi:type="dcterms:W3CDTF">2013-02-20T23:36:30Z</dcterms:modified>
</cp:coreProperties>
</file>