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5" r:id="rId3"/>
    <p:sldId id="266" r:id="rId4"/>
    <p:sldId id="257" r:id="rId5"/>
    <p:sldId id="258" r:id="rId6"/>
    <p:sldId id="259" r:id="rId7"/>
    <p:sldId id="260" r:id="rId8"/>
    <p:sldId id="261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974B"/>
    <a:srgbClr val="66663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92FE28-B79C-42D7-A019-AA5332A330F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C95BA-AAFC-4BA7-A03F-90C816C921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417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BC95BA-AAFC-4BA7-A03F-90C816C9215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196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8C9A-5433-4CA9-A1E0-2F0C8895357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C454A96-4A0A-4A24-88B2-B5C581C07E7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8C9A-5433-4CA9-A1E0-2F0C8895357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C454A96-4A0A-4A24-88B2-B5C581C07E7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8C9A-5433-4CA9-A1E0-2F0C8895357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C454A96-4A0A-4A24-88B2-B5C581C07E7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B408C9A-5433-4CA9-A1E0-2F0C8895357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54A96-4A0A-4A24-88B2-B5C581C07E7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8C9A-5433-4CA9-A1E0-2F0C8895357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C454A96-4A0A-4A24-88B2-B5C581C07E7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8C9A-5433-4CA9-A1E0-2F0C8895357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C454A96-4A0A-4A24-88B2-B5C581C07E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8C9A-5433-4CA9-A1E0-2F0C8895357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C454A96-4A0A-4A24-88B2-B5C581C07E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C454A96-4A0A-4A24-88B2-B5C581C07E7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8C9A-5433-4CA9-A1E0-2F0C8895357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C454A96-4A0A-4A24-88B2-B5C581C07E7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B408C9A-5433-4CA9-A1E0-2F0C8895357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8C9A-5433-4CA9-A1E0-2F0C8895357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54A96-4A0A-4A24-88B2-B5C581C07E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C454A96-4A0A-4A24-88B2-B5C581C07E7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8C9A-5433-4CA9-A1E0-2F0C8895357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B408C9A-5433-4CA9-A1E0-2F0C8895357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C454A96-4A0A-4A24-88B2-B5C581C07E7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www.pracepropravniky.cz/zakony/zakonik-prace-uplne-zneni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047" y="38030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60903" y="1245493"/>
            <a:ext cx="7222194" cy="477053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600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sz="1600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sz="1600" b="1" dirty="0" smtClean="0">
              <a:solidFill>
                <a:srgbClr val="00B050"/>
              </a:solidFill>
            </a:endParaRPr>
          </a:p>
          <a:p>
            <a:pPr algn="ctr"/>
            <a:r>
              <a:rPr lang="cs-CZ" sz="1600" dirty="0" smtClean="0"/>
              <a:t>projekt v rámci vzdělávacího programu</a:t>
            </a:r>
          </a:p>
          <a:p>
            <a:pPr algn="ctr"/>
            <a:r>
              <a:rPr lang="cs-CZ" sz="1600" dirty="0" smtClean="0"/>
              <a:t>VZDĚLÁNÍ PRO KONKURENCESCHOPNOST</a:t>
            </a:r>
          </a:p>
          <a:p>
            <a:endParaRPr lang="cs-CZ" sz="1600" dirty="0" smtClean="0"/>
          </a:p>
          <a:p>
            <a:pPr algn="ctr"/>
            <a:r>
              <a:rPr lang="cs-CZ" sz="1600" dirty="0" smtClean="0"/>
              <a:t>ŠABLONA ČÍSLO: III/2</a:t>
            </a:r>
          </a:p>
          <a:p>
            <a:pPr algn="ctr"/>
            <a:r>
              <a:rPr lang="cs-CZ" sz="1600" dirty="0" smtClean="0"/>
              <a:t>NÁZEV:  INOVACE A ZKVALITNĚNÍ VÝUKY PROSTŘEDNICTVÍM ICT</a:t>
            </a:r>
          </a:p>
          <a:p>
            <a:endParaRPr lang="cs-CZ" sz="1600" dirty="0" smtClean="0"/>
          </a:p>
          <a:p>
            <a:endParaRPr lang="cs-CZ" sz="1600" dirty="0"/>
          </a:p>
          <a:p>
            <a:r>
              <a:rPr lang="cs-CZ" sz="1600" b="1" dirty="0" smtClean="0"/>
              <a:t>PŘEDMĚT: 		VÝCHOVA K OBČANSTVÍ</a:t>
            </a:r>
          </a:p>
          <a:p>
            <a:r>
              <a:rPr lang="cs-CZ" sz="1600" b="1" dirty="0" smtClean="0"/>
              <a:t>ROČNÍK:		9.</a:t>
            </a:r>
          </a:p>
          <a:p>
            <a:r>
              <a:rPr lang="cs-CZ" sz="1600" b="1" dirty="0" smtClean="0"/>
              <a:t>TÉMA:			</a:t>
            </a:r>
            <a:r>
              <a:rPr lang="cs-CZ" sz="1600" b="1" u="sng" dirty="0" smtClean="0"/>
              <a:t>PRACOVNÍ DOBA</a:t>
            </a:r>
          </a:p>
          <a:p>
            <a:r>
              <a:rPr lang="cs-CZ" sz="1600" b="1" dirty="0" smtClean="0"/>
              <a:t>AUTOR:			MGR. SVĚTLANA HAJDINOVÁ</a:t>
            </a:r>
          </a:p>
          <a:p>
            <a:r>
              <a:rPr lang="cs-CZ" sz="1600" b="1" dirty="0" smtClean="0"/>
              <a:t>DATUM VYTVOŘENÍ:	25. 10. 2011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pPr algn="ctr"/>
            <a:r>
              <a:rPr lang="cs-CZ" sz="1600" b="1" dirty="0" smtClean="0">
                <a:solidFill>
                  <a:srgbClr val="C00000"/>
                </a:solidFill>
              </a:rPr>
              <a:t>VY_32_INOVACE_28_SH</a:t>
            </a:r>
            <a:endParaRPr lang="cs-CZ" sz="1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0832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ANOTACE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>
            <a:normAutofit fontScale="85000" lnSpcReduction="1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C00000"/>
                </a:solidFill>
              </a:rPr>
              <a:t>PRACOVNÍ DOBA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9.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Žáci se seznámí se základními informacemi týkajícími se pracovní doby a s nároky a povinnostmi zaměstnavatele a zaměstnance s pracovní dobou souvisejícími.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potřeby, sešit, </a:t>
            </a:r>
            <a:r>
              <a:rPr lang="cs-CZ" b="1" dirty="0">
                <a:solidFill>
                  <a:srgbClr val="0070C0"/>
                </a:solidFill>
              </a:rPr>
              <a:t>pracovní </a:t>
            </a:r>
            <a:r>
              <a:rPr lang="cs-CZ" b="1" dirty="0" smtClean="0">
                <a:solidFill>
                  <a:srgbClr val="0070C0"/>
                </a:solidFill>
              </a:rPr>
              <a:t>list – PRAVDA x NEPRAVDA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pracovní doba, pracovní směna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</a:t>
            </a:r>
            <a:r>
              <a:rPr lang="cs-CZ" dirty="0" smtClean="0"/>
              <a:t>tématu, 1 pracovní list 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</a:t>
            </a:r>
            <a:r>
              <a:rPr lang="cs-CZ" dirty="0" smtClean="0"/>
              <a:t>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286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PILOTÁŽ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>
            <a:normAutofit fontScale="85000" lnSpcReduction="20000"/>
          </a:bodyPr>
          <a:lstStyle/>
          <a:p>
            <a:pPr>
              <a:buBlip>
                <a:blip r:embed="rId2"/>
              </a:buBlip>
            </a:pPr>
            <a:r>
              <a:rPr lang="cs-CZ" dirty="0" smtClean="0"/>
              <a:t>Materiál byl použit ve 4 třídách 9. ročníku. Žáci porovnali získané informace se svými znalostmi z praxe a propojili je </a:t>
            </a:r>
            <a:br>
              <a:rPr lang="cs-CZ" dirty="0" smtClean="0"/>
            </a:br>
            <a:r>
              <a:rPr lang="cs-CZ" dirty="0" smtClean="0"/>
              <a:t>s údaji o povoláních.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Práce s materiálem přispívá k tomu, aby si žáci uvědomili základní pojmy týkající se pracovní doby a jejich význam pro zaměstnaného člověka.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V prezentaci jsou použity </a:t>
            </a:r>
            <a:r>
              <a:rPr lang="cs-CZ" b="1" dirty="0" smtClean="0">
                <a:solidFill>
                  <a:srgbClr val="0070C0"/>
                </a:solidFill>
              </a:rPr>
              <a:t>hypertextové odkazy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podrobněji vysvětlující, rozšiřující nebo doplňující vybrané pojmy prezentace (snímek 4)</a:t>
            </a:r>
          </a:p>
          <a:p>
            <a:pPr>
              <a:buBlip>
                <a:blip r:embed="rId2"/>
              </a:buBlip>
            </a:pPr>
            <a:r>
              <a:rPr lang="cs-CZ" dirty="0"/>
              <a:t>V prezentaci je použita </a:t>
            </a:r>
            <a:r>
              <a:rPr lang="cs-CZ" b="1" dirty="0" smtClean="0"/>
              <a:t>animace.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>
                <a:solidFill>
                  <a:srgbClr val="C00000"/>
                </a:solidFill>
              </a:rPr>
              <a:t>Pracovní úkoly</a:t>
            </a:r>
            <a:r>
              <a:rPr lang="cs-CZ" dirty="0"/>
              <a:t> mohou být využity v hodině, jako DÚ nebo samostatná práce, lze je ohodnotit. Pro práci žáků lze využít </a:t>
            </a:r>
            <a:r>
              <a:rPr lang="cs-CZ" b="1" dirty="0">
                <a:solidFill>
                  <a:srgbClr val="00B050"/>
                </a:solidFill>
              </a:rPr>
              <a:t>pracovní listy</a:t>
            </a:r>
            <a:r>
              <a:rPr lang="cs-CZ" dirty="0"/>
              <a:t>, u kterých je uvedeno, zda je stačí promítnout na tabuli nebo je třeba je vytisknout pro </a:t>
            </a:r>
            <a:r>
              <a:rPr lang="cs-CZ" dirty="0" smtClean="0"/>
              <a:t>žáky.</a:t>
            </a: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73869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PRACOVNÍ DOBA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ZAMĚSTNAVATEL </a:t>
            </a:r>
            <a:r>
              <a:rPr lang="cs-CZ" dirty="0"/>
              <a:t>rozvrhne</a:t>
            </a:r>
            <a:r>
              <a:rPr lang="cs-CZ" dirty="0" smtClean="0"/>
              <a:t>:</a:t>
            </a:r>
          </a:p>
          <a:p>
            <a:r>
              <a:rPr lang="cs-CZ" b="1" dirty="0" smtClean="0"/>
              <a:t>týdenní a denní </a:t>
            </a:r>
            <a:r>
              <a:rPr lang="cs-CZ" dirty="0" smtClean="0"/>
              <a:t>pracovní dobu</a:t>
            </a:r>
          </a:p>
          <a:p>
            <a:r>
              <a:rPr lang="cs-CZ" b="1" dirty="0" smtClean="0"/>
              <a:t>začátek </a:t>
            </a:r>
            <a:r>
              <a:rPr lang="cs-CZ" b="1" dirty="0"/>
              <a:t>a konec</a:t>
            </a:r>
            <a:r>
              <a:rPr lang="cs-CZ" dirty="0"/>
              <a:t> pracovní směny, čas </a:t>
            </a:r>
            <a:r>
              <a:rPr lang="cs-CZ" dirty="0" smtClean="0"/>
              <a:t>přestávky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ZÁKONÍK PRÁCE </a:t>
            </a:r>
            <a:r>
              <a:rPr lang="cs-CZ" dirty="0" smtClean="0"/>
              <a:t>stanovuje:</a:t>
            </a:r>
          </a:p>
          <a:p>
            <a:r>
              <a:rPr lang="cs-CZ" b="1" dirty="0" smtClean="0"/>
              <a:t>maximální</a:t>
            </a:r>
            <a:r>
              <a:rPr lang="cs-CZ" dirty="0" smtClean="0"/>
              <a:t> délka týdenní a denní pracovní doby</a:t>
            </a:r>
          </a:p>
          <a:p>
            <a:r>
              <a:rPr lang="cs-CZ" dirty="0" smtClean="0"/>
              <a:t>práce </a:t>
            </a:r>
            <a:r>
              <a:rPr lang="cs-CZ" b="1" dirty="0" smtClean="0"/>
              <a:t>přesčas</a:t>
            </a:r>
          </a:p>
          <a:p>
            <a:r>
              <a:rPr lang="cs-CZ" dirty="0" smtClean="0"/>
              <a:t>povinná</a:t>
            </a:r>
            <a:r>
              <a:rPr lang="cs-CZ" b="1" dirty="0" smtClean="0"/>
              <a:t> přestávka</a:t>
            </a:r>
            <a:endParaRPr lang="cs-CZ" dirty="0" smtClean="0"/>
          </a:p>
          <a:p>
            <a:r>
              <a:rPr lang="cs-CZ" sz="1200" dirty="0" smtClean="0">
                <a:hlinkClick r:id="rId2"/>
              </a:rPr>
              <a:t>http://www.pracepropravniky.cz/zakony/zakonik-prace-uplne-zneni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</p:txBody>
      </p:sp>
      <p:pic>
        <p:nvPicPr>
          <p:cNvPr id="1027" name="Picture 3" descr="C:\Users\ZS SLOVAN\AppData\Local\Microsoft\Windows\Temporary Internet Files\Content.IE5\TYZ6L3GP\MC9000898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859" y="4293096"/>
            <a:ext cx="2023311" cy="20643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JY3DX1OV\MC9002959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42835"/>
            <a:ext cx="950614" cy="1164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 SLOVAN\AppData\Local\Microsoft\Windows\Temporary Internet Files\Content.IE5\EJ1X6KMO\MC9002959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660600"/>
            <a:ext cx="1113576" cy="132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 9"/>
          <p:cNvSpPr/>
          <p:nvPr/>
        </p:nvSpPr>
        <p:spPr>
          <a:xfrm>
            <a:off x="3347864" y="5704301"/>
            <a:ext cx="2232248" cy="64807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ZAPIŠ SI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309196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Pracovní směny a cykly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9721" y="3212976"/>
            <a:ext cx="1991563" cy="923330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2">
                    <a:lumMod val="90000"/>
                  </a:schemeClr>
                </a:solidFill>
              </a:rPr>
              <a:t>Nepřerušitelný pracovní proces</a:t>
            </a:r>
            <a:endParaRPr lang="cs-CZ" b="1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1030" name="Picture 6" descr="C:\Users\ZS SLOVAN\AppData\Local\Microsoft\Windows\Temporary Internet Files\Content.IE5\SGOM21DJ\MC900415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519" y="2262741"/>
            <a:ext cx="1613132" cy="1604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972752" y="2611382"/>
            <a:ext cx="1755609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dirty="0"/>
              <a:t>ranní (8 hodin)</a:t>
            </a:r>
          </a:p>
        </p:txBody>
      </p:sp>
      <p:sp>
        <p:nvSpPr>
          <p:cNvPr id="6" name="Obdélník 5"/>
          <p:cNvSpPr/>
          <p:nvPr/>
        </p:nvSpPr>
        <p:spPr>
          <a:xfrm>
            <a:off x="6549651" y="1655367"/>
            <a:ext cx="2286000" cy="646331"/>
          </a:xfrm>
          <a:prstGeom prst="rect">
            <a:avLst/>
          </a:prstGeom>
          <a:solidFill>
            <a:srgbClr val="99974B"/>
          </a:solidFill>
        </p:spPr>
        <p:txBody>
          <a:bodyPr wrap="square">
            <a:spAutoFit/>
          </a:bodyPr>
          <a:lstStyle/>
          <a:p>
            <a:pPr lvl="0"/>
            <a:r>
              <a:rPr lang="cs-CZ" dirty="0"/>
              <a:t>ranní (8 hodin)</a:t>
            </a:r>
          </a:p>
          <a:p>
            <a:pPr lvl="0"/>
            <a:r>
              <a:rPr lang="cs-CZ" dirty="0"/>
              <a:t>odpolední (8 hodin)</a:t>
            </a:r>
          </a:p>
        </p:txBody>
      </p:sp>
      <p:sp>
        <p:nvSpPr>
          <p:cNvPr id="7" name="Obdélník 6"/>
          <p:cNvSpPr/>
          <p:nvPr/>
        </p:nvSpPr>
        <p:spPr>
          <a:xfrm>
            <a:off x="225771" y="1688052"/>
            <a:ext cx="2376264" cy="92333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dirty="0"/>
              <a:t>ranní (8 hodin)</a:t>
            </a:r>
          </a:p>
          <a:p>
            <a:pPr lvl="0"/>
            <a:r>
              <a:rPr lang="cs-CZ" dirty="0"/>
              <a:t>odpolední (8 hodin)</a:t>
            </a:r>
          </a:p>
          <a:p>
            <a:pPr lvl="0"/>
            <a:r>
              <a:rPr lang="cs-CZ" dirty="0"/>
              <a:t>noční (8 hodin)</a:t>
            </a:r>
          </a:p>
        </p:txBody>
      </p:sp>
      <p:sp>
        <p:nvSpPr>
          <p:cNvPr id="8" name="Obdélník 7"/>
          <p:cNvSpPr/>
          <p:nvPr/>
        </p:nvSpPr>
        <p:spPr>
          <a:xfrm>
            <a:off x="225771" y="4545237"/>
            <a:ext cx="1955513" cy="646331"/>
          </a:xfrm>
          <a:prstGeom prst="rect">
            <a:avLst/>
          </a:prstGeom>
          <a:solidFill>
            <a:srgbClr val="996633"/>
          </a:solidFill>
        </p:spPr>
        <p:txBody>
          <a:bodyPr wrap="square">
            <a:spAutoFit/>
          </a:bodyPr>
          <a:lstStyle/>
          <a:p>
            <a:pPr lvl="0"/>
            <a:r>
              <a:rPr lang="cs-CZ" dirty="0"/>
              <a:t>ranní (12 hodin)</a:t>
            </a:r>
          </a:p>
          <a:p>
            <a:pPr lvl="0"/>
            <a:r>
              <a:rPr lang="cs-CZ" dirty="0"/>
              <a:t>noční (12 hodin)</a:t>
            </a:r>
          </a:p>
        </p:txBody>
      </p:sp>
      <p:sp>
        <p:nvSpPr>
          <p:cNvPr id="9" name="Obdélník 8"/>
          <p:cNvSpPr/>
          <p:nvPr/>
        </p:nvSpPr>
        <p:spPr>
          <a:xfrm>
            <a:off x="5595023" y="4383543"/>
            <a:ext cx="2434062" cy="646331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lvl="0"/>
            <a:r>
              <a:rPr lang="cs-CZ" dirty="0"/>
              <a:t>dekáda (10 dnů práce, 4 dny volna)</a:t>
            </a:r>
          </a:p>
        </p:txBody>
      </p:sp>
      <p:pic>
        <p:nvPicPr>
          <p:cNvPr id="1033" name="Picture 9" descr="C:\Users\ZS SLOVAN\AppData\Local\Microsoft\Windows\Temporary Internet Files\Content.IE5\ZKUOB2XQ\MC900280512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0057" y="2307251"/>
            <a:ext cx="1463860" cy="1560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ZS SLOVAN\AppData\Local\Microsoft\Windows\Temporary Internet Files\Content.IE5\2WQZ6XA0\MC9002875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4385" y="1447049"/>
            <a:ext cx="1047253" cy="1573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ZS SLOVAN\AppData\Local\Microsoft\Windows\Temporary Internet Files\Content.IE5\TYZ6L3GP\MC9004325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224" y="4868403"/>
            <a:ext cx="2155622" cy="1538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ZS SLOVAN\AppData\Local\Microsoft\Windows\Temporary Internet Files\Content.IE5\JY3DX1OV\MC9004325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032" y="4651264"/>
            <a:ext cx="1602695" cy="170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5014360" y="3211697"/>
            <a:ext cx="1991563" cy="923330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2">
                    <a:lumMod val="90000"/>
                  </a:schemeClr>
                </a:solidFill>
              </a:rPr>
              <a:t>Přerušitelný pracovní proces</a:t>
            </a:r>
            <a:endParaRPr lang="cs-CZ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46727" y="5505642"/>
            <a:ext cx="2169689" cy="646331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lvl="0"/>
            <a:r>
              <a:rPr lang="cs-CZ" dirty="0" smtClean="0"/>
              <a:t>týden (5 </a:t>
            </a:r>
            <a:r>
              <a:rPr lang="cs-CZ" dirty="0"/>
              <a:t>dnů práce, </a:t>
            </a:r>
            <a:r>
              <a:rPr lang="cs-CZ" dirty="0" smtClean="0"/>
              <a:t>2 </a:t>
            </a:r>
            <a:r>
              <a:rPr lang="cs-CZ" dirty="0"/>
              <a:t>dny volna)</a:t>
            </a:r>
          </a:p>
        </p:txBody>
      </p:sp>
    </p:spTree>
    <p:extLst>
      <p:ext uri="{BB962C8B-B14F-4D97-AF65-F5344CB8AC3E}">
        <p14:creationId xmlns:p14="http://schemas.microsoft.com/office/powerpoint/2010/main" val="16343837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323528" y="1412776"/>
            <a:ext cx="4040188" cy="752872"/>
          </a:xfrm>
        </p:spPr>
        <p:txBody>
          <a:bodyPr/>
          <a:lstStyle/>
          <a:p>
            <a:pPr algn="ctr"/>
            <a:r>
              <a:rPr lang="cs-CZ" sz="2800" dirty="0" smtClean="0"/>
              <a:t>Přestávka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>
          <a:xfrm>
            <a:off x="4788024" y="1412776"/>
            <a:ext cx="4041775" cy="731520"/>
          </a:xfrm>
        </p:spPr>
        <p:txBody>
          <a:bodyPr/>
          <a:lstStyle/>
          <a:p>
            <a:pPr algn="ctr"/>
            <a:r>
              <a:rPr lang="cs-CZ" sz="2800" dirty="0" smtClean="0"/>
              <a:t>Dovolená </a:t>
            </a:r>
            <a:br>
              <a:rPr lang="cs-CZ" sz="2800" dirty="0" smtClean="0"/>
            </a:br>
            <a:r>
              <a:rPr lang="cs-CZ" sz="2800" dirty="0" smtClean="0"/>
              <a:t>na zotavenou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01752" y="2276872"/>
            <a:ext cx="4041648" cy="4012915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povinné přerušení práce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za účelem odpočinku a občerstvení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délka – 1/2 hodiny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800600" y="2276872"/>
            <a:ext cx="4038600" cy="401670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nárok za odpracovaný kalendářní rok (nejdříve po 60 dnech)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 nástupu rozhoduje zaměstnavatel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náhrada mzdy – </a:t>
            </a:r>
            <a:r>
              <a:rPr lang="cs-CZ" b="1" dirty="0" smtClean="0"/>
              <a:t>průměrný výdělek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délka – </a:t>
            </a:r>
            <a:r>
              <a:rPr lang="cs-CZ" b="1" dirty="0" smtClean="0"/>
              <a:t>28 dnů </a:t>
            </a:r>
          </a:p>
          <a:p>
            <a:pPr marL="0" indent="0">
              <a:buNone/>
            </a:pPr>
            <a:r>
              <a:rPr lang="cs-CZ" dirty="0" smtClean="0"/>
              <a:t>(z toho 4 víkendy)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ODPOČINEK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4" name="Picture 6" descr="C:\Users\ZS SLOVAN\AppData\Local\Microsoft\Windows\Temporary Internet Files\Content.IE5\FEC0STHG\MC9000568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1331038" cy="1121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ZS SLOVAN\AppData\Local\Microsoft\Windows\Temporary Internet Files\Content.IE5\IFY9XZ97\MC9003550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390" y="4630684"/>
            <a:ext cx="1822399" cy="1638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ZS SLOVAN\AppData\Local\Microsoft\Windows\Temporary Internet Files\Content.IE5\ALWJPC1Y\MP9004490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0277" y="188640"/>
            <a:ext cx="1080120" cy="987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ZS SLOVAN\AppData\Local\Microsoft\Windows\Temporary Internet Files\Content.IE5\EJ1X6KMO\MC9002977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226530"/>
            <a:ext cx="1148372" cy="1126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ZS SLOVAN\AppData\Local\Microsoft\Windows\Temporary Internet Files\Content.IE5\TYZ6L3GP\MC900089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224593"/>
            <a:ext cx="1127681" cy="112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34855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228600"/>
            <a:ext cx="8662736" cy="758952"/>
          </a:xfrm>
        </p:spPr>
        <p:txBody>
          <a:bodyPr anchor="ctr">
            <a:normAutofit fontScale="90000"/>
          </a:bodyPr>
          <a:lstStyle/>
          <a:p>
            <a:pPr algn="l"/>
            <a:r>
              <a:rPr lang="cs-CZ" sz="1600" b="1" dirty="0" smtClean="0"/>
              <a:t>Pracovní list:	    </a:t>
            </a:r>
            <a:r>
              <a:rPr lang="cs-CZ" b="1" dirty="0" smtClean="0"/>
              <a:t>PRAVDA x NEPRAVDA</a:t>
            </a:r>
            <a:r>
              <a:rPr lang="cs-CZ" sz="3600" b="1" dirty="0"/>
              <a:t> </a:t>
            </a:r>
            <a:r>
              <a:rPr lang="cs-CZ" sz="3600" b="1" dirty="0" smtClean="0"/>
              <a:t>	</a:t>
            </a:r>
            <a:r>
              <a:rPr lang="cs-CZ" sz="1200" b="1" dirty="0" smtClean="0"/>
              <a:t>							</a:t>
            </a:r>
            <a:r>
              <a:rPr lang="cs-CZ" sz="1300" b="1" dirty="0" smtClean="0"/>
              <a:t>tisk </a:t>
            </a:r>
            <a:r>
              <a:rPr lang="cs-CZ" sz="1300" b="1" dirty="0"/>
              <a:t>pro žáka (dvojici) nebo IA tabule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4192324"/>
              </p:ext>
            </p:extLst>
          </p:nvPr>
        </p:nvGraphicFramePr>
        <p:xfrm>
          <a:off x="251520" y="1628799"/>
          <a:ext cx="8640961" cy="4748548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7281782"/>
                <a:gridCol w="679120"/>
                <a:gridCol w="680059"/>
              </a:tblGrid>
              <a:tr h="468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ANO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NE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8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1. Podle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Zákoníku práce vzniká zaměstnanci nárok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na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dovolenou v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délce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nejméně 4 týdny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 v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jednom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 kalendářním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roce.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8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2. Žádný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zaměstnanec nemá dovolenou 8 týdnů.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8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3. Délka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směny může mít maximálně 14 hodin.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8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4.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Zaměstnanec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je povinen být na začátku směny na svém pracovišti a odcházet z něho až po skončení směny.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8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5. Délka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stanovené týdenní pracovní doby činí 42,5 hodin týdně.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8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6. Pracovní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dobu rozvrhuje zaměstnavatel a určí začátek a konec směn.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8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7. Pružné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rozvržení pracovní doby zahrnuje časové úseky základní a volitelné pracovní doby, jejichž začátek a konec určuje zaměstnavatel.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8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8. V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základní pracovní době je zaměstnanec povinen být na pracovišti.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8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9. V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rámci volitelné pracovní doby nemusí zaměstnanec pobývat na pracovišti.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63583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anchor="ctr">
            <a:normAutofit fontScale="90000"/>
          </a:bodyPr>
          <a:lstStyle/>
          <a:p>
            <a:pPr algn="l"/>
            <a:r>
              <a:rPr lang="cs-CZ" sz="1600" b="1" dirty="0"/>
              <a:t>Pracovní </a:t>
            </a:r>
            <a:r>
              <a:rPr lang="cs-CZ" sz="1600" b="1" dirty="0" smtClean="0"/>
              <a:t>list:	</a:t>
            </a:r>
            <a:r>
              <a:rPr lang="cs-CZ" b="1" dirty="0" smtClean="0"/>
              <a:t>PRAVDA x NEPRAVDA – řešení</a:t>
            </a: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>						tisk pro žáka (dvojici) nebo IA tabule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3930652"/>
              </p:ext>
            </p:extLst>
          </p:nvPr>
        </p:nvGraphicFramePr>
        <p:xfrm>
          <a:off x="251520" y="1556792"/>
          <a:ext cx="8640960" cy="5035120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7281781"/>
                <a:gridCol w="679120"/>
                <a:gridCol w="680059"/>
              </a:tblGrid>
              <a:tr h="4613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ANO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NE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83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1. Podle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Zákoníku práce vzniká zaměstnanci nárok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na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dovolenou v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délce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nejméně 4 týdny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 v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jednom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 kalendářním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roce.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13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2. Žádný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zaměstnanec nemá dovolenou 8 týdnů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. </a:t>
                      </a:r>
                      <a:r>
                        <a:rPr lang="cs-CZ" sz="1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(PEDAGOGIČTÍ</a:t>
                      </a:r>
                      <a:r>
                        <a:rPr lang="cs-CZ" sz="1400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 PRACOVNÍCI MAJÍ)</a:t>
                      </a:r>
                      <a:endParaRPr lang="cs-CZ" sz="14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13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3. Délka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směny může mít maximálně 14 hodin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. </a:t>
                      </a:r>
                      <a:r>
                        <a:rPr lang="cs-CZ" sz="1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(MAXIMÁLNĚ 12 HODIN)</a:t>
                      </a:r>
                      <a:endParaRPr lang="cs-CZ" sz="14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83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4.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Zaměstnanec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je povinen být na začátku směny na svém pracovišti a odcházet z něho až po skončení směny.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13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5. Délka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stanovené týdenní pracovní doby činí 42,5 hodin týdně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. </a:t>
                      </a:r>
                      <a:r>
                        <a:rPr lang="cs-CZ" sz="1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(40 HODIN TÝDNĚ)</a:t>
                      </a:r>
                      <a:endParaRPr lang="cs-CZ" sz="14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13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6. Pracovní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dobu rozvrhuje zaměstnavatel a určí začátek a konec směn.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83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7. Pružné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rozvržení pracovní doby zahrnuje časové úseky základní a volitelné pracovní doby, jejichž začátek a konec určuje zaměstnavatel.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13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8. V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základní pracovní době je zaměstnanec povinen být na pracovišti.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13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9. V </a:t>
                      </a: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rámci volitelné pracovní doby nemusí zaměstnanec pobývat na pracovišti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. </a:t>
                      </a: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kumimoji="0" lang="cs-CZ" sz="1400" kern="12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(ZAMĚSTNANEC SI SÁM VOLÍ ZAČÁTEK A KONEC PRACOVNÍ DOBY NA PRACOVIŠTI)</a:t>
                      </a:r>
                      <a:endParaRPr lang="cs-CZ" sz="14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74227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Zákoník práce stanoví </a:t>
            </a:r>
            <a:r>
              <a:rPr lang="cs-CZ" b="1" dirty="0" smtClean="0"/>
              <a:t>maximální</a:t>
            </a:r>
            <a:r>
              <a:rPr lang="cs-CZ" dirty="0" smtClean="0"/>
              <a:t> přípustnou délku týdenní a denní </a:t>
            </a:r>
            <a:r>
              <a:rPr lang="cs-CZ" b="1" dirty="0" smtClean="0"/>
              <a:t>pracovní doby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Každý zaměstnanec má nárok na dovolenou a přestávku.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REFLEXE: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 jakých povolání nelze uplatňovat nárok na přestávku přesně podle zákoníku práce?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Může zaměstnavatel chtít po zaměstnanci práci po stanovené pracovní době?</a:t>
            </a:r>
            <a:endParaRPr lang="cs-CZ" dirty="0"/>
          </a:p>
        </p:txBody>
      </p:sp>
      <p:pic>
        <p:nvPicPr>
          <p:cNvPr id="1031" name="Picture 7" descr="C:\Users\ZS SLOVAN\AppData\Local\Microsoft\Windows\Temporary Internet Files\Content.IE5\IFY9XZ97\MC9003441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834283"/>
            <a:ext cx="1080120" cy="1179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 SLOVAN\AppData\Local\Microsoft\Windows\Temporary Internet Files\Content.IE5\JY3DX1OV\MC9002310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1541523" cy="107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S SLOVAN\AppData\Local\Microsoft\Windows\Temporary Internet Files\Content.IE5\XT8LC6FD\MC9002974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309" y="188640"/>
            <a:ext cx="1023439" cy="1161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16848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ZDROJE </a:t>
            </a:r>
            <a:r>
              <a:rPr lang="en-US" sz="2400" b="1" dirty="0"/>
              <a:t>[on line]</a:t>
            </a:r>
            <a:r>
              <a:rPr lang="cs-CZ" sz="2400" b="1" dirty="0"/>
              <a:t> dostupné z www: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503920" cy="4572000"/>
          </a:xfrm>
        </p:spPr>
        <p:txBody>
          <a:bodyPr/>
          <a:lstStyle/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r>
              <a:rPr lang="cs-CZ" dirty="0"/>
              <a:t>HORSKÁ, Viola. </a:t>
            </a:r>
            <a:r>
              <a:rPr lang="cs-CZ" i="1" dirty="0"/>
              <a:t>Občanská výchova pro 8. a 9. ročník základní školy</a:t>
            </a:r>
            <a:r>
              <a:rPr lang="cs-CZ" dirty="0"/>
              <a:t>. Vyd. 1. Praha: Fortuna, 1999, 215 s. ISBN 80-716-8641-7.</a:t>
            </a:r>
          </a:p>
        </p:txBody>
      </p:sp>
    </p:spTree>
    <p:extLst>
      <p:ext uri="{BB962C8B-B14F-4D97-AF65-F5344CB8AC3E}">
        <p14:creationId xmlns:p14="http://schemas.microsoft.com/office/powerpoint/2010/main" val="31394638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817</TotalTime>
  <Words>706</Words>
  <Application>Microsoft Office PowerPoint</Application>
  <PresentationFormat>Předvádění na obrazovce (4:3)</PresentationFormat>
  <Paragraphs>123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ANOTACE</vt:lpstr>
      <vt:lpstr>PILOTÁŽ  (doporučení – upozornění – zpětná vazba)</vt:lpstr>
      <vt:lpstr>PRACOVNÍ DOBA</vt:lpstr>
      <vt:lpstr>Pracovní směny a cykly</vt:lpstr>
      <vt:lpstr>ODPOČINEK </vt:lpstr>
      <vt:lpstr>Pracovní list:     PRAVDA x NEPRAVDA         tisk pro žáka (dvojici) nebo IA tabule</vt:lpstr>
      <vt:lpstr>Pracovní list: PRAVDA x NEPRAVDA – řešení       tisk pro žáka (dvojici) nebo IA tabule</vt:lpstr>
      <vt:lpstr>ZÁVĚR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46</cp:revision>
  <dcterms:created xsi:type="dcterms:W3CDTF">2012-07-15T11:40:26Z</dcterms:created>
  <dcterms:modified xsi:type="dcterms:W3CDTF">2013-02-20T23:38:44Z</dcterms:modified>
</cp:coreProperties>
</file>