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67" r:id="rId4"/>
    <p:sldId id="257" r:id="rId5"/>
    <p:sldId id="264" r:id="rId6"/>
    <p:sldId id="258" r:id="rId7"/>
    <p:sldId id="259" r:id="rId8"/>
    <p:sldId id="260" r:id="rId9"/>
    <p:sldId id="262" r:id="rId10"/>
    <p:sldId id="263" r:id="rId11"/>
    <p:sldId id="268" r:id="rId12"/>
    <p:sldId id="265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slide" Target="../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FCCAAF-47C7-4F7F-AD5B-83D2E21A7B66}" type="doc">
      <dgm:prSet loTypeId="urn:microsoft.com/office/officeart/2008/layout/RadialCluster" loCatId="cycle" qsTypeId="urn:microsoft.com/office/officeart/2005/8/quickstyle/simple1" qsCatId="simple" csTypeId="urn:microsoft.com/office/officeart/2005/8/colors/accent1_2" csCatId="accent1" phldr="1"/>
      <dgm:spPr>
        <a:scene3d>
          <a:camera prst="perspectiveFront"/>
          <a:lightRig rig="threePt" dir="t"/>
        </a:scene3d>
      </dgm:spPr>
      <dgm:t>
        <a:bodyPr/>
        <a:lstStyle/>
        <a:p>
          <a:endParaRPr lang="cs-CZ"/>
        </a:p>
      </dgm:t>
    </dgm:pt>
    <dgm:pt modelId="{4521D3E3-4C71-433E-A514-B18062E22796}">
      <dgm:prSet phldrT="[Text]"/>
      <dgm:spPr>
        <a:solidFill>
          <a:srgbClr val="FFFF00"/>
        </a:solidFill>
        <a:sp3d>
          <a:bevelT prst="slope"/>
        </a:sp3d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MZDA,PLAT</a:t>
          </a:r>
          <a:endParaRPr lang="cs-CZ" b="1" dirty="0">
            <a:solidFill>
              <a:schemeClr val="tx1"/>
            </a:solidFill>
          </a:endParaRPr>
        </a:p>
      </dgm:t>
    </dgm:pt>
    <dgm:pt modelId="{1B363AFC-F3A8-4258-8BEC-56A24BAC55EF}" type="parTrans" cxnId="{14464E5D-90F6-4414-B8A8-EEF50661C729}">
      <dgm:prSet/>
      <dgm:spPr/>
      <dgm:t>
        <a:bodyPr/>
        <a:lstStyle/>
        <a:p>
          <a:endParaRPr lang="cs-CZ"/>
        </a:p>
      </dgm:t>
    </dgm:pt>
    <dgm:pt modelId="{55B69BBB-A358-4139-9C93-FAE90199DAF5}" type="sibTrans" cxnId="{14464E5D-90F6-4414-B8A8-EEF50661C729}">
      <dgm:prSet/>
      <dgm:spPr/>
      <dgm:t>
        <a:bodyPr/>
        <a:lstStyle/>
        <a:p>
          <a:endParaRPr lang="cs-CZ"/>
        </a:p>
      </dgm:t>
    </dgm:pt>
    <dgm:pt modelId="{9D94645C-F22A-4547-83E5-30F220D21EF3}">
      <dgm:prSet phldrT="[Text]"/>
      <dgm:spPr>
        <a:solidFill>
          <a:schemeClr val="accent2">
            <a:lumMod val="40000"/>
            <a:lumOff val="60000"/>
          </a:schemeClr>
        </a:solidFill>
        <a:sp3d>
          <a:bevelT prst="slope"/>
        </a:sp3d>
      </dgm:spPr>
      <dgm:t>
        <a:bodyPr/>
        <a:lstStyle/>
        <a:p>
          <a:r>
            <a:rPr lang="cs-CZ" b="1" u="sng" dirty="0" smtClean="0">
              <a:solidFill>
                <a:schemeClr val="accent2">
                  <a:lumMod val="75000"/>
                </a:schemeClr>
              </a:solidFill>
            </a:rPr>
            <a:t>Složitost, odpovědnost a namáhavost </a:t>
          </a:r>
          <a:r>
            <a:rPr lang="cs-CZ" b="1" u="sng" dirty="0" smtClean="0">
              <a:solidFill>
                <a:schemeClr val="accent2">
                  <a:lumMod val="75000"/>
                </a:schemeClr>
              </a:solidFill>
              <a:hlinkClick xmlns:r="http://schemas.openxmlformats.org/officeDocument/2006/relationships" r:id="rId1" action="ppaction://hlinksldjump"/>
            </a:rPr>
            <a:t>práce</a:t>
          </a:r>
          <a:r>
            <a:rPr lang="cs-CZ" u="sng" dirty="0" smtClean="0">
              <a:solidFill>
                <a:schemeClr val="accent2">
                  <a:lumMod val="75000"/>
                </a:schemeClr>
              </a:solidFill>
            </a:rPr>
            <a:t> se posuzuje podle:</a:t>
          </a:r>
          <a:endParaRPr lang="cs-CZ" dirty="0"/>
        </a:p>
      </dgm:t>
    </dgm:pt>
    <dgm:pt modelId="{8CAA18AE-DFD6-42B6-AD5B-9097336247CA}" type="parTrans" cxnId="{7EC12894-67D3-4BD1-8E26-EA28F60451B5}">
      <dgm:prSet/>
      <dgm:spPr>
        <a:sp3d>
          <a:bevelT prst="slope"/>
        </a:sp3d>
      </dgm:spPr>
      <dgm:t>
        <a:bodyPr/>
        <a:lstStyle/>
        <a:p>
          <a:endParaRPr lang="cs-CZ"/>
        </a:p>
      </dgm:t>
    </dgm:pt>
    <dgm:pt modelId="{5D83C60A-C180-484D-9465-C24701B520BF}" type="sibTrans" cxnId="{7EC12894-67D3-4BD1-8E26-EA28F60451B5}">
      <dgm:prSet/>
      <dgm:spPr/>
      <dgm:t>
        <a:bodyPr/>
        <a:lstStyle/>
        <a:p>
          <a:endParaRPr lang="cs-CZ"/>
        </a:p>
      </dgm:t>
    </dgm:pt>
    <dgm:pt modelId="{29BC26C5-747A-4397-8232-B45650DE3A2E}">
      <dgm:prSet phldrT="[Text]"/>
      <dgm:spPr>
        <a:solidFill>
          <a:schemeClr val="accent3">
            <a:lumMod val="40000"/>
            <a:lumOff val="60000"/>
          </a:schemeClr>
        </a:solidFill>
        <a:sp3d>
          <a:bevelT prst="slope"/>
        </a:sp3d>
      </dgm:spPr>
      <dgm:t>
        <a:bodyPr/>
        <a:lstStyle/>
        <a:p>
          <a:r>
            <a:rPr lang="cs-CZ" b="1" u="sng" dirty="0" smtClean="0">
              <a:solidFill>
                <a:schemeClr val="accent3">
                  <a:lumMod val="50000"/>
                </a:schemeClr>
              </a:solidFill>
            </a:rPr>
            <a:t>Pracovní </a:t>
          </a:r>
          <a:r>
            <a:rPr lang="cs-CZ" b="1" u="sng" dirty="0" smtClean="0">
              <a:solidFill>
                <a:schemeClr val="accent3">
                  <a:lumMod val="50000"/>
                </a:schemeClr>
              </a:solidFill>
              <a:hlinkClick xmlns:r="http://schemas.openxmlformats.org/officeDocument/2006/relationships" r:id="rId1" action="ppaction://hlinksldjump"/>
            </a:rPr>
            <a:t>podmínky</a:t>
          </a:r>
          <a:r>
            <a:rPr lang="cs-CZ" u="sng" dirty="0" smtClean="0">
              <a:solidFill>
                <a:schemeClr val="accent3">
                  <a:lumMod val="50000"/>
                </a:schemeClr>
              </a:solidFill>
            </a:rPr>
            <a:t> se posuzují podle:</a:t>
          </a:r>
          <a:endParaRPr lang="cs-CZ" dirty="0"/>
        </a:p>
      </dgm:t>
    </dgm:pt>
    <dgm:pt modelId="{C18376EA-FA97-4825-90E8-CB0D5C72D5E4}" type="parTrans" cxnId="{373E40B3-D351-4EDE-8313-EA89EF1AFCEE}">
      <dgm:prSet/>
      <dgm:spPr>
        <a:sp3d>
          <a:bevelT prst="slope"/>
        </a:sp3d>
      </dgm:spPr>
      <dgm:t>
        <a:bodyPr/>
        <a:lstStyle/>
        <a:p>
          <a:endParaRPr lang="cs-CZ"/>
        </a:p>
      </dgm:t>
    </dgm:pt>
    <dgm:pt modelId="{AC320428-0689-4CD8-98BB-68A1F7F188AC}" type="sibTrans" cxnId="{373E40B3-D351-4EDE-8313-EA89EF1AFCEE}">
      <dgm:prSet/>
      <dgm:spPr/>
      <dgm:t>
        <a:bodyPr/>
        <a:lstStyle/>
        <a:p>
          <a:endParaRPr lang="cs-CZ"/>
        </a:p>
      </dgm:t>
    </dgm:pt>
    <dgm:pt modelId="{0AF8D4ED-DBCE-446D-9F06-5748265A0376}">
      <dgm:prSet phldrT="[Text]"/>
      <dgm:spPr>
        <a:solidFill>
          <a:schemeClr val="tx2">
            <a:lumMod val="20000"/>
            <a:lumOff val="80000"/>
          </a:schemeClr>
        </a:solidFill>
        <a:sp3d>
          <a:bevelT prst="slope"/>
        </a:sp3d>
      </dgm:spPr>
      <dgm:t>
        <a:bodyPr/>
        <a:lstStyle/>
        <a:p>
          <a:r>
            <a:rPr lang="cs-CZ" b="1" u="sng" dirty="0" smtClean="0">
              <a:solidFill>
                <a:srgbClr val="0070C0"/>
              </a:solidFill>
            </a:rPr>
            <a:t>Pracovní </a:t>
          </a:r>
          <a:r>
            <a:rPr lang="cs-CZ" b="1" u="sng" dirty="0" smtClean="0">
              <a:solidFill>
                <a:srgbClr val="0070C0"/>
              </a:solidFill>
              <a:hlinkClick xmlns:r="http://schemas.openxmlformats.org/officeDocument/2006/relationships" r:id="rId1" action="ppaction://hlinksldjump"/>
            </a:rPr>
            <a:t>výkonnost</a:t>
          </a:r>
          <a:r>
            <a:rPr lang="cs-CZ" u="sng" dirty="0" smtClean="0">
              <a:solidFill>
                <a:srgbClr val="0070C0"/>
              </a:solidFill>
            </a:rPr>
            <a:t> se posuzuje podle:</a:t>
          </a:r>
          <a:endParaRPr lang="cs-CZ" dirty="0"/>
        </a:p>
      </dgm:t>
    </dgm:pt>
    <dgm:pt modelId="{B7F7DCC5-9928-4736-B90C-05DE2DBF60E8}" type="parTrans" cxnId="{C0BEF143-A9C4-4692-AE93-30E2629AAA75}">
      <dgm:prSet/>
      <dgm:spPr>
        <a:sp3d>
          <a:bevelT prst="slope"/>
        </a:sp3d>
      </dgm:spPr>
      <dgm:t>
        <a:bodyPr/>
        <a:lstStyle/>
        <a:p>
          <a:endParaRPr lang="cs-CZ"/>
        </a:p>
      </dgm:t>
    </dgm:pt>
    <dgm:pt modelId="{3D20FF3A-6D93-4640-AD07-DB5363A9D409}" type="sibTrans" cxnId="{C0BEF143-A9C4-4692-AE93-30E2629AAA75}">
      <dgm:prSet/>
      <dgm:spPr/>
      <dgm:t>
        <a:bodyPr/>
        <a:lstStyle/>
        <a:p>
          <a:endParaRPr lang="cs-CZ"/>
        </a:p>
      </dgm:t>
    </dgm:pt>
    <dgm:pt modelId="{A6D81828-F6DC-44ED-9F61-F4DBDF088751}">
      <dgm:prSet phldrT="[Text]"/>
      <dgm:spPr>
        <a:solidFill>
          <a:schemeClr val="bg2">
            <a:lumMod val="75000"/>
          </a:schemeClr>
        </a:solidFill>
        <a:sp3d>
          <a:bevelT prst="slope"/>
        </a:sp3d>
      </dgm:spPr>
      <dgm:t>
        <a:bodyPr/>
        <a:lstStyle/>
        <a:p>
          <a:r>
            <a:rPr lang="cs-CZ" b="1" u="sng" dirty="0" smtClean="0">
              <a:solidFill>
                <a:srgbClr val="FF0000"/>
              </a:solidFill>
            </a:rPr>
            <a:t>Pracovní </a:t>
          </a:r>
          <a:r>
            <a:rPr lang="cs-CZ" b="1" u="sng" dirty="0" smtClean="0">
              <a:solidFill>
                <a:srgbClr val="FF0000"/>
              </a:solidFill>
              <a:hlinkClick xmlns:r="http://schemas.openxmlformats.org/officeDocument/2006/relationships" r:id="rId1" action="ppaction://hlinksldjump"/>
            </a:rPr>
            <a:t>výsledky</a:t>
          </a:r>
          <a:r>
            <a:rPr lang="cs-CZ" b="1" u="sng" dirty="0" smtClean="0">
              <a:solidFill>
                <a:srgbClr val="FF0000"/>
              </a:solidFill>
            </a:rPr>
            <a:t> </a:t>
          </a:r>
          <a:r>
            <a:rPr lang="cs-CZ" u="sng" dirty="0" smtClean="0">
              <a:solidFill>
                <a:srgbClr val="FF0000"/>
              </a:solidFill>
            </a:rPr>
            <a:t>se posuzují podle:</a:t>
          </a:r>
          <a:endParaRPr lang="cs-CZ" dirty="0"/>
        </a:p>
      </dgm:t>
    </dgm:pt>
    <dgm:pt modelId="{5BF06E28-964A-44FF-BFA8-68CE4C9D4EF5}" type="sibTrans" cxnId="{F05D4098-A8BC-4F1D-947C-5DB8A89AD143}">
      <dgm:prSet/>
      <dgm:spPr/>
      <dgm:t>
        <a:bodyPr/>
        <a:lstStyle/>
        <a:p>
          <a:endParaRPr lang="cs-CZ"/>
        </a:p>
      </dgm:t>
    </dgm:pt>
    <dgm:pt modelId="{D10D2B02-A395-48A3-83F2-AA48DF7BC521}" type="parTrans" cxnId="{F05D4098-A8BC-4F1D-947C-5DB8A89AD143}">
      <dgm:prSet/>
      <dgm:spPr>
        <a:sp3d>
          <a:bevelT prst="slope"/>
        </a:sp3d>
      </dgm:spPr>
      <dgm:t>
        <a:bodyPr/>
        <a:lstStyle/>
        <a:p>
          <a:endParaRPr lang="cs-CZ"/>
        </a:p>
      </dgm:t>
    </dgm:pt>
    <dgm:pt modelId="{3B65C35D-73FB-453B-B5DF-7B247A83EB75}" type="pres">
      <dgm:prSet presAssocID="{D8FCCAAF-47C7-4F7F-AD5B-83D2E21A7B66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1630D12A-9466-4E23-80F9-FF8D20F1D42E}" type="pres">
      <dgm:prSet presAssocID="{4521D3E3-4C71-433E-A514-B18062E22796}" presName="singleCycle" presStyleCnt="0"/>
      <dgm:spPr>
        <a:sp3d>
          <a:bevelT prst="slope"/>
        </a:sp3d>
      </dgm:spPr>
    </dgm:pt>
    <dgm:pt modelId="{681948F1-19B5-4AE0-8267-96CA5F1EA075}" type="pres">
      <dgm:prSet presAssocID="{4521D3E3-4C71-433E-A514-B18062E22796}" presName="singleCenter" presStyleLbl="node1" presStyleIdx="0" presStyleCnt="5" custScaleX="119488" custScaleY="104660">
        <dgm:presLayoutVars>
          <dgm:chMax val="7"/>
          <dgm:chPref val="7"/>
        </dgm:presLayoutVars>
      </dgm:prSet>
      <dgm:spPr/>
      <dgm:t>
        <a:bodyPr/>
        <a:lstStyle/>
        <a:p>
          <a:endParaRPr lang="cs-CZ"/>
        </a:p>
      </dgm:t>
    </dgm:pt>
    <dgm:pt modelId="{F25B50D5-0BD9-4852-A3E6-BADF76D6979F}" type="pres">
      <dgm:prSet presAssocID="{8CAA18AE-DFD6-42B6-AD5B-9097336247CA}" presName="Name56" presStyleLbl="parChTrans1D2" presStyleIdx="0" presStyleCnt="4"/>
      <dgm:spPr/>
      <dgm:t>
        <a:bodyPr/>
        <a:lstStyle/>
        <a:p>
          <a:endParaRPr lang="cs-CZ"/>
        </a:p>
      </dgm:t>
    </dgm:pt>
    <dgm:pt modelId="{25AC7805-F187-4DA9-A40D-E96B62AEC2A9}" type="pres">
      <dgm:prSet presAssocID="{9D94645C-F22A-4547-83E5-30F220D21EF3}" presName="text0" presStyleLbl="node1" presStyleIdx="1" presStyleCnt="5" custScaleX="348278" custScaleY="153494" custRadScaleRad="94953" custRadScaleInc="7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59F366-ED1C-4951-BA39-7ACAAFD8E4F6}" type="pres">
      <dgm:prSet presAssocID="{C18376EA-FA97-4825-90E8-CB0D5C72D5E4}" presName="Name56" presStyleLbl="parChTrans1D2" presStyleIdx="1" presStyleCnt="4"/>
      <dgm:spPr/>
      <dgm:t>
        <a:bodyPr/>
        <a:lstStyle/>
        <a:p>
          <a:endParaRPr lang="cs-CZ"/>
        </a:p>
      </dgm:t>
    </dgm:pt>
    <dgm:pt modelId="{B9B68E38-DF6A-4A41-97CC-19811BBB8506}" type="pres">
      <dgm:prSet presAssocID="{29BC26C5-747A-4397-8232-B45650DE3A2E}" presName="text0" presStyleLbl="node1" presStyleIdx="2" presStyleCnt="5" custScaleX="240324" custScaleY="171047" custRadScaleRad="134961" custRadScaleInc="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66DDC0-3D19-402D-8E1E-42906DDE8426}" type="pres">
      <dgm:prSet presAssocID="{D10D2B02-A395-48A3-83F2-AA48DF7BC521}" presName="Name56" presStyleLbl="parChTrans1D2" presStyleIdx="2" presStyleCnt="4"/>
      <dgm:spPr/>
      <dgm:t>
        <a:bodyPr/>
        <a:lstStyle/>
        <a:p>
          <a:endParaRPr lang="cs-CZ"/>
        </a:p>
      </dgm:t>
    </dgm:pt>
    <dgm:pt modelId="{213B27A8-8626-4DE2-A6CE-355DFBF30F85}" type="pres">
      <dgm:prSet presAssocID="{A6D81828-F6DC-44ED-9F61-F4DBDF088751}" presName="text0" presStyleLbl="node1" presStyleIdx="3" presStyleCnt="5" custScaleX="268256" custScaleY="134842" custRadScaleRad="88895" custRadScaleInc="107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8CFB72-3774-4EBA-B3E9-B558291EF7A4}" type="pres">
      <dgm:prSet presAssocID="{B7F7DCC5-9928-4736-B90C-05DE2DBF60E8}" presName="Name56" presStyleLbl="parChTrans1D2" presStyleIdx="3" presStyleCnt="4"/>
      <dgm:spPr/>
      <dgm:t>
        <a:bodyPr/>
        <a:lstStyle/>
        <a:p>
          <a:endParaRPr lang="cs-CZ"/>
        </a:p>
      </dgm:t>
    </dgm:pt>
    <dgm:pt modelId="{CC8F6228-34E9-40EA-A361-E6C77F95FC65}" type="pres">
      <dgm:prSet presAssocID="{0AF8D4ED-DBCE-446D-9F06-5748265A0376}" presName="text0" presStyleLbl="node1" presStyleIdx="4" presStyleCnt="5" custScaleX="243306" custScaleY="159943" custRadScaleRad="137119" custRadScaleInc="-30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05D4098-A8BC-4F1D-947C-5DB8A89AD143}" srcId="{4521D3E3-4C71-433E-A514-B18062E22796}" destId="{A6D81828-F6DC-44ED-9F61-F4DBDF088751}" srcOrd="2" destOrd="0" parTransId="{D10D2B02-A395-48A3-83F2-AA48DF7BC521}" sibTransId="{5BF06E28-964A-44FF-BFA8-68CE4C9D4EF5}"/>
    <dgm:cxn modelId="{E9EE749D-EFFF-4CAD-B358-E4232EA69B77}" type="presOf" srcId="{C18376EA-FA97-4825-90E8-CB0D5C72D5E4}" destId="{4C59F366-ED1C-4951-BA39-7ACAAFD8E4F6}" srcOrd="0" destOrd="0" presId="urn:microsoft.com/office/officeart/2008/layout/RadialCluster"/>
    <dgm:cxn modelId="{38BA534F-E81F-4727-96A3-422EA56335C4}" type="presOf" srcId="{A6D81828-F6DC-44ED-9F61-F4DBDF088751}" destId="{213B27A8-8626-4DE2-A6CE-355DFBF30F85}" srcOrd="0" destOrd="0" presId="urn:microsoft.com/office/officeart/2008/layout/RadialCluster"/>
    <dgm:cxn modelId="{14464E5D-90F6-4414-B8A8-EEF50661C729}" srcId="{D8FCCAAF-47C7-4F7F-AD5B-83D2E21A7B66}" destId="{4521D3E3-4C71-433E-A514-B18062E22796}" srcOrd="0" destOrd="0" parTransId="{1B363AFC-F3A8-4258-8BEC-56A24BAC55EF}" sibTransId="{55B69BBB-A358-4139-9C93-FAE90199DAF5}"/>
    <dgm:cxn modelId="{373E40B3-D351-4EDE-8313-EA89EF1AFCEE}" srcId="{4521D3E3-4C71-433E-A514-B18062E22796}" destId="{29BC26C5-747A-4397-8232-B45650DE3A2E}" srcOrd="1" destOrd="0" parTransId="{C18376EA-FA97-4825-90E8-CB0D5C72D5E4}" sibTransId="{AC320428-0689-4CD8-98BB-68A1F7F188AC}"/>
    <dgm:cxn modelId="{A4CF6260-941A-487A-BDED-9B44AAA9F45E}" type="presOf" srcId="{9D94645C-F22A-4547-83E5-30F220D21EF3}" destId="{25AC7805-F187-4DA9-A40D-E96B62AEC2A9}" srcOrd="0" destOrd="0" presId="urn:microsoft.com/office/officeart/2008/layout/RadialCluster"/>
    <dgm:cxn modelId="{66F5339E-EA99-4E78-A334-9988E32E6A13}" type="presOf" srcId="{B7F7DCC5-9928-4736-B90C-05DE2DBF60E8}" destId="{098CFB72-3774-4EBA-B3E9-B558291EF7A4}" srcOrd="0" destOrd="0" presId="urn:microsoft.com/office/officeart/2008/layout/RadialCluster"/>
    <dgm:cxn modelId="{C0BEF143-A9C4-4692-AE93-30E2629AAA75}" srcId="{4521D3E3-4C71-433E-A514-B18062E22796}" destId="{0AF8D4ED-DBCE-446D-9F06-5748265A0376}" srcOrd="3" destOrd="0" parTransId="{B7F7DCC5-9928-4736-B90C-05DE2DBF60E8}" sibTransId="{3D20FF3A-6D93-4640-AD07-DB5363A9D409}"/>
    <dgm:cxn modelId="{B2E25EC6-89FC-4189-B8F4-4022738ACA2B}" type="presOf" srcId="{29BC26C5-747A-4397-8232-B45650DE3A2E}" destId="{B9B68E38-DF6A-4A41-97CC-19811BBB8506}" srcOrd="0" destOrd="0" presId="urn:microsoft.com/office/officeart/2008/layout/RadialCluster"/>
    <dgm:cxn modelId="{B0EE5FA3-10FD-4819-A36B-C0871D8475B3}" type="presOf" srcId="{4521D3E3-4C71-433E-A514-B18062E22796}" destId="{681948F1-19B5-4AE0-8267-96CA5F1EA075}" srcOrd="0" destOrd="0" presId="urn:microsoft.com/office/officeart/2008/layout/RadialCluster"/>
    <dgm:cxn modelId="{7EC12894-67D3-4BD1-8E26-EA28F60451B5}" srcId="{4521D3E3-4C71-433E-A514-B18062E22796}" destId="{9D94645C-F22A-4547-83E5-30F220D21EF3}" srcOrd="0" destOrd="0" parTransId="{8CAA18AE-DFD6-42B6-AD5B-9097336247CA}" sibTransId="{5D83C60A-C180-484D-9465-C24701B520BF}"/>
    <dgm:cxn modelId="{61B3E01F-8CF3-4677-B90E-03AFE3E43C77}" type="presOf" srcId="{D10D2B02-A395-48A3-83F2-AA48DF7BC521}" destId="{1B66DDC0-3D19-402D-8E1E-42906DDE8426}" srcOrd="0" destOrd="0" presId="urn:microsoft.com/office/officeart/2008/layout/RadialCluster"/>
    <dgm:cxn modelId="{BE9CDD80-AD79-4932-B149-47B7C48B52D5}" type="presOf" srcId="{D8FCCAAF-47C7-4F7F-AD5B-83D2E21A7B66}" destId="{3B65C35D-73FB-453B-B5DF-7B247A83EB75}" srcOrd="0" destOrd="0" presId="urn:microsoft.com/office/officeart/2008/layout/RadialCluster"/>
    <dgm:cxn modelId="{589E5335-1E3B-41CE-8A48-7B3241BC234C}" type="presOf" srcId="{0AF8D4ED-DBCE-446D-9F06-5748265A0376}" destId="{CC8F6228-34E9-40EA-A361-E6C77F95FC65}" srcOrd="0" destOrd="0" presId="urn:microsoft.com/office/officeart/2008/layout/RadialCluster"/>
    <dgm:cxn modelId="{A7EECF16-DCEF-47BA-BD83-2FADED70FA8C}" type="presOf" srcId="{8CAA18AE-DFD6-42B6-AD5B-9097336247CA}" destId="{F25B50D5-0BD9-4852-A3E6-BADF76D6979F}" srcOrd="0" destOrd="0" presId="urn:microsoft.com/office/officeart/2008/layout/RadialCluster"/>
    <dgm:cxn modelId="{20F48BD7-9ED9-41C9-B69F-C0A99951A98C}" type="presParOf" srcId="{3B65C35D-73FB-453B-B5DF-7B247A83EB75}" destId="{1630D12A-9466-4E23-80F9-FF8D20F1D42E}" srcOrd="0" destOrd="0" presId="urn:microsoft.com/office/officeart/2008/layout/RadialCluster"/>
    <dgm:cxn modelId="{EA80A497-F131-402D-86EC-9BE1C924BDF9}" type="presParOf" srcId="{1630D12A-9466-4E23-80F9-FF8D20F1D42E}" destId="{681948F1-19B5-4AE0-8267-96CA5F1EA075}" srcOrd="0" destOrd="0" presId="urn:microsoft.com/office/officeart/2008/layout/RadialCluster"/>
    <dgm:cxn modelId="{3A558ECD-D675-479C-A0B6-E06D105363A4}" type="presParOf" srcId="{1630D12A-9466-4E23-80F9-FF8D20F1D42E}" destId="{F25B50D5-0BD9-4852-A3E6-BADF76D6979F}" srcOrd="1" destOrd="0" presId="urn:microsoft.com/office/officeart/2008/layout/RadialCluster"/>
    <dgm:cxn modelId="{0E59DE01-5F27-467D-9073-79AD5A708B6E}" type="presParOf" srcId="{1630D12A-9466-4E23-80F9-FF8D20F1D42E}" destId="{25AC7805-F187-4DA9-A40D-E96B62AEC2A9}" srcOrd="2" destOrd="0" presId="urn:microsoft.com/office/officeart/2008/layout/RadialCluster"/>
    <dgm:cxn modelId="{C9D2B3F6-5FD5-4A8B-852E-5D55921845A8}" type="presParOf" srcId="{1630D12A-9466-4E23-80F9-FF8D20F1D42E}" destId="{4C59F366-ED1C-4951-BA39-7ACAAFD8E4F6}" srcOrd="3" destOrd="0" presId="urn:microsoft.com/office/officeart/2008/layout/RadialCluster"/>
    <dgm:cxn modelId="{A69EFD36-425C-4C8D-AE3E-A542E34504FD}" type="presParOf" srcId="{1630D12A-9466-4E23-80F9-FF8D20F1D42E}" destId="{B9B68E38-DF6A-4A41-97CC-19811BBB8506}" srcOrd="4" destOrd="0" presId="urn:microsoft.com/office/officeart/2008/layout/RadialCluster"/>
    <dgm:cxn modelId="{08015956-C88A-4D6E-8CAF-EE3CB86F9A4D}" type="presParOf" srcId="{1630D12A-9466-4E23-80F9-FF8D20F1D42E}" destId="{1B66DDC0-3D19-402D-8E1E-42906DDE8426}" srcOrd="5" destOrd="0" presId="urn:microsoft.com/office/officeart/2008/layout/RadialCluster"/>
    <dgm:cxn modelId="{C5FEA38A-41E5-484D-BE89-3EF5952C1B26}" type="presParOf" srcId="{1630D12A-9466-4E23-80F9-FF8D20F1D42E}" destId="{213B27A8-8626-4DE2-A6CE-355DFBF30F85}" srcOrd="6" destOrd="0" presId="urn:microsoft.com/office/officeart/2008/layout/RadialCluster"/>
    <dgm:cxn modelId="{C39AECF6-009D-4E06-9146-DDA20E8CED44}" type="presParOf" srcId="{1630D12A-9466-4E23-80F9-FF8D20F1D42E}" destId="{098CFB72-3774-4EBA-B3E9-B558291EF7A4}" srcOrd="7" destOrd="0" presId="urn:microsoft.com/office/officeart/2008/layout/RadialCluster"/>
    <dgm:cxn modelId="{C5D3E506-98FC-4EBA-8EE4-974405788EAF}" type="presParOf" srcId="{1630D12A-9466-4E23-80F9-FF8D20F1D42E}" destId="{CC8F6228-34E9-40EA-A361-E6C77F95FC65}" srcOrd="8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1948F1-19B5-4AE0-8267-96CA5F1EA075}">
      <dsp:nvSpPr>
        <dsp:cNvPr id="0" name=""/>
        <dsp:cNvSpPr/>
      </dsp:nvSpPr>
      <dsp:spPr>
        <a:xfrm>
          <a:off x="3213840" y="1786283"/>
          <a:ext cx="1817111" cy="1591614"/>
        </a:xfrm>
        <a:prstGeom prst="roundRect">
          <a:avLst/>
        </a:prstGeom>
        <a:solidFill>
          <a:srgbClr val="FFFF00"/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  <a:scene3d>
          <a:camera prst="perspectiveFront"/>
          <a:lightRig rig="threePt" dir="t"/>
        </a:scene3d>
        <a:sp3d>
          <a:bevelT prst="slope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0" tIns="63500" rIns="63500" bIns="6350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>
              <a:solidFill>
                <a:schemeClr val="tx1"/>
              </a:solidFill>
            </a:rPr>
            <a:t>MZDA,PLAT</a:t>
          </a:r>
          <a:endParaRPr lang="cs-CZ" sz="2500" b="1" kern="1200" dirty="0">
            <a:solidFill>
              <a:schemeClr val="tx1"/>
            </a:solidFill>
          </a:endParaRPr>
        </a:p>
      </dsp:txBody>
      <dsp:txXfrm>
        <a:off x="3291536" y="1863979"/>
        <a:ext cx="1661719" cy="1436222"/>
      </dsp:txXfrm>
    </dsp:sp>
    <dsp:sp modelId="{F25B50D5-0BD9-4852-A3E6-BADF76D6979F}">
      <dsp:nvSpPr>
        <dsp:cNvPr id="0" name=""/>
        <dsp:cNvSpPr/>
      </dsp:nvSpPr>
      <dsp:spPr>
        <a:xfrm rot="16219224">
          <a:off x="3955460" y="1613936"/>
          <a:ext cx="344699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44699" y="0"/>
              </a:lnTo>
            </a:path>
          </a:pathLst>
        </a:custGeom>
        <a:noFill/>
        <a:ln w="11429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  <a:scene3d>
          <a:camera prst="perspectiveFront"/>
          <a:lightRig rig="threePt" dir="t"/>
        </a:scene3d>
        <a:sp3d>
          <a:bevelT prst="slope"/>
        </a:sp3d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5AC7805-F187-4DA9-A40D-E96B62AEC2A9}">
      <dsp:nvSpPr>
        <dsp:cNvPr id="0" name=""/>
        <dsp:cNvSpPr/>
      </dsp:nvSpPr>
      <dsp:spPr>
        <a:xfrm>
          <a:off x="2358842" y="-122362"/>
          <a:ext cx="3548608" cy="1563952"/>
        </a:xfrm>
        <a:prstGeom prst="roundRect">
          <a:avLst/>
        </a:prstGeom>
        <a:solidFill>
          <a:schemeClr val="accent2">
            <a:lumMod val="40000"/>
            <a:lumOff val="6000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  <a:scene3d>
          <a:camera prst="perspectiveFront"/>
          <a:lightRig rig="threePt" dir="t"/>
        </a:scene3d>
        <a:sp3d>
          <a:bevelT prst="slope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u="sng" kern="1200" dirty="0" smtClean="0">
              <a:solidFill>
                <a:schemeClr val="accent2">
                  <a:lumMod val="75000"/>
                </a:schemeClr>
              </a:solidFill>
            </a:rPr>
            <a:t>Složitost, odpovědnost a namáhavost </a:t>
          </a:r>
          <a:r>
            <a:rPr lang="cs-CZ" sz="2700" b="1" u="sng" kern="1200" dirty="0" smtClean="0">
              <a:solidFill>
                <a:schemeClr val="accent2">
                  <a:lumMod val="75000"/>
                </a:schemeClr>
              </a:solidFill>
              <a:hlinkClick xmlns:r="http://schemas.openxmlformats.org/officeDocument/2006/relationships" r:id="" action="ppaction://hlinksldjump"/>
            </a:rPr>
            <a:t>práce</a:t>
          </a:r>
          <a:r>
            <a:rPr lang="cs-CZ" sz="2700" u="sng" kern="1200" dirty="0" smtClean="0">
              <a:solidFill>
                <a:schemeClr val="accent2">
                  <a:lumMod val="75000"/>
                </a:schemeClr>
              </a:solidFill>
            </a:rPr>
            <a:t> se posuzuje podle:</a:t>
          </a:r>
          <a:endParaRPr lang="cs-CZ" sz="2700" kern="1200" dirty="0"/>
        </a:p>
      </dsp:txBody>
      <dsp:txXfrm>
        <a:off x="2435188" y="-46016"/>
        <a:ext cx="3395916" cy="1411260"/>
      </dsp:txXfrm>
    </dsp:sp>
    <dsp:sp modelId="{4C59F366-ED1C-4951-BA39-7ACAAFD8E4F6}">
      <dsp:nvSpPr>
        <dsp:cNvPr id="0" name=""/>
        <dsp:cNvSpPr/>
      </dsp:nvSpPr>
      <dsp:spPr>
        <a:xfrm>
          <a:off x="5030951" y="2582091"/>
          <a:ext cx="599659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599659" y="0"/>
              </a:lnTo>
            </a:path>
          </a:pathLst>
        </a:custGeom>
        <a:noFill/>
        <a:ln w="11429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  <a:scene3d>
          <a:camera prst="perspectiveFront"/>
          <a:lightRig rig="threePt" dir="t"/>
        </a:scene3d>
        <a:sp3d>
          <a:bevelT prst="slope"/>
        </a:sp3d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9B68E38-DF6A-4A41-97CC-19811BBB8506}">
      <dsp:nvSpPr>
        <dsp:cNvPr id="0" name=""/>
        <dsp:cNvSpPr/>
      </dsp:nvSpPr>
      <dsp:spPr>
        <a:xfrm>
          <a:off x="5630610" y="1710691"/>
          <a:ext cx="2448664" cy="1742799"/>
        </a:xfrm>
        <a:prstGeom prst="roundRect">
          <a:avLst/>
        </a:prstGeom>
        <a:solidFill>
          <a:schemeClr val="accent3">
            <a:lumMod val="40000"/>
            <a:lumOff val="6000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  <a:scene3d>
          <a:camera prst="perspectiveFront"/>
          <a:lightRig rig="threePt" dir="t"/>
        </a:scene3d>
        <a:sp3d>
          <a:bevelT prst="slope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u="sng" kern="1200" dirty="0" smtClean="0">
              <a:solidFill>
                <a:schemeClr val="accent3">
                  <a:lumMod val="50000"/>
                </a:schemeClr>
              </a:solidFill>
            </a:rPr>
            <a:t>Pracovní </a:t>
          </a:r>
          <a:r>
            <a:rPr lang="cs-CZ" sz="2700" b="1" u="sng" kern="1200" dirty="0" smtClean="0">
              <a:solidFill>
                <a:schemeClr val="accent3">
                  <a:lumMod val="50000"/>
                </a:schemeClr>
              </a:solidFill>
              <a:hlinkClick xmlns:r="http://schemas.openxmlformats.org/officeDocument/2006/relationships" r:id="" action="ppaction://hlinksldjump"/>
            </a:rPr>
            <a:t>podmínky</a:t>
          </a:r>
          <a:r>
            <a:rPr lang="cs-CZ" sz="2700" u="sng" kern="1200" dirty="0" smtClean="0">
              <a:solidFill>
                <a:schemeClr val="accent3">
                  <a:lumMod val="50000"/>
                </a:schemeClr>
              </a:solidFill>
            </a:rPr>
            <a:t> se posuzují podle:</a:t>
          </a:r>
          <a:endParaRPr lang="cs-CZ" sz="2700" kern="1200" dirty="0"/>
        </a:p>
      </dsp:txBody>
      <dsp:txXfrm>
        <a:off x="5715686" y="1795767"/>
        <a:ext cx="2278512" cy="1572647"/>
      </dsp:txXfrm>
    </dsp:sp>
    <dsp:sp modelId="{1B66DDC0-3D19-402D-8E1E-42906DDE8426}">
      <dsp:nvSpPr>
        <dsp:cNvPr id="0" name=""/>
        <dsp:cNvSpPr/>
      </dsp:nvSpPr>
      <dsp:spPr>
        <a:xfrm rot="5429025">
          <a:off x="3955819" y="3536412"/>
          <a:ext cx="317037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17037" y="0"/>
              </a:lnTo>
            </a:path>
          </a:pathLst>
        </a:custGeom>
        <a:noFill/>
        <a:ln w="11429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  <a:scene3d>
          <a:camera prst="perspectiveFront"/>
          <a:lightRig rig="threePt" dir="t"/>
        </a:scene3d>
        <a:sp3d>
          <a:bevelT prst="slope"/>
        </a:sp3d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13B27A8-8626-4DE2-A6CE-355DFBF30F85}">
      <dsp:nvSpPr>
        <dsp:cNvPr id="0" name=""/>
        <dsp:cNvSpPr/>
      </dsp:nvSpPr>
      <dsp:spPr>
        <a:xfrm>
          <a:off x="2740568" y="3694925"/>
          <a:ext cx="2733263" cy="1373906"/>
        </a:xfrm>
        <a:prstGeom prst="roundRect">
          <a:avLst/>
        </a:prstGeom>
        <a:solidFill>
          <a:schemeClr val="bg2">
            <a:lumMod val="7500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  <a:scene3d>
          <a:camera prst="perspectiveFront"/>
          <a:lightRig rig="threePt" dir="t"/>
        </a:scene3d>
        <a:sp3d>
          <a:bevelT prst="slope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u="sng" kern="1200" dirty="0" smtClean="0">
              <a:solidFill>
                <a:srgbClr val="FF0000"/>
              </a:solidFill>
            </a:rPr>
            <a:t>Pracovní </a:t>
          </a:r>
          <a:r>
            <a:rPr lang="cs-CZ" sz="2600" b="1" u="sng" kern="1200" dirty="0" smtClean="0">
              <a:solidFill>
                <a:srgbClr val="FF0000"/>
              </a:solidFill>
              <a:hlinkClick xmlns:r="http://schemas.openxmlformats.org/officeDocument/2006/relationships" r:id="" action="ppaction://hlinksldjump"/>
            </a:rPr>
            <a:t>výsledky</a:t>
          </a:r>
          <a:r>
            <a:rPr lang="cs-CZ" sz="2600" b="1" u="sng" kern="1200" dirty="0" smtClean="0">
              <a:solidFill>
                <a:srgbClr val="FF0000"/>
              </a:solidFill>
            </a:rPr>
            <a:t> </a:t>
          </a:r>
          <a:r>
            <a:rPr lang="cs-CZ" sz="2600" u="sng" kern="1200" dirty="0" smtClean="0">
              <a:solidFill>
                <a:srgbClr val="FF0000"/>
              </a:solidFill>
            </a:rPr>
            <a:t>se posuzují podle:</a:t>
          </a:r>
          <a:endParaRPr lang="cs-CZ" sz="2600" kern="1200" dirty="0"/>
        </a:p>
      </dsp:txBody>
      <dsp:txXfrm>
        <a:off x="2807637" y="3761994"/>
        <a:ext cx="2599125" cy="1239768"/>
      </dsp:txXfrm>
    </dsp:sp>
    <dsp:sp modelId="{098CFB72-3774-4EBA-B3E9-B558291EF7A4}">
      <dsp:nvSpPr>
        <dsp:cNvPr id="0" name=""/>
        <dsp:cNvSpPr/>
      </dsp:nvSpPr>
      <dsp:spPr>
        <a:xfrm rot="10791819">
          <a:off x="2585686" y="2585000"/>
          <a:ext cx="628154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28154" y="0"/>
              </a:lnTo>
            </a:path>
          </a:pathLst>
        </a:custGeom>
        <a:noFill/>
        <a:ln w="11429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  <a:scene3d>
          <a:camera prst="perspectiveFront"/>
          <a:lightRig rig="threePt" dir="t"/>
        </a:scene3d>
        <a:sp3d>
          <a:bevelT prst="slope"/>
        </a:sp3d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C8F6228-34E9-40EA-A361-E6C77F95FC65}">
      <dsp:nvSpPr>
        <dsp:cNvPr id="0" name=""/>
        <dsp:cNvSpPr/>
      </dsp:nvSpPr>
      <dsp:spPr>
        <a:xfrm>
          <a:off x="106640" y="1773867"/>
          <a:ext cx="2479047" cy="1629661"/>
        </a:xfrm>
        <a:prstGeom prst="roundRect">
          <a:avLst/>
        </a:prstGeom>
        <a:solidFill>
          <a:schemeClr val="tx2">
            <a:lumMod val="20000"/>
            <a:lumOff val="8000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  <a:scene3d>
          <a:camera prst="perspectiveFront"/>
          <a:lightRig rig="threePt" dir="t"/>
        </a:scene3d>
        <a:sp3d>
          <a:bevelT prst="slope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u="sng" kern="1200" dirty="0" smtClean="0">
              <a:solidFill>
                <a:srgbClr val="0070C0"/>
              </a:solidFill>
            </a:rPr>
            <a:t>Pracovní </a:t>
          </a:r>
          <a:r>
            <a:rPr lang="cs-CZ" sz="2600" b="1" u="sng" kern="1200" dirty="0" smtClean="0">
              <a:solidFill>
                <a:srgbClr val="0070C0"/>
              </a:solidFill>
              <a:hlinkClick xmlns:r="http://schemas.openxmlformats.org/officeDocument/2006/relationships" r:id="" action="ppaction://hlinksldjump"/>
            </a:rPr>
            <a:t>výkonnost</a:t>
          </a:r>
          <a:r>
            <a:rPr lang="cs-CZ" sz="2600" u="sng" kern="1200" dirty="0" smtClean="0">
              <a:solidFill>
                <a:srgbClr val="0070C0"/>
              </a:solidFill>
            </a:rPr>
            <a:t> se posuzuje podle:</a:t>
          </a:r>
          <a:endParaRPr lang="cs-CZ" sz="2600" kern="1200" dirty="0"/>
        </a:p>
      </dsp:txBody>
      <dsp:txXfrm>
        <a:off x="186193" y="1853420"/>
        <a:ext cx="2319941" cy="14705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3CA53-F873-4673-B903-33F3D442A45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11361-B0D6-483B-B1CC-00021D0EB0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04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3CA53-F873-4673-B903-33F3D442A45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11361-B0D6-483B-B1CC-00021D0EB0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9196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3CA53-F873-4673-B903-33F3D442A45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11361-B0D6-483B-B1CC-00021D0EB0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6384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3CA53-F873-4673-B903-33F3D442A45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11361-B0D6-483B-B1CC-00021D0EB0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8328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3CA53-F873-4673-B903-33F3D442A45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11361-B0D6-483B-B1CC-00021D0EB0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7506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3CA53-F873-4673-B903-33F3D442A45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11361-B0D6-483B-B1CC-00021D0EB0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4979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3CA53-F873-4673-B903-33F3D442A45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11361-B0D6-483B-B1CC-00021D0EB0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9383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3CA53-F873-4673-B903-33F3D442A45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11361-B0D6-483B-B1CC-00021D0EB0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4329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3CA53-F873-4673-B903-33F3D442A45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11361-B0D6-483B-B1CC-00021D0EB0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1073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3CA53-F873-4673-B903-33F3D442A45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11361-B0D6-483B-B1CC-00021D0EB0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2330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3CA53-F873-4673-B903-33F3D442A45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11361-B0D6-483B-B1CC-00021D0EB0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363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23CA53-F873-4673-B903-33F3D442A45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011361-B0D6-483B-B1CC-00021D0EB0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31685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wmf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PŘEDMĚT: 		VÝCHOVA K OBČANSTVÍ</a:t>
            </a:r>
          </a:p>
          <a:p>
            <a:r>
              <a:rPr lang="cs-CZ" b="1" dirty="0" smtClean="0"/>
              <a:t>ROČNÍK:			9.</a:t>
            </a:r>
          </a:p>
          <a:p>
            <a:r>
              <a:rPr lang="cs-CZ" b="1" dirty="0" smtClean="0"/>
              <a:t>TÉMA:			</a:t>
            </a:r>
            <a:r>
              <a:rPr lang="cs-CZ" b="1" u="sng" dirty="0" smtClean="0"/>
              <a:t>ODMĚŇOVÁNÍ PRÁCE</a:t>
            </a:r>
          </a:p>
          <a:p>
            <a:r>
              <a:rPr lang="cs-CZ" b="1" dirty="0" smtClean="0"/>
              <a:t>AUTOR:			MGR. SVĚTLANA HAJDINOVÁ</a:t>
            </a:r>
          </a:p>
          <a:p>
            <a:r>
              <a:rPr lang="cs-CZ" b="1" dirty="0" smtClean="0"/>
              <a:t>DATUM VYTVOŘENÍ:	31. 10. 2011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VY_32_INOVACE_29_SH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7941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5361459"/>
          </a:xfrm>
        </p:spPr>
        <p:txBody>
          <a:bodyPr>
            <a:normAutofit fontScale="85000" lnSpcReduction="10000"/>
          </a:bodyPr>
          <a:lstStyle/>
          <a:p>
            <a:pPr>
              <a:buBlip>
                <a:blip r:embed="rId2"/>
              </a:buBlip>
            </a:pPr>
            <a:r>
              <a:rPr lang="cs-CZ" b="1" dirty="0" smtClean="0"/>
              <a:t>Téma: </a:t>
            </a:r>
            <a:r>
              <a:rPr lang="cs-CZ" b="1" dirty="0" smtClean="0">
                <a:solidFill>
                  <a:srgbClr val="C00000"/>
                </a:solidFill>
              </a:rPr>
              <a:t>ODMĚŇOVÁNÍ PRÁCE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Cílová skupina: </a:t>
            </a:r>
            <a:r>
              <a:rPr lang="cs-CZ" dirty="0" smtClean="0"/>
              <a:t>práce je určena </a:t>
            </a:r>
            <a:r>
              <a:rPr lang="cs-CZ" b="1" dirty="0" smtClean="0"/>
              <a:t>pro žáky 9. ročníku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Cíl: </a:t>
            </a:r>
            <a:r>
              <a:rPr lang="cs-CZ" dirty="0" smtClean="0"/>
              <a:t>Žáci</a:t>
            </a:r>
            <a:r>
              <a:rPr lang="cs-CZ" b="1" dirty="0" smtClean="0"/>
              <a:t> </a:t>
            </a:r>
            <a:r>
              <a:rPr lang="cs-CZ" dirty="0" smtClean="0"/>
              <a:t>si osvojí základní pojmy týkající se odměny za práci – rozdíl mezi platem a mzdou, formy odměn. 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Pomůcky:</a:t>
            </a:r>
            <a:r>
              <a:rPr lang="cs-CZ" dirty="0" smtClean="0"/>
              <a:t> psací potřeby, sešit, </a:t>
            </a:r>
            <a:r>
              <a:rPr lang="cs-CZ" b="1" dirty="0">
                <a:solidFill>
                  <a:srgbClr val="0070C0"/>
                </a:solidFill>
              </a:rPr>
              <a:t>pracovní </a:t>
            </a:r>
            <a:r>
              <a:rPr lang="cs-CZ" b="1" dirty="0" smtClean="0">
                <a:solidFill>
                  <a:srgbClr val="0070C0"/>
                </a:solidFill>
              </a:rPr>
              <a:t>úkol – ZA CO MZDU NEBO PLAT?, pracovní list - VYHLEDÁVAČKA</a:t>
            </a:r>
            <a:endParaRPr lang="cs-CZ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Klíčová slova: </a:t>
            </a:r>
            <a:r>
              <a:rPr lang="cs-CZ" dirty="0" smtClean="0"/>
              <a:t>mzda, plat, formy odměn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Práce </a:t>
            </a:r>
            <a:r>
              <a:rPr lang="cs-CZ" b="1" dirty="0"/>
              <a:t>obsahuje: </a:t>
            </a:r>
            <a:r>
              <a:rPr lang="cs-CZ" dirty="0"/>
              <a:t>stručný zápis informací k tématu</a:t>
            </a:r>
            <a:r>
              <a:rPr lang="cs-CZ" dirty="0" smtClean="0"/>
              <a:t>, 1 pracovní úkol </a:t>
            </a:r>
            <a:r>
              <a:rPr lang="cs-CZ" dirty="0"/>
              <a:t>a </a:t>
            </a:r>
            <a:r>
              <a:rPr lang="cs-CZ" dirty="0" smtClean="0"/>
              <a:t>1 pracovní list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Možnosti </a:t>
            </a:r>
            <a:r>
              <a:rPr lang="cs-CZ" b="1" dirty="0"/>
              <a:t>využití: </a:t>
            </a:r>
            <a:r>
              <a:rPr lang="cs-CZ" dirty="0"/>
              <a:t>k uvedení nového učiva i k opakování již probraného </a:t>
            </a:r>
            <a:r>
              <a:rPr lang="cs-CZ" dirty="0" smtClean="0"/>
              <a:t>učiva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2165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3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Autofit/>
          </a:bodyPr>
          <a:lstStyle/>
          <a:p>
            <a:r>
              <a:rPr lang="cs-CZ" sz="3200" dirty="0" smtClean="0"/>
              <a:t>PILOTÁŽ </a:t>
            </a:r>
            <a:br>
              <a:rPr lang="cs-CZ" sz="3200" dirty="0" smtClean="0"/>
            </a:br>
            <a:r>
              <a:rPr lang="cs-CZ" sz="1800" dirty="0" smtClean="0"/>
              <a:t>(doporučení – upozornění – zpětná vazba)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5001419"/>
          </a:xfrm>
        </p:spPr>
        <p:txBody>
          <a:bodyPr>
            <a:normAutofit fontScale="77500" lnSpcReduction="20000"/>
          </a:bodyPr>
          <a:lstStyle/>
          <a:p>
            <a:pPr>
              <a:buBlip>
                <a:blip r:embed="rId2"/>
              </a:buBlip>
            </a:pPr>
            <a:r>
              <a:rPr lang="cs-CZ" dirty="0" smtClean="0"/>
              <a:t>Materiál byl použit ve 4 třídách 9. ročníku. Žáci pracovali ve skupinách a zabývali se podmínkami pro poskytování odměny.</a:t>
            </a:r>
          </a:p>
          <a:p>
            <a:pPr>
              <a:buBlip>
                <a:blip r:embed="rId2"/>
              </a:buBlip>
            </a:pPr>
            <a:r>
              <a:rPr lang="cs-CZ" dirty="0" smtClean="0"/>
              <a:t>Práce s materiálem přispívá k osvojení probíraných pojmů.</a:t>
            </a:r>
          </a:p>
          <a:p>
            <a:pPr>
              <a:buBlip>
                <a:blip r:embed="rId2"/>
              </a:buBlip>
            </a:pPr>
            <a:r>
              <a:rPr lang="cs-CZ" dirty="0" smtClean="0"/>
              <a:t>V prezentaci jsou použity </a:t>
            </a:r>
            <a:r>
              <a:rPr lang="cs-CZ" b="1" dirty="0" smtClean="0">
                <a:solidFill>
                  <a:srgbClr val="0070C0"/>
                </a:solidFill>
              </a:rPr>
              <a:t>hypertextové odkazy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podrobněji vysvětlující, rozšiřující nebo doplňující vybrané pojmy prezentace (snímky 6 a 8). V prezentaci je </a:t>
            </a:r>
            <a:r>
              <a:rPr lang="cs-CZ" b="1" dirty="0" smtClean="0"/>
              <a:t>skrytý snímek </a:t>
            </a:r>
            <a:r>
              <a:rPr lang="cs-CZ" dirty="0" smtClean="0"/>
              <a:t>7 – informace pro učitele.</a:t>
            </a:r>
          </a:p>
          <a:p>
            <a:pPr>
              <a:buBlip>
                <a:blip r:embed="rId2"/>
              </a:buBlip>
            </a:pPr>
            <a:r>
              <a:rPr lang="cs-CZ" dirty="0"/>
              <a:t>V prezentaci je použita </a:t>
            </a:r>
            <a:r>
              <a:rPr lang="cs-CZ" b="1" dirty="0" smtClean="0"/>
              <a:t>animace.</a:t>
            </a:r>
            <a:endParaRPr lang="cs-CZ" dirty="0" smtClean="0"/>
          </a:p>
          <a:p>
            <a:pPr>
              <a:buBlip>
                <a:blip r:embed="rId2"/>
              </a:buBlip>
            </a:pPr>
            <a:r>
              <a:rPr lang="cs-CZ" b="1" dirty="0">
                <a:solidFill>
                  <a:srgbClr val="C00000"/>
                </a:solidFill>
              </a:rPr>
              <a:t>Pracovní úkoly</a:t>
            </a:r>
            <a:r>
              <a:rPr lang="cs-CZ" dirty="0"/>
              <a:t> mohou být využity v hodině, jako DÚ nebo samostatná práce, lze je ohodnotit.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Pro práci žáků lze využít </a:t>
            </a:r>
            <a:r>
              <a:rPr lang="cs-CZ" b="1" dirty="0">
                <a:solidFill>
                  <a:srgbClr val="00B050"/>
                </a:solidFill>
              </a:rPr>
              <a:t>pracovní listy</a:t>
            </a:r>
            <a:r>
              <a:rPr lang="cs-CZ" dirty="0"/>
              <a:t>, u kterých je uvedeno, zda je stačí promítnout na tabuli nebo je třeba je vytisknout pro </a:t>
            </a:r>
            <a:r>
              <a:rPr lang="cs-CZ" dirty="0" smtClean="0"/>
              <a:t>žáky.</a:t>
            </a:r>
            <a:endParaRPr lang="cs-CZ" dirty="0"/>
          </a:p>
          <a:p>
            <a:pPr marL="0" indent="0">
              <a:buNone/>
            </a:pPr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1162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/>
          </p:cNvSpPr>
          <p:nvPr/>
        </p:nvSpPr>
        <p:spPr>
          <a:xfrm>
            <a:off x="457200" y="274638"/>
            <a:ext cx="8229600" cy="706090"/>
          </a:xfrm>
          <a:prstGeom prst="rect">
            <a:avLst/>
          </a:prstGeom>
          <a:solidFill>
            <a:schemeClr val="accent3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rmAutofit fontScale="97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/>
              <a:t>MZDA NEBO PLAT?</a:t>
            </a:r>
            <a:endParaRPr lang="cs-CZ" b="1" dirty="0"/>
          </a:p>
        </p:txBody>
      </p:sp>
      <p:sp>
        <p:nvSpPr>
          <p:cNvPr id="3" name="Zástupný symbol pro obsah 4"/>
          <p:cNvSpPr txBox="1">
            <a:spLocks/>
          </p:cNvSpPr>
          <p:nvPr/>
        </p:nvSpPr>
        <p:spPr>
          <a:xfrm>
            <a:off x="4648200" y="1089430"/>
            <a:ext cx="4038600" cy="2808311"/>
          </a:xfrm>
          <a:prstGeom prst="rect">
            <a:avLst/>
          </a:prstGeom>
        </p:spPr>
        <p:txBody>
          <a:bodyPr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2900" b="1" dirty="0" smtClean="0"/>
              <a:t>Mzda </a:t>
            </a:r>
            <a:endParaRPr lang="cs-CZ" sz="2900" dirty="0" smtClean="0"/>
          </a:p>
          <a:p>
            <a:pPr>
              <a:buFont typeface="Wingdings" pitchFamily="2" charset="2"/>
              <a:buChar char="q"/>
            </a:pPr>
            <a:r>
              <a:rPr lang="cs-CZ" sz="2900" dirty="0" smtClean="0"/>
              <a:t>odměňování </a:t>
            </a:r>
            <a:r>
              <a:rPr lang="cs-CZ" sz="2900" dirty="0" smtClean="0">
                <a:solidFill>
                  <a:srgbClr val="FF0000"/>
                </a:solidFill>
              </a:rPr>
              <a:t>zaměstnance ostatních zaměstnavatelů</a:t>
            </a:r>
          </a:p>
          <a:p>
            <a:pPr>
              <a:buFont typeface="Wingdings" pitchFamily="2" charset="2"/>
              <a:buChar char="q"/>
            </a:pPr>
            <a:r>
              <a:rPr lang="cs-CZ" sz="2900" b="1" dirty="0" smtClean="0"/>
              <a:t>peněžité plnění nebo plnění peněžité hodnoty</a:t>
            </a:r>
            <a:r>
              <a:rPr lang="cs-CZ" sz="2900" dirty="0" smtClean="0"/>
              <a:t> (</a:t>
            </a:r>
            <a:r>
              <a:rPr lang="cs-CZ" sz="2900" b="1" dirty="0" smtClean="0">
                <a:solidFill>
                  <a:srgbClr val="0070C0"/>
                </a:solidFill>
              </a:rPr>
              <a:t>naturální mzdy</a:t>
            </a:r>
            <a:r>
              <a:rPr lang="cs-CZ" sz="2900" dirty="0" smtClean="0"/>
              <a:t>) poskytované zaměstnavatelem zaměstnanci </a:t>
            </a:r>
            <a:br>
              <a:rPr lang="cs-CZ" sz="2900" dirty="0" smtClean="0"/>
            </a:br>
            <a:r>
              <a:rPr lang="cs-CZ" sz="2900" dirty="0" smtClean="0"/>
              <a:t>za vykonanou práci</a:t>
            </a:r>
          </a:p>
          <a:p>
            <a:pPr marL="0" indent="0">
              <a:buFont typeface="Arial" pitchFamily="34" charset="0"/>
              <a:buNone/>
            </a:pPr>
            <a:endParaRPr lang="cs-CZ" sz="4200" dirty="0"/>
          </a:p>
        </p:txBody>
      </p:sp>
      <p:sp>
        <p:nvSpPr>
          <p:cNvPr id="4" name="Zástupný symbol pro obsah 5"/>
          <p:cNvSpPr txBox="1">
            <a:spLocks/>
          </p:cNvSpPr>
          <p:nvPr/>
        </p:nvSpPr>
        <p:spPr>
          <a:xfrm>
            <a:off x="457200" y="1089429"/>
            <a:ext cx="4038600" cy="4146103"/>
          </a:xfrm>
          <a:prstGeom prst="rect">
            <a:avLst/>
          </a:prstGeom>
        </p:spPr>
        <p:txBody>
          <a:bodyPr>
            <a:normAutofit fontScale="4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7000" b="1" dirty="0" smtClean="0"/>
              <a:t>Plat</a:t>
            </a:r>
            <a:endParaRPr lang="cs-CZ" sz="7000" dirty="0" smtClean="0"/>
          </a:p>
          <a:p>
            <a:pPr>
              <a:buFont typeface="Wingdings" pitchFamily="2" charset="2"/>
              <a:buChar char="q"/>
            </a:pPr>
            <a:r>
              <a:rPr lang="cs-CZ" sz="5500" dirty="0" smtClean="0"/>
              <a:t>odměňování </a:t>
            </a:r>
            <a:r>
              <a:rPr lang="cs-CZ" sz="5500" dirty="0" smtClean="0">
                <a:solidFill>
                  <a:srgbClr val="FF0000"/>
                </a:solidFill>
              </a:rPr>
              <a:t>zaměstnance – státu, </a:t>
            </a:r>
            <a:r>
              <a:rPr lang="cs-CZ" sz="5500" dirty="0" smtClean="0"/>
              <a:t>územních samosprávných celků (</a:t>
            </a:r>
            <a:r>
              <a:rPr lang="cs-CZ" sz="5500" dirty="0" smtClean="0">
                <a:solidFill>
                  <a:srgbClr val="FF0000"/>
                </a:solidFill>
              </a:rPr>
              <a:t>krajů a obcí</a:t>
            </a:r>
            <a:r>
              <a:rPr lang="cs-CZ" sz="5500" dirty="0" smtClean="0"/>
              <a:t>), </a:t>
            </a:r>
            <a:r>
              <a:rPr lang="cs-CZ" sz="5500" dirty="0" smtClean="0">
                <a:solidFill>
                  <a:srgbClr val="FF0000"/>
                </a:solidFill>
              </a:rPr>
              <a:t>státních fondů, příspěvkových organizací</a:t>
            </a:r>
          </a:p>
          <a:p>
            <a:pPr>
              <a:buFont typeface="Wingdings" pitchFamily="2" charset="2"/>
              <a:buChar char="q"/>
            </a:pPr>
            <a:r>
              <a:rPr lang="cs-CZ" sz="5500" b="1" dirty="0"/>
              <a:t>peněžité plnění </a:t>
            </a:r>
            <a:r>
              <a:rPr lang="cs-CZ" sz="5500" dirty="0"/>
              <a:t>poskytované </a:t>
            </a:r>
            <a:r>
              <a:rPr lang="cs-CZ" sz="5500" dirty="0" smtClean="0"/>
              <a:t>zaměstnanci za </a:t>
            </a:r>
            <a:r>
              <a:rPr lang="cs-CZ" sz="5500" dirty="0"/>
              <a:t>práci </a:t>
            </a:r>
            <a:r>
              <a:rPr lang="cs-CZ" sz="5500" dirty="0" smtClean="0"/>
              <a:t>pro</a:t>
            </a:r>
            <a:r>
              <a:rPr lang="cs-CZ" sz="5500" dirty="0"/>
              <a:t> </a:t>
            </a:r>
            <a:r>
              <a:rPr lang="cs-CZ" sz="5500" dirty="0" smtClean="0"/>
              <a:t>zaměstnavatele</a:t>
            </a:r>
          </a:p>
        </p:txBody>
      </p:sp>
      <p:pic>
        <p:nvPicPr>
          <p:cNvPr id="1027" name="Picture 3" descr="C:\Users\ZS SLOVAN\AppData\Local\Microsoft\Windows\Temporary Internet Files\Content.IE5\EJ1X6KMO\MP9004236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827" y="4456697"/>
            <a:ext cx="2220610" cy="222061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ZS SLOVAN\AppData\Local\Microsoft\Windows\Temporary Internet Files\Content.IE5\R5GKR7TZ\MP90043123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5437" y="4456697"/>
            <a:ext cx="1437758" cy="222061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ZS SLOVAN\AppData\Local\Microsoft\Windows\Temporary Internet Files\Content.IE5\NIQHWHNY\MP90042361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5195593"/>
            <a:ext cx="1806045" cy="141943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ZS SLOVAN\AppData\Local\Microsoft\Windows\Temporary Internet Files\Content.IE5\S9JG8C4Z\MP90042361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3157" y="5173256"/>
            <a:ext cx="2163508" cy="144177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3179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4330824" cy="923702"/>
          </a:xfrm>
          <a:solidFill>
            <a:schemeClr val="accent3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anchor="ctr">
            <a:noAutofit/>
          </a:bodyPr>
          <a:lstStyle/>
          <a:p>
            <a:r>
              <a:rPr lang="cs-CZ" sz="4000" dirty="0" smtClean="0"/>
              <a:t>NATURÁLNÍ MZDA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60032" y="273050"/>
            <a:ext cx="3826768" cy="585311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Příklady: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68760"/>
            <a:ext cx="4330824" cy="4857403"/>
          </a:xfrm>
        </p:spPr>
        <p:txBody>
          <a:bodyPr/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pouze se souhlasem zaměstnance, přiměřeně jeho potřebám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část mzdy musí být vyplacena v penězích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b="1" dirty="0" smtClean="0">
                <a:solidFill>
                  <a:srgbClr val="FF0000"/>
                </a:solidFill>
              </a:rPr>
              <a:t>Naturální mzda  = výrobky </a:t>
            </a:r>
            <a:r>
              <a:rPr lang="cs-CZ" sz="2400" dirty="0" smtClean="0"/>
              <a:t>(kromě lihovin, tabákových výrobků nebo jiných návykových látek, výkonů, </a:t>
            </a:r>
            <a:r>
              <a:rPr lang="cs-CZ" sz="2400" dirty="0"/>
              <a:t>práce nebo </a:t>
            </a:r>
            <a:r>
              <a:rPr lang="cs-CZ" sz="2400" dirty="0" smtClean="0"/>
              <a:t>služeb)</a:t>
            </a:r>
            <a:endParaRPr lang="cs-CZ" sz="2400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8" name="Picture 4" descr="C:\Users\ZS SLOVAN\AppData\Local\Microsoft\Windows\Temporary Internet Files\Content.IE5\ZKUOB2XQ\MC9000548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5573" y="404664"/>
            <a:ext cx="1745810" cy="1711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ZS SLOVAN\AppData\Local\Microsoft\Windows\Temporary Internet Files\Content.IE5\IFY9XZ97\MC9002407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5518" y="2250969"/>
            <a:ext cx="1827886" cy="1612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ZS SLOVAN\AppData\Local\Microsoft\Windows\Temporary Internet Files\Content.IE5\SGOM21DJ\MC9002168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9516" y="2084832"/>
            <a:ext cx="1826057" cy="1344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ZS SLOVAN\AppData\Local\Microsoft\Windows\Temporary Internet Files\Content.IE5\ZKUOB2XQ\MC9002336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1155" y="5157192"/>
            <a:ext cx="3402249" cy="1494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ZS SLOVAN\AppData\Local\Microsoft\Windows\Temporary Internet Files\Content.IE5\JY3DX1OV\MC90023724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6993" y="3580042"/>
            <a:ext cx="2237867" cy="2060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ZS SLOVAN\AppData\Local\Microsoft\Windows\Temporary Internet Files\Content.IE5\0R7O1ENB\MC90023382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1115" y="4063232"/>
            <a:ext cx="1815220" cy="1093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3601" y="779907"/>
            <a:ext cx="1712913" cy="1304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9998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/>
          </p:cNvSpPr>
          <p:nvPr/>
        </p:nvSpPr>
        <p:spPr>
          <a:xfrm>
            <a:off x="457200" y="274638"/>
            <a:ext cx="8229600" cy="1138138"/>
          </a:xfrm>
          <a:prstGeom prst="rect">
            <a:avLst/>
          </a:prstGeom>
          <a:solidFill>
            <a:schemeClr val="accent3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rmAutofit fontScale="82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dirty="0" smtClean="0"/>
              <a:t>Pracovní úkol :     </a:t>
            </a:r>
            <a:r>
              <a:rPr lang="cs-CZ" b="1" dirty="0" smtClean="0"/>
              <a:t>ZA CO MZDU NEBO PLAT?</a:t>
            </a:r>
            <a:br>
              <a:rPr lang="cs-CZ" b="1" dirty="0" smtClean="0"/>
            </a:br>
            <a:r>
              <a:rPr lang="cs-CZ" dirty="0" smtClean="0"/>
              <a:t>                       </a:t>
            </a:r>
            <a:r>
              <a:rPr lang="cs-CZ" sz="2700" dirty="0" smtClean="0"/>
              <a:t>SKUPINOVÁ PRÁCE                   IA tabule</a:t>
            </a:r>
            <a:endParaRPr lang="cs-CZ" sz="2700" dirty="0"/>
          </a:p>
        </p:txBody>
      </p:sp>
      <p:graphicFrame>
        <p:nvGraphicFramePr>
          <p:cNvPr id="3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13358431"/>
              </p:ext>
            </p:extLst>
          </p:nvPr>
        </p:nvGraphicFramePr>
        <p:xfrm>
          <a:off x="457200" y="1600200"/>
          <a:ext cx="8229600" cy="5069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05951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7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u="sng" dirty="0" smtClean="0"/>
              <a:t>POKYNY K PRÁCI:</a:t>
            </a:r>
          </a:p>
          <a:p>
            <a:pPr marL="0" indent="0">
              <a:buFont typeface="Arial" pitchFamily="34" charset="0"/>
              <a:buNone/>
            </a:pPr>
            <a:r>
              <a:rPr lang="cs-CZ" sz="2400" b="1" dirty="0" smtClean="0"/>
              <a:t>1. MOŽNOST</a:t>
            </a:r>
          </a:p>
          <a:p>
            <a:pPr marL="0" indent="0">
              <a:buFont typeface="Arial" pitchFamily="34" charset="0"/>
              <a:buNone/>
            </a:pPr>
            <a:r>
              <a:rPr lang="cs-CZ" sz="2400" dirty="0" smtClean="0"/>
              <a:t>TŘÍDA SE ROZDĚLÍ DO SKUPIN PO 4 – 5 ŽÁCÍCH A KAŽDÁ SKUPINA SE SNAŽÍ PŘIJÍT NA CO NEJVÍC KRITÉRIÍ, PODLE KTERÝCH SE POSUZUJE, ZA CO LZE OBDRŽET V JEDNOTLIVÝCH KATEGORIÍCH MZDU – PLAT</a:t>
            </a:r>
          </a:p>
          <a:p>
            <a:pPr marL="0" indent="0">
              <a:buFont typeface="Arial" pitchFamily="34" charset="0"/>
              <a:buNone/>
            </a:pPr>
            <a:r>
              <a:rPr lang="cs-CZ" sz="2400" b="1" dirty="0" smtClean="0"/>
              <a:t>2. MOŽNOST</a:t>
            </a:r>
          </a:p>
          <a:p>
            <a:pPr marL="0" indent="0">
              <a:buFont typeface="Arial" pitchFamily="34" charset="0"/>
              <a:buNone/>
            </a:pPr>
            <a:r>
              <a:rPr lang="cs-CZ" sz="2400" dirty="0" smtClean="0"/>
              <a:t>BRAINSTORMING – TŘÍDA SPOLEČNĚ DOPLŇUJE NÁPADY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UČITEL NA ZÁVĚR UKÁŽE KONKRÉTNÍ KRITÉRIA A POROVNÁ </a:t>
            </a:r>
            <a:br>
              <a:rPr lang="cs-CZ" sz="2400" dirty="0" smtClean="0"/>
            </a:br>
            <a:r>
              <a:rPr lang="cs-CZ" sz="2400" dirty="0" smtClean="0"/>
              <a:t>S PRACÍ ŽÁKŮ (VIZ NÁSLEDUJÍCÍ)</a:t>
            </a:r>
            <a:endParaRPr lang="cs-CZ" sz="2400" dirty="0"/>
          </a:p>
        </p:txBody>
      </p:sp>
      <p:sp>
        <p:nvSpPr>
          <p:cNvPr id="3" name="Nadpis 3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  <a:solidFill>
            <a:schemeClr val="accent3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rmAutofit fontScale="97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/>
              <a:t>ZA CO MZDU NEBO PLAT?</a:t>
            </a:r>
            <a:br>
              <a:rPr lang="cs-CZ" b="1" dirty="0" smtClean="0"/>
            </a:br>
            <a:r>
              <a:rPr lang="cs-CZ" sz="2900" dirty="0" smtClean="0"/>
              <a:t>SKUPINOVÁ PRÁCE – pokyny k práci</a:t>
            </a:r>
            <a:endParaRPr lang="cs-CZ" sz="2900" dirty="0"/>
          </a:p>
        </p:txBody>
      </p:sp>
    </p:spTree>
    <p:extLst>
      <p:ext uri="{BB962C8B-B14F-4D97-AF65-F5344CB8AC3E}">
        <p14:creationId xmlns:p14="http://schemas.microsoft.com/office/powerpoint/2010/main" val="1524767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4"/>
          <p:cNvSpPr txBox="1">
            <a:spLocks/>
          </p:cNvSpPr>
          <p:nvPr/>
        </p:nvSpPr>
        <p:spPr>
          <a:xfrm>
            <a:off x="457200" y="274638"/>
            <a:ext cx="8229600" cy="922114"/>
          </a:xfrm>
          <a:prstGeom prst="rect">
            <a:avLst/>
          </a:prstGeom>
          <a:solidFill>
            <a:schemeClr val="accent3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anchor="ctr">
            <a:normAutofit fontScale="7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/>
              <a:t>ZA CO MZDU NEBO PLAT?</a:t>
            </a:r>
            <a:br>
              <a:rPr lang="cs-CZ" b="1" dirty="0"/>
            </a:br>
            <a:r>
              <a:rPr lang="cs-CZ" dirty="0" smtClean="0"/>
              <a:t>POSKYTOVÁNÍ MZDY, PLATU - odpovědi</a:t>
            </a:r>
            <a:endParaRPr lang="cs-CZ" dirty="0"/>
          </a:p>
        </p:txBody>
      </p:sp>
      <p:sp>
        <p:nvSpPr>
          <p:cNvPr id="3" name="Zástupný symbol pro obsah 5"/>
          <p:cNvSpPr txBox="1">
            <a:spLocks/>
          </p:cNvSpPr>
          <p:nvPr/>
        </p:nvSpPr>
        <p:spPr>
          <a:xfrm>
            <a:off x="457200" y="1196752"/>
            <a:ext cx="8229600" cy="5256584"/>
          </a:xfrm>
          <a:prstGeom prst="rect">
            <a:avLst/>
          </a:prstGeom>
        </p:spPr>
        <p:txBody>
          <a:bodyPr>
            <a:normAutofit fontScale="4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+mj-lt"/>
              <a:buAutoNum type="arabicPeriod"/>
            </a:pPr>
            <a:r>
              <a:rPr lang="cs-CZ" sz="4200" b="1" u="sng" dirty="0" smtClean="0">
                <a:solidFill>
                  <a:schemeClr val="accent2">
                    <a:lumMod val="75000"/>
                  </a:schemeClr>
                </a:solidFill>
              </a:rPr>
              <a:t>Složitost, odpovědnost a namáhavost práce</a:t>
            </a:r>
            <a:r>
              <a:rPr lang="cs-CZ" sz="4200" u="sng" dirty="0" smtClean="0">
                <a:solidFill>
                  <a:schemeClr val="accent2">
                    <a:lumMod val="75000"/>
                  </a:schemeClr>
                </a:solidFill>
              </a:rPr>
              <a:t> se posuzuje podle:</a:t>
            </a:r>
          </a:p>
          <a:p>
            <a:pPr>
              <a:buFont typeface="Wingdings" pitchFamily="2" charset="2"/>
              <a:buChar char="ü"/>
            </a:pPr>
            <a:r>
              <a:rPr lang="cs-CZ" sz="3800" b="1" dirty="0" smtClean="0">
                <a:solidFill>
                  <a:schemeClr val="accent2">
                    <a:lumMod val="75000"/>
                  </a:schemeClr>
                </a:solidFill>
              </a:rPr>
              <a:t>vzdělání a praktických znalostí a dovedností potřebných pro výkon této práce</a:t>
            </a:r>
          </a:p>
          <a:p>
            <a:pPr>
              <a:buFont typeface="Wingdings" pitchFamily="2" charset="2"/>
              <a:buChar char="ü"/>
            </a:pPr>
            <a:r>
              <a:rPr lang="cs-CZ" sz="3800" b="1" dirty="0" smtClean="0">
                <a:solidFill>
                  <a:schemeClr val="accent2">
                    <a:lumMod val="75000"/>
                  </a:schemeClr>
                </a:solidFill>
              </a:rPr>
              <a:t>podle složitosti předmětu práce a pracovní činnosti</a:t>
            </a:r>
          </a:p>
          <a:p>
            <a:pPr>
              <a:buFont typeface="Wingdings" pitchFamily="2" charset="2"/>
              <a:buChar char="ü"/>
            </a:pPr>
            <a:r>
              <a:rPr lang="cs-CZ" sz="3800" b="1" dirty="0" smtClean="0">
                <a:solidFill>
                  <a:schemeClr val="accent2">
                    <a:lumMod val="75000"/>
                  </a:schemeClr>
                </a:solidFill>
              </a:rPr>
              <a:t>podle organizační a řídící náročnosti</a:t>
            </a:r>
          </a:p>
          <a:p>
            <a:pPr>
              <a:buFont typeface="Wingdings" pitchFamily="2" charset="2"/>
              <a:buChar char="ü"/>
            </a:pPr>
            <a:r>
              <a:rPr lang="cs-CZ" sz="3800" b="1" dirty="0" smtClean="0">
                <a:solidFill>
                  <a:schemeClr val="accent2">
                    <a:lumMod val="75000"/>
                  </a:schemeClr>
                </a:solidFill>
              </a:rPr>
              <a:t>podle míry odpovědnosti za škody, zdraví a bezpečnost</a:t>
            </a:r>
          </a:p>
          <a:p>
            <a:pPr>
              <a:buFont typeface="Wingdings" pitchFamily="2" charset="2"/>
              <a:buChar char="ü"/>
            </a:pPr>
            <a:r>
              <a:rPr lang="cs-CZ" sz="3800" b="1" dirty="0" smtClean="0">
                <a:solidFill>
                  <a:schemeClr val="accent2">
                    <a:lumMod val="75000"/>
                  </a:schemeClr>
                </a:solidFill>
              </a:rPr>
              <a:t>podle fyzické, smyslové a duševní zátěže a působení negativních vlivů práce</a:t>
            </a:r>
          </a:p>
          <a:p>
            <a:pPr marL="514350" indent="-514350">
              <a:buFont typeface="+mj-lt"/>
              <a:buAutoNum type="arabicPeriod" startAt="2"/>
            </a:pPr>
            <a:r>
              <a:rPr lang="cs-CZ" sz="4200" b="1" u="sng" dirty="0" smtClean="0">
                <a:solidFill>
                  <a:schemeClr val="accent3">
                    <a:lumMod val="50000"/>
                  </a:schemeClr>
                </a:solidFill>
              </a:rPr>
              <a:t>Pracovní podmínky</a:t>
            </a:r>
            <a:r>
              <a:rPr lang="cs-CZ" sz="4200" u="sng" dirty="0" smtClean="0">
                <a:solidFill>
                  <a:schemeClr val="accent3">
                    <a:lumMod val="50000"/>
                  </a:schemeClr>
                </a:solidFill>
              </a:rPr>
              <a:t> se posuzují podle:</a:t>
            </a:r>
          </a:p>
          <a:p>
            <a:pPr>
              <a:buFont typeface="Wingdings" pitchFamily="2" charset="2"/>
              <a:buChar char="Ø"/>
            </a:pPr>
            <a:r>
              <a:rPr lang="cs-CZ" sz="3800" b="1" dirty="0" smtClean="0">
                <a:solidFill>
                  <a:schemeClr val="accent3">
                    <a:lumMod val="50000"/>
                  </a:schemeClr>
                </a:solidFill>
              </a:rPr>
              <a:t>obtížnosti pracovních režimů vyplývajících z rozvržení pracovní doby, například do směn, dnů pracovního klidu, na práci v noci nebo práci přesčas</a:t>
            </a:r>
          </a:p>
          <a:p>
            <a:pPr>
              <a:buFont typeface="Wingdings" pitchFamily="2" charset="2"/>
              <a:buChar char="Ø"/>
            </a:pPr>
            <a:r>
              <a:rPr lang="cs-CZ" sz="3800" b="1" dirty="0" smtClean="0">
                <a:solidFill>
                  <a:schemeClr val="accent3">
                    <a:lumMod val="50000"/>
                  </a:schemeClr>
                </a:solidFill>
              </a:rPr>
              <a:t>podle škodlivosti nebo obtížnosti dané působením jiných negativních vlivů pracovního prostředí</a:t>
            </a:r>
          </a:p>
          <a:p>
            <a:pPr>
              <a:buFont typeface="Wingdings" pitchFamily="2" charset="2"/>
              <a:buChar char="Ø"/>
            </a:pPr>
            <a:r>
              <a:rPr lang="cs-CZ" sz="3800" b="1" dirty="0" smtClean="0">
                <a:solidFill>
                  <a:schemeClr val="accent3">
                    <a:lumMod val="50000"/>
                  </a:schemeClr>
                </a:solidFill>
              </a:rPr>
              <a:t>podle rizikovosti pracovního prostředí</a:t>
            </a:r>
          </a:p>
          <a:p>
            <a:pPr marL="514350" indent="-514350">
              <a:buFont typeface="+mj-lt"/>
              <a:buAutoNum type="arabicPeriod" startAt="3"/>
            </a:pPr>
            <a:r>
              <a:rPr lang="cs-CZ" sz="4200" b="1" u="sng" dirty="0" smtClean="0">
                <a:solidFill>
                  <a:srgbClr val="0070C0"/>
                </a:solidFill>
              </a:rPr>
              <a:t>Pracovní výkonnost</a:t>
            </a:r>
            <a:r>
              <a:rPr lang="cs-CZ" sz="4200" u="sng" dirty="0" smtClean="0">
                <a:solidFill>
                  <a:srgbClr val="0070C0"/>
                </a:solidFill>
              </a:rPr>
              <a:t> se posuzuje podle:</a:t>
            </a:r>
          </a:p>
          <a:p>
            <a:pPr>
              <a:buFont typeface="Wingdings" pitchFamily="2" charset="2"/>
              <a:buChar char="§"/>
            </a:pPr>
            <a:r>
              <a:rPr lang="cs-CZ" sz="3800" b="1" dirty="0" smtClean="0">
                <a:solidFill>
                  <a:srgbClr val="0070C0"/>
                </a:solidFill>
              </a:rPr>
              <a:t>intenzity a kvality prováděných prací</a:t>
            </a:r>
          </a:p>
          <a:p>
            <a:pPr>
              <a:buFont typeface="Wingdings" pitchFamily="2" charset="2"/>
              <a:buChar char="§"/>
            </a:pPr>
            <a:r>
              <a:rPr lang="cs-CZ" sz="3800" b="1" dirty="0" smtClean="0">
                <a:solidFill>
                  <a:srgbClr val="0070C0"/>
                </a:solidFill>
              </a:rPr>
              <a:t>pracovních schopností</a:t>
            </a:r>
          </a:p>
          <a:p>
            <a:pPr>
              <a:buFont typeface="Wingdings" pitchFamily="2" charset="2"/>
              <a:buChar char="§"/>
            </a:pPr>
            <a:r>
              <a:rPr lang="cs-CZ" sz="3800" b="1" dirty="0" smtClean="0">
                <a:solidFill>
                  <a:srgbClr val="0070C0"/>
                </a:solidFill>
              </a:rPr>
              <a:t>pracovní způsobilosti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cs-CZ" sz="4200" b="1" u="sng" dirty="0" smtClean="0">
                <a:solidFill>
                  <a:srgbClr val="FF0000"/>
                </a:solidFill>
              </a:rPr>
              <a:t>Výsledky práce </a:t>
            </a:r>
            <a:r>
              <a:rPr lang="cs-CZ" sz="4200" u="sng" dirty="0" smtClean="0">
                <a:solidFill>
                  <a:srgbClr val="FF0000"/>
                </a:solidFill>
              </a:rPr>
              <a:t>se posuzují podle:</a:t>
            </a:r>
          </a:p>
          <a:p>
            <a:pPr>
              <a:buFont typeface="Wingdings" pitchFamily="2" charset="2"/>
              <a:buChar char="v"/>
            </a:pPr>
            <a:r>
              <a:rPr lang="cs-CZ" sz="3800" b="1" dirty="0" smtClean="0">
                <a:solidFill>
                  <a:srgbClr val="FF0000"/>
                </a:solidFill>
              </a:rPr>
              <a:t>množství</a:t>
            </a:r>
          </a:p>
          <a:p>
            <a:pPr>
              <a:buFont typeface="Wingdings" pitchFamily="2" charset="2"/>
              <a:buChar char="v"/>
            </a:pPr>
            <a:r>
              <a:rPr lang="cs-CZ" sz="3800" b="1" dirty="0" smtClean="0">
                <a:solidFill>
                  <a:srgbClr val="FF0000"/>
                </a:solidFill>
              </a:rPr>
              <a:t>kvality</a:t>
            </a:r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7452320" y="4941168"/>
            <a:ext cx="864096" cy="936104"/>
          </a:xfrm>
          <a:prstGeom prst="curvedLef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6731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chemeClr val="accent3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rmAutofit fontScale="90000"/>
          </a:bodyPr>
          <a:lstStyle/>
          <a:p>
            <a:r>
              <a:rPr lang="cs-CZ" dirty="0" smtClean="0"/>
              <a:t>FORMY MZDY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124744"/>
            <a:ext cx="5400600" cy="452596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1.časová</a:t>
            </a:r>
            <a:r>
              <a:rPr lang="cs-CZ" b="1" dirty="0"/>
              <a:t> 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- odměna </a:t>
            </a:r>
            <a:r>
              <a:rPr lang="cs-CZ" dirty="0"/>
              <a:t>podle času práce</a:t>
            </a:r>
            <a:br>
              <a:rPr lang="cs-CZ" dirty="0"/>
            </a:br>
            <a:r>
              <a:rPr lang="cs-CZ" dirty="0"/>
              <a:t>- Kč/hod. </a:t>
            </a:r>
            <a:r>
              <a:rPr lang="cs-CZ" dirty="0" smtClean="0"/>
              <a:t>krát počet </a:t>
            </a:r>
            <a:r>
              <a:rPr lang="cs-CZ" dirty="0"/>
              <a:t>odpracovaných </a:t>
            </a:r>
            <a:r>
              <a:rPr lang="cs-CZ" dirty="0" smtClean="0"/>
              <a:t>hodin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2.úkolová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- </a:t>
            </a:r>
            <a:r>
              <a:rPr lang="cs-CZ" dirty="0" smtClean="0"/>
              <a:t>množství </a:t>
            </a:r>
            <a:r>
              <a:rPr lang="cs-CZ" dirty="0"/>
              <a:t>odvedené práce</a:t>
            </a:r>
            <a:br>
              <a:rPr lang="cs-CZ" dirty="0"/>
            </a:br>
            <a:r>
              <a:rPr lang="cs-CZ" dirty="0"/>
              <a:t>- stanovena norma (Kč/ks , </a:t>
            </a:r>
            <a:r>
              <a:rPr lang="cs-CZ" dirty="0" smtClean="0"/>
              <a:t>Kč/m</a:t>
            </a:r>
            <a:r>
              <a:rPr lang="cs-CZ" dirty="0" smtClean="0">
                <a:latin typeface="MS Gothic"/>
                <a:ea typeface="MS Gothic"/>
              </a:rPr>
              <a:t>²</a:t>
            </a:r>
            <a:r>
              <a:rPr lang="cs-CZ" dirty="0" smtClean="0"/>
              <a:t>)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3.podílová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- podíl na dosažených </a:t>
            </a:r>
            <a:r>
              <a:rPr lang="cs-CZ" dirty="0" smtClean="0"/>
              <a:t>výsledcích</a:t>
            </a:r>
          </a:p>
          <a:p>
            <a:pPr marL="0" indent="0">
              <a:buNone/>
            </a:pPr>
            <a:r>
              <a:rPr lang="cs-CZ" dirty="0" smtClean="0"/>
              <a:t>- % </a:t>
            </a:r>
            <a:r>
              <a:rPr lang="cs-CZ" dirty="0"/>
              <a:t>z tržby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4.smíšená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- časová + podílová , časová + úkolová</a:t>
            </a:r>
          </a:p>
        </p:txBody>
      </p:sp>
      <p:pic>
        <p:nvPicPr>
          <p:cNvPr id="2052" name="Picture 4" descr="C:\Users\ZS SLOVAN\AppData\Local\Microsoft\Windows\Temporary Internet Files\Content.IE5\R5GKR7TZ\MC9002381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111146"/>
            <a:ext cx="1800200" cy="155017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ZS SLOVAN\AppData\Local\Microsoft\Windows\Temporary Internet Files\Content.IE5\UOB7DP1F\MC9002318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622314"/>
            <a:ext cx="1728192" cy="195180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ZS SLOVAN\AppData\Local\Microsoft\Windows\Temporary Internet Files\Content.IE5\R5GKR7TZ\MC9002899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3" y="1117801"/>
            <a:ext cx="2304256" cy="159019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8432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10146"/>
          </a:xfrm>
          <a:solidFill>
            <a:schemeClr val="accent3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Pracovní list:    </a:t>
            </a:r>
            <a:r>
              <a:rPr lang="cs-CZ" dirty="0" smtClean="0"/>
              <a:t>VYHLEDÁVAČKA</a:t>
            </a:r>
            <a:br>
              <a:rPr lang="cs-CZ" dirty="0" smtClean="0"/>
            </a:br>
            <a:r>
              <a:rPr lang="cs-CZ" sz="1800" dirty="0" smtClean="0"/>
              <a:t>tisk pro žáka nebo IA tabule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Vyhledej v textu citáty a rčení o odměně, vysvětli, jak chápeš jejich obsah: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JikleBeznhuprácekaruzhnejsouklonjukoláčemnugz.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Jakáítádrčpráce,zreříbjkotakováituzbážélkodměnafrížsv.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FrčesKomuhAwešsejZnelení,kojHZýžtomuptoriFERsečtelkuzelenítraFduioL.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2051" name="Picture 3" descr="C:\Users\ZS SLOVAN\AppData\Local\Microsoft\Windows\Temporary Internet Files\Content.IE5\TYZ6L3GP\MC90043934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76672"/>
            <a:ext cx="1400200" cy="1400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9344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chemeClr val="accent3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Pracovní list:    </a:t>
            </a:r>
            <a:r>
              <a:rPr lang="cs-CZ" dirty="0" smtClean="0"/>
              <a:t>VYHLEDÁVAČKA - řešení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Vyhledej v textu citáty a rčení o odměně, vysvětli, jak chápeš jejich obsah: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Jikle</a:t>
            </a:r>
            <a:r>
              <a:rPr lang="cs-CZ" dirty="0" smtClean="0">
                <a:solidFill>
                  <a:srgbClr val="C00000"/>
                </a:solidFill>
              </a:rPr>
              <a:t>Bez</a:t>
            </a:r>
            <a:r>
              <a:rPr lang="cs-CZ" dirty="0" smtClean="0"/>
              <a:t>nhu</a:t>
            </a:r>
            <a:r>
              <a:rPr lang="cs-CZ" dirty="0" smtClean="0">
                <a:solidFill>
                  <a:srgbClr val="C00000"/>
                </a:solidFill>
              </a:rPr>
              <a:t>práce</a:t>
            </a:r>
            <a:r>
              <a:rPr lang="cs-CZ" dirty="0" smtClean="0"/>
              <a:t>karuzh</a:t>
            </a:r>
            <a:r>
              <a:rPr lang="cs-CZ" dirty="0" smtClean="0">
                <a:solidFill>
                  <a:srgbClr val="C00000"/>
                </a:solidFill>
              </a:rPr>
              <a:t>nejsou</a:t>
            </a:r>
            <a:r>
              <a:rPr lang="cs-CZ" dirty="0" smtClean="0"/>
              <a:t>klonju</a:t>
            </a:r>
            <a:r>
              <a:rPr lang="cs-CZ" dirty="0" smtClean="0">
                <a:solidFill>
                  <a:srgbClr val="C00000"/>
                </a:solidFill>
              </a:rPr>
              <a:t>koláče</a:t>
            </a:r>
            <a:r>
              <a:rPr lang="cs-CZ" dirty="0" smtClean="0"/>
              <a:t>mnugz.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</a:t>
            </a:r>
            <a:r>
              <a:rPr lang="cs-CZ" dirty="0" smtClean="0">
                <a:solidFill>
                  <a:srgbClr val="0070C0"/>
                </a:solidFill>
              </a:rPr>
              <a:t>Jaká</a:t>
            </a:r>
            <a:r>
              <a:rPr lang="cs-CZ" dirty="0" smtClean="0"/>
              <a:t>ítádrč</a:t>
            </a:r>
            <a:r>
              <a:rPr lang="cs-CZ" dirty="0" smtClean="0">
                <a:solidFill>
                  <a:srgbClr val="0070C0"/>
                </a:solidFill>
              </a:rPr>
              <a:t>práce,</a:t>
            </a:r>
            <a:r>
              <a:rPr lang="cs-CZ" dirty="0" smtClean="0"/>
              <a:t>zreříbjko</a:t>
            </a:r>
            <a:r>
              <a:rPr lang="cs-CZ" dirty="0" smtClean="0">
                <a:solidFill>
                  <a:srgbClr val="0070C0"/>
                </a:solidFill>
              </a:rPr>
              <a:t>taková</a:t>
            </a:r>
            <a:r>
              <a:rPr lang="cs-CZ" dirty="0" smtClean="0"/>
              <a:t>ituzbážélk</a:t>
            </a:r>
            <a:r>
              <a:rPr lang="cs-CZ" dirty="0" smtClean="0">
                <a:solidFill>
                  <a:srgbClr val="0070C0"/>
                </a:solidFill>
              </a:rPr>
              <a:t>odměna</a:t>
            </a:r>
            <a:r>
              <a:rPr lang="cs-CZ" dirty="0" smtClean="0"/>
              <a:t>frížsv.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Frčes</a:t>
            </a:r>
            <a:r>
              <a:rPr lang="cs-CZ" dirty="0" smtClean="0">
                <a:solidFill>
                  <a:srgbClr val="00B050"/>
                </a:solidFill>
              </a:rPr>
              <a:t>Komu</a:t>
            </a:r>
            <a:r>
              <a:rPr lang="cs-CZ" dirty="0" smtClean="0"/>
              <a:t>hAweš</a:t>
            </a:r>
            <a:r>
              <a:rPr lang="cs-CZ" dirty="0" smtClean="0">
                <a:solidFill>
                  <a:srgbClr val="00B050"/>
                </a:solidFill>
              </a:rPr>
              <a:t>se</a:t>
            </a:r>
            <a:r>
              <a:rPr lang="cs-CZ" dirty="0" smtClean="0"/>
              <a:t>jZ</a:t>
            </a:r>
            <a:r>
              <a:rPr lang="cs-CZ" dirty="0" smtClean="0">
                <a:solidFill>
                  <a:srgbClr val="00B050"/>
                </a:solidFill>
              </a:rPr>
              <a:t>nelení,</a:t>
            </a:r>
            <a:r>
              <a:rPr lang="cs-CZ" dirty="0" smtClean="0"/>
              <a:t>kojHZýž</a:t>
            </a:r>
            <a:r>
              <a:rPr lang="cs-CZ" dirty="0" smtClean="0">
                <a:solidFill>
                  <a:srgbClr val="00B050"/>
                </a:solidFill>
              </a:rPr>
              <a:t>tomu</a:t>
            </a:r>
            <a:r>
              <a:rPr lang="cs-CZ" dirty="0" smtClean="0"/>
              <a:t>ptoriFER</a:t>
            </a:r>
            <a:r>
              <a:rPr lang="cs-CZ" dirty="0" smtClean="0">
                <a:solidFill>
                  <a:srgbClr val="00B050"/>
                </a:solidFill>
              </a:rPr>
              <a:t>se</a:t>
            </a:r>
            <a:r>
              <a:rPr lang="cs-CZ" dirty="0" smtClean="0"/>
              <a:t>čtelku</a:t>
            </a:r>
            <a:r>
              <a:rPr lang="cs-CZ" dirty="0" smtClean="0">
                <a:solidFill>
                  <a:srgbClr val="00B050"/>
                </a:solidFill>
              </a:rPr>
              <a:t>zelení</a:t>
            </a:r>
            <a:r>
              <a:rPr lang="cs-CZ" dirty="0" smtClean="0"/>
              <a:t>traFduioL.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2051" name="Picture 3" descr="C:\Users\ZS SLOVAN\AppData\Local\Microsoft\Windows\Temporary Internet Files\Content.IE5\TYZ6L3GP\MC90043934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124744"/>
            <a:ext cx="1400200" cy="1400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0408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/>
          <a:lstStyle/>
          <a:p>
            <a:r>
              <a:rPr lang="cs-CZ" dirty="0" smtClean="0"/>
              <a:t>ZÁVĚR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Plat dostaneme za práci ve státních organizacích – vždy peněžitý.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Mzdu dostaneme v ostatních zaměstnáních – peněžitou, popř. naturální.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Odměnu obdržíme ve formě časové, úkolové, podílové a smíšené.</a:t>
            </a:r>
          </a:p>
          <a:p>
            <a:pPr marL="0" indent="0">
              <a:buNone/>
            </a:pPr>
            <a:r>
              <a:rPr lang="cs-CZ" dirty="0" smtClean="0"/>
              <a:t>REFLEXE: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Víš, v jaké formě dostávají mzdu-plat rodiče? Zeptej se. </a:t>
            </a:r>
            <a:endParaRPr lang="cs-CZ" dirty="0"/>
          </a:p>
        </p:txBody>
      </p:sp>
      <p:pic>
        <p:nvPicPr>
          <p:cNvPr id="1026" name="Picture 2" descr="C:\Users\ZS SLOVAN\AppData\Local\Microsoft\Windows\Temporary Internet Files\Content.IE5\ZKUOB2XQ\MC90044039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32656"/>
            <a:ext cx="1659632" cy="16596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S SLOVAN\AppData\Local\Microsoft\Windows\Temporary Internet Files\Content.IE5\JLA8HB9Y\MC90044131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0403"/>
            <a:ext cx="1428328" cy="14283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1532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cs-CZ" dirty="0" smtClean="0"/>
              <a:t>ZDROJE</a:t>
            </a:r>
            <a:r>
              <a:rPr lang="en-US" dirty="0" smtClean="0"/>
              <a:t> </a:t>
            </a:r>
            <a:r>
              <a:rPr lang="en-US" sz="2800" dirty="0" smtClean="0"/>
              <a:t>[on line]</a:t>
            </a:r>
            <a:r>
              <a:rPr lang="cs-CZ" sz="2800" dirty="0" smtClean="0"/>
              <a:t> dostupné z www: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Použité kliparty: </a:t>
            </a:r>
            <a:r>
              <a:rPr lang="cs-CZ" u="sng" dirty="0">
                <a:hlinkClick r:id="rId2"/>
              </a:rPr>
              <a:t>www.office.microsoft.com</a:t>
            </a:r>
            <a:endParaRPr lang="cs-CZ" u="sng" dirty="0"/>
          </a:p>
          <a:p>
            <a:r>
              <a:rPr lang="cs-CZ" dirty="0"/>
              <a:t>HORSKÁ, Viola. </a:t>
            </a:r>
            <a:r>
              <a:rPr lang="cs-CZ" i="1" dirty="0"/>
              <a:t>Občanská výchova pro 8. a 9. ročník základní školy</a:t>
            </a:r>
            <a:r>
              <a:rPr lang="cs-CZ" dirty="0"/>
              <a:t>. Vyd. 1. Praha: Fortuna, 1999, 215 s. ISBN 80-716-8641-7.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7887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651</TotalTime>
  <Words>686</Words>
  <Application>Microsoft Office PowerPoint</Application>
  <PresentationFormat>Předvádění na obrazovce (4:3)</PresentationFormat>
  <Paragraphs>103</Paragraphs>
  <Slides>13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PILOTÁŽ  (doporučení – upozornění – zpětná vazba)</vt:lpstr>
      <vt:lpstr>Prezentace aplikace PowerPoint</vt:lpstr>
      <vt:lpstr>NATURÁLNÍ MZDA</vt:lpstr>
      <vt:lpstr>Prezentace aplikace PowerPoint</vt:lpstr>
      <vt:lpstr>Prezentace aplikace PowerPoint</vt:lpstr>
      <vt:lpstr>Prezentace aplikace PowerPoint</vt:lpstr>
      <vt:lpstr>FORMY MZDY</vt:lpstr>
      <vt:lpstr>Pracovní list:    VYHLEDÁVAČKA tisk pro žáka nebo IA tabule</vt:lpstr>
      <vt:lpstr>Pracovní list:    VYHLEDÁVAČKA - řešení</vt:lpstr>
      <vt:lpstr>ZÁVĚR</vt:lpstr>
      <vt:lpstr>ZDROJE [on line] dostupné z www:</vt:lpstr>
    </vt:vector>
  </TitlesOfParts>
  <Company>ZŠ Slovan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SLOVAN</dc:creator>
  <cp:lastModifiedBy>ZS SLOVAN</cp:lastModifiedBy>
  <cp:revision>39</cp:revision>
  <dcterms:created xsi:type="dcterms:W3CDTF">2011-11-22T21:38:01Z</dcterms:created>
  <dcterms:modified xsi:type="dcterms:W3CDTF">2013-02-20T23:39:29Z</dcterms:modified>
</cp:coreProperties>
</file>