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57" r:id="rId5"/>
    <p:sldId id="258" r:id="rId6"/>
    <p:sldId id="260" r:id="rId7"/>
    <p:sldId id="261" r:id="rId8"/>
    <p:sldId id="262" r:id="rId9"/>
    <p:sldId id="266" r:id="rId10"/>
    <p:sldId id="267" r:id="rId11"/>
    <p:sldId id="259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67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36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733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953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307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07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56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635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79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99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787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2AEBD8-E40C-4FE4-9708-3CC67048CE1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09790-E6AD-429D-A41F-CE36AF1A54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971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zakony.centrum.cz/zakonik-prac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047" y="380306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960903" y="1245493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VÝCHOVA K OBČANSTVÍ</a:t>
            </a:r>
          </a:p>
          <a:p>
            <a:r>
              <a:rPr lang="cs-CZ" b="1" dirty="0" smtClean="0"/>
              <a:t>ROČNÍK:			9.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BEZPEČNOST A OCHRANA ZAMĚSTNANCE</a:t>
            </a:r>
          </a:p>
          <a:p>
            <a:r>
              <a:rPr lang="cs-CZ" b="1" dirty="0" smtClean="0"/>
              <a:t>AUTOR:			MGR. SVĚTLANA HAJDINOVÁ</a:t>
            </a:r>
          </a:p>
          <a:p>
            <a:r>
              <a:rPr lang="cs-CZ" b="1" dirty="0" smtClean="0"/>
              <a:t>DATUM VYTVOŘENÍ:	3. 11. 2011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VY_32_INOVACE_30_SH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63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cs-CZ" sz="3200" b="1" dirty="0" smtClean="0"/>
              <a:t>ANOTACE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361459"/>
          </a:xfrm>
        </p:spPr>
        <p:txBody>
          <a:bodyPr>
            <a:normAutofit fontScale="85000" lnSpcReduction="20000"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 </a:t>
            </a:r>
            <a:r>
              <a:rPr lang="cs-CZ" b="1" dirty="0" smtClean="0">
                <a:solidFill>
                  <a:srgbClr val="C00000"/>
                </a:solidFill>
              </a:rPr>
              <a:t>BEZPEČNOST A OCHRANA ZDRAVÍ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9.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Žáci se seznámí s právy a povinnostmi </a:t>
            </a:r>
            <a:br>
              <a:rPr lang="cs-CZ" dirty="0" smtClean="0"/>
            </a:br>
            <a:r>
              <a:rPr lang="cs-CZ" dirty="0" smtClean="0"/>
              <a:t>o bezpečnosti zaměstnance i zaměstnavatele a </a:t>
            </a:r>
            <a:br>
              <a:rPr lang="cs-CZ" dirty="0" smtClean="0"/>
            </a:br>
            <a:r>
              <a:rPr lang="cs-CZ" dirty="0" smtClean="0"/>
              <a:t>s ohrožením zdraví při jejich nedodržení.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potřeby, sešit, </a:t>
            </a:r>
            <a:r>
              <a:rPr lang="cs-CZ" b="1" dirty="0">
                <a:solidFill>
                  <a:srgbClr val="0070C0"/>
                </a:solidFill>
              </a:rPr>
              <a:t>pracovní </a:t>
            </a:r>
            <a:r>
              <a:rPr lang="cs-CZ" b="1" dirty="0" smtClean="0">
                <a:solidFill>
                  <a:srgbClr val="0070C0"/>
                </a:solidFill>
              </a:rPr>
              <a:t>list </a:t>
            </a:r>
            <a:r>
              <a:rPr lang="cs-CZ" b="1" dirty="0">
                <a:solidFill>
                  <a:srgbClr val="0070C0"/>
                </a:solidFill>
              </a:rPr>
              <a:t>- </a:t>
            </a:r>
            <a:r>
              <a:rPr lang="cs-CZ" b="1" dirty="0" smtClean="0">
                <a:solidFill>
                  <a:srgbClr val="0070C0"/>
                </a:solidFill>
              </a:rPr>
              <a:t>HŘEBENOVKA</a:t>
            </a:r>
            <a:endParaRPr lang="cs-CZ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</a:t>
            </a:r>
            <a:r>
              <a:rPr lang="cs-CZ" dirty="0" smtClean="0"/>
              <a:t>bezpečnost, ochrana zdraví, zaměstnanec, zaměstnavatel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</a:t>
            </a:r>
            <a:r>
              <a:rPr lang="cs-CZ" dirty="0" smtClean="0"/>
              <a:t>tématu, 1 pracovní list</a:t>
            </a:r>
            <a:endParaRPr lang="cs-CZ" dirty="0"/>
          </a:p>
          <a:p>
            <a:pPr>
              <a:buBlip>
                <a:blip r:embed="rId2"/>
              </a:buBlip>
            </a:pPr>
            <a:r>
              <a:rPr lang="cs-CZ" b="1" dirty="0"/>
              <a:t>Možnosti využití: </a:t>
            </a:r>
            <a:r>
              <a:rPr lang="cs-CZ" dirty="0"/>
              <a:t>k uvedení nového učiva i k opakování již probraného </a:t>
            </a:r>
            <a:r>
              <a:rPr lang="cs-CZ" dirty="0" smtClean="0"/>
              <a:t>učiva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256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cs-CZ" sz="3200" b="1" dirty="0" smtClean="0"/>
              <a:t>PILOTÁŽ</a:t>
            </a:r>
            <a:r>
              <a:rPr lang="cs-CZ" sz="3200" dirty="0" smtClean="0"/>
              <a:t> </a:t>
            </a:r>
            <a:br>
              <a:rPr lang="cs-CZ" sz="3200" dirty="0" smtClean="0"/>
            </a:br>
            <a:r>
              <a:rPr lang="cs-CZ" sz="1800" dirty="0" smtClean="0"/>
              <a:t>(doporučení – upozornění – zpětná vazba)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680520"/>
          </a:xfrm>
        </p:spPr>
        <p:txBody>
          <a:bodyPr>
            <a:normAutofit fontScale="77500" lnSpcReduction="20000"/>
          </a:bodyPr>
          <a:lstStyle/>
          <a:p>
            <a:pPr>
              <a:buBlip>
                <a:blip r:embed="rId2"/>
              </a:buBlip>
            </a:pPr>
            <a:r>
              <a:rPr lang="cs-CZ" dirty="0" smtClean="0"/>
              <a:t>Materiál byl použit ve 4 třídách 9. ročníku. Žáci si osvojili informace o bezpečnosti a ochraně zdraví a vypracovali hřebenovku, v níž si zopakovali některé pojmy z tématu.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Práce s materiálem umožní pochopit a uvědomit si důležitost ochrany vlastního zdraví při práci.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V prezentaci jsou použity </a:t>
            </a:r>
            <a:r>
              <a:rPr lang="cs-CZ" b="1" dirty="0" smtClean="0">
                <a:solidFill>
                  <a:srgbClr val="0070C0"/>
                </a:solidFill>
              </a:rPr>
              <a:t>hypertextové odkazy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smtClean="0"/>
              <a:t>podrobněji vysvětlující, rozšiřující nebo doplňující vybrané pojmy prezentace (snímek 4).</a:t>
            </a:r>
          </a:p>
          <a:p>
            <a:pPr>
              <a:buBlip>
                <a:blip r:embed="rId2"/>
              </a:buBlip>
            </a:pPr>
            <a:r>
              <a:rPr lang="cs-CZ" dirty="0"/>
              <a:t>V prezentaci je použita </a:t>
            </a:r>
            <a:r>
              <a:rPr lang="cs-CZ" b="1" dirty="0"/>
              <a:t>animace</a:t>
            </a:r>
            <a:r>
              <a:rPr lang="cs-CZ" b="1" dirty="0" smtClean="0"/>
              <a:t>.</a:t>
            </a:r>
            <a:endParaRPr lang="cs-CZ" dirty="0" smtClean="0"/>
          </a:p>
          <a:p>
            <a:pPr>
              <a:buBlip>
                <a:blip r:embed="rId2"/>
              </a:buBlip>
            </a:pPr>
            <a:r>
              <a:rPr lang="cs-CZ" b="1" dirty="0">
                <a:solidFill>
                  <a:srgbClr val="C00000"/>
                </a:solidFill>
              </a:rPr>
              <a:t>Pracovní úkoly</a:t>
            </a:r>
            <a:r>
              <a:rPr lang="cs-CZ" dirty="0"/>
              <a:t> mohou být využity v hodině, jako DÚ nebo samostatná práce, lze je ohodnotit. Pro práci žáků lze využít </a:t>
            </a:r>
            <a:r>
              <a:rPr lang="cs-CZ" b="1" dirty="0">
                <a:solidFill>
                  <a:srgbClr val="00B050"/>
                </a:solidFill>
              </a:rPr>
              <a:t>pracovní listy</a:t>
            </a:r>
            <a:r>
              <a:rPr lang="cs-CZ" dirty="0"/>
              <a:t>, u kterých je uvedeno, zda je stačí promítnout na tabuli nebo je třeba je vytisknout pro </a:t>
            </a:r>
            <a:r>
              <a:rPr lang="cs-CZ" dirty="0" smtClean="0"/>
              <a:t>žáky.</a:t>
            </a:r>
            <a:endParaRPr lang="cs-CZ" dirty="0"/>
          </a:p>
          <a:p>
            <a:pPr marL="0" indent="0">
              <a:buNone/>
            </a:pP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089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cs-CZ" b="1" dirty="0" smtClean="0"/>
              <a:t>ZÁKONÍK PRÁCE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0857" y="1515586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zakony.centrum.cz/zakonik-prace</a:t>
            </a:r>
            <a:r>
              <a:rPr lang="cs-CZ" dirty="0" smtClean="0"/>
              <a:t>    </a:t>
            </a:r>
          </a:p>
          <a:p>
            <a:endParaRPr lang="cs-CZ" dirty="0" smtClean="0"/>
          </a:p>
          <a:p>
            <a:r>
              <a:rPr lang="cs-CZ" b="1" dirty="0">
                <a:solidFill>
                  <a:srgbClr val="C00000"/>
                </a:solidFill>
                <a:latin typeface="Andalus" pitchFamily="18" charset="-78"/>
                <a:cs typeface="Andalus" pitchFamily="18" charset="-78"/>
              </a:rPr>
              <a:t>„Zdraví je dobro, o </a:t>
            </a:r>
            <a:r>
              <a:rPr lang="cs-CZ" b="1" dirty="0" smtClean="0">
                <a:solidFill>
                  <a:srgbClr val="C00000"/>
                </a:solidFill>
                <a:latin typeface="Andalus" pitchFamily="18" charset="-78"/>
                <a:cs typeface="Andalus" pitchFamily="18" charset="-78"/>
              </a:rPr>
              <a:t>kterém </a:t>
            </a:r>
            <a:r>
              <a:rPr lang="cs-CZ" b="1" dirty="0">
                <a:solidFill>
                  <a:srgbClr val="C00000"/>
                </a:solidFill>
                <a:latin typeface="Andalus" pitchFamily="18" charset="-78"/>
                <a:cs typeface="Andalus" pitchFamily="18" charset="-78"/>
              </a:rPr>
              <a:t>nevíme, dokud ho neztratíme</a:t>
            </a:r>
            <a:r>
              <a:rPr lang="cs-CZ" b="1" dirty="0" smtClean="0">
                <a:solidFill>
                  <a:srgbClr val="C00000"/>
                </a:solidFill>
                <a:latin typeface="Andalus" pitchFamily="18" charset="-78"/>
                <a:cs typeface="Andalus" pitchFamily="18" charset="-78"/>
              </a:rPr>
              <a:t>.“ (latinské přísloví)</a:t>
            </a:r>
            <a:endParaRPr lang="cs-CZ" b="1" dirty="0">
              <a:solidFill>
                <a:srgbClr val="C00000"/>
              </a:solidFill>
              <a:latin typeface="Andalus" pitchFamily="18" charset="-78"/>
              <a:cs typeface="Andalus" pitchFamily="18" charset="-78"/>
            </a:endParaRPr>
          </a:p>
          <a:p>
            <a:r>
              <a:rPr lang="cs-CZ" dirty="0" smtClean="0"/>
              <a:t>Zdraví si někdy </a:t>
            </a:r>
            <a:r>
              <a:rPr lang="cs-CZ" dirty="0"/>
              <a:t>sami vědomě poškozujeme a nedbáme varování, je </a:t>
            </a:r>
            <a:r>
              <a:rPr lang="cs-CZ" dirty="0" smtClean="0"/>
              <a:t>to mnohdy </a:t>
            </a:r>
            <a:r>
              <a:rPr lang="cs-CZ" dirty="0"/>
              <a:t>záležitostí naší </a:t>
            </a:r>
            <a:r>
              <a:rPr lang="cs-CZ" dirty="0" smtClean="0"/>
              <a:t>nepoučitelnosti.</a:t>
            </a:r>
          </a:p>
          <a:p>
            <a:r>
              <a:rPr lang="cs-CZ" dirty="0"/>
              <a:t>Naším riskantním chováním neohrožujeme jen sami sebe, ale také naše okolí.</a:t>
            </a:r>
          </a:p>
          <a:p>
            <a:r>
              <a:rPr lang="cs-CZ" dirty="0" smtClean="0"/>
              <a:t>Proto </a:t>
            </a:r>
            <a:r>
              <a:rPr lang="cs-CZ" dirty="0"/>
              <a:t>si návyky bezpečné práce musíme umět vypěstovat, pak už nám nepřijdou tak zatěžující.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8" name="Picture 4" descr="C:\Users\ZS SLOVAN\AppData\Local\Microsoft\Windows\Temporary Internet Files\Content.IE5\TYZ6L3GP\MP90040097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897" y="475788"/>
            <a:ext cx="1654062" cy="20680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 SLOVAN\AppData\Local\Microsoft\Windows\Temporary Internet Files\Content.IE5\WKBXCCJS\MM900395712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1512168" cy="12491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576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C:\Program Files (x86)\Microsoft Office\MEDIA\CAGCAT10\j0240719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869160"/>
            <a:ext cx="1164031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cs-CZ" b="1" dirty="0" smtClean="0"/>
              <a:t>PÉČE O ZAMĚSTNANCE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BEZPEČNÁ ÚSCHOVA ODĚVŮ A OSOBNÍCH VĚCÍ (šatna)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MOŽNOST STRAVOVÁNÍ VE VŠECH PRACOVNÍCH SMĚNÁCH (jídelna)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ZAJIŠTĚNÍ ZÁVODNÍ PREVENTIVNÍ PÉČE (lékař)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MOŽNOST ZVYŠOVÁNÍ KVALIFIKACE (školení)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PŘÍZNIVÉ PRACOVNÍ PROSTŘEDÍ</a:t>
            </a:r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/>
          </a:p>
        </p:txBody>
      </p:sp>
      <p:pic>
        <p:nvPicPr>
          <p:cNvPr id="1036" name="Picture 12" descr="C:\Users\ZS SLOVAN\AppData\Local\Microsoft\Windows\Temporary Internet Files\Content.IE5\SGOM21DJ\MC9004126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633" y="1569473"/>
            <a:ext cx="1473401" cy="106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ZS SLOVAN\AppData\Local\Microsoft\Windows\Temporary Internet Files\Content.IE5\SGOM21DJ\MC9002320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28" y="2636912"/>
            <a:ext cx="1227196" cy="121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75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mph" presetSubtype="0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mph" presetSubtype="0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mph" presetSubtype="0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6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mph" presetSubtype="0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40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mph" presetSubtype="0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44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/>
      <p:bldP spid="3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cs-CZ" b="1" dirty="0" smtClean="0"/>
              <a:t>POVINNOSTI ZAMĚSTNAVATELE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Zajistit pracovní podmínky pro bezpečný výkon práce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Poskytovat osobní ochranné pracovní pomůcky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Školit o bezpečnosti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Zajistit dodržování zákazu kouření na pracovišti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Prošetřit a odškodnit pracovní úrazy a nemoci z povolání</a:t>
            </a:r>
          </a:p>
          <a:p>
            <a:pPr>
              <a:buFont typeface="Wingdings" pitchFamily="2" charset="2"/>
              <a:buChar char="§"/>
            </a:pPr>
            <a:endParaRPr lang="cs-CZ" dirty="0"/>
          </a:p>
        </p:txBody>
      </p:sp>
      <p:pic>
        <p:nvPicPr>
          <p:cNvPr id="2052" name="Picture 4" descr="C:\Users\ZS SLOVAN\AppData\Local\Microsoft\Windows\Temporary Internet Files\Content.IE5\NIQHWHNY\MC900056295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560009"/>
            <a:ext cx="1824228" cy="124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ZS SLOVAN\AppData\Local\Microsoft\Windows\Temporary Internet Files\Content.IE5\JLA8HB9Y\MC900040447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718" y="1916832"/>
            <a:ext cx="1859890" cy="164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99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cs-CZ" b="1" dirty="0" smtClean="0"/>
              <a:t>POVINNOSTI ZAMĚSTNANCE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Dodržovat předpisy o bezpečnosti práce, stanovené postupy a prostředky</a:t>
            </a:r>
          </a:p>
          <a:p>
            <a:r>
              <a:rPr lang="cs-CZ" dirty="0" smtClean="0"/>
              <a:t>Používat ochranné pracovní prostředky</a:t>
            </a:r>
          </a:p>
          <a:p>
            <a:r>
              <a:rPr lang="cs-CZ" dirty="0" smtClean="0"/>
              <a:t>Oznamovat závady (účast na opravách)</a:t>
            </a:r>
          </a:p>
          <a:p>
            <a:r>
              <a:rPr lang="cs-CZ" dirty="0" smtClean="0"/>
              <a:t>Dodržovat zákaz kouření a požívání alkoholických nápojů a jiných návykových látek na pracovišti</a:t>
            </a:r>
          </a:p>
          <a:p>
            <a:r>
              <a:rPr lang="cs-CZ" dirty="0" smtClean="0"/>
              <a:t>Účastnit se školení o bezpečnosti a preventivních lékařských prohlídek</a:t>
            </a:r>
            <a:endParaRPr lang="cs-CZ" dirty="0"/>
          </a:p>
        </p:txBody>
      </p:sp>
      <p:pic>
        <p:nvPicPr>
          <p:cNvPr id="3075" name="Picture 3" descr="C:\Users\ZS SLOVAN\AppData\Local\Microsoft\Windows\Temporary Internet Files\Content.IE5\JY3DX1OV\MC9002957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013176"/>
            <a:ext cx="2088232" cy="128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32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cs-CZ" b="1" dirty="0" smtClean="0"/>
              <a:t>PRÁVA ZAMĚSTNANCE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Mít zajištěnou bezpečnost při práci.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Být srozumitelně informovaný o rizicích.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Odmítnout práci při podezření na ohrožení svého života a zdraví.</a:t>
            </a:r>
          </a:p>
          <a:p>
            <a:pPr marL="0" indent="0">
              <a:buNone/>
            </a:pPr>
            <a:r>
              <a:rPr lang="cs-CZ" dirty="0" smtClean="0"/>
              <a:t>MLADISTVÍ ZAMĚSTNANCI:</a:t>
            </a:r>
          </a:p>
          <a:p>
            <a:pPr>
              <a:buFont typeface="Symbol" pitchFamily="18" charset="2"/>
              <a:buChar char="*"/>
            </a:pPr>
            <a:r>
              <a:rPr lang="cs-CZ" dirty="0" smtClean="0"/>
              <a:t>Nesmí pracovat na nepřiměřené, nebezpečné nebo škodlivé práci, přesčas a za pobídkovou mzdu.</a:t>
            </a:r>
          </a:p>
          <a:p>
            <a:pPr>
              <a:buFont typeface="Symbol" pitchFamily="18" charset="2"/>
              <a:buChar char="*"/>
            </a:pPr>
            <a:r>
              <a:rPr lang="cs-CZ" dirty="0" smtClean="0"/>
              <a:t>Má povinné lékařské prohlídky 1 x ročně.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9" name="Picture 5" descr="C:\Users\ZS SLOVAN\AppData\Local\Microsoft\Windows\Temporary Internet Files\Content.IE5\JLA8HB9Y\MP9003829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068960"/>
            <a:ext cx="1256184" cy="8972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S SLOVAN\AppData\Local\Microsoft\Windows\Temporary Internet Files\Content.IE5\532LQ6TG\MP90038300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081536"/>
            <a:ext cx="1256184" cy="8972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 SLOVAN\AppData\Local\Microsoft\Windows\Temporary Internet Files\Content.IE5\ZKUOB2XQ\MP90038752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941168"/>
            <a:ext cx="1099081" cy="15407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ZS SLOVAN\AppData\Local\Microsoft\Windows\Temporary Internet Files\Content.IE5\FY2TJY9V\MP90038297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76672"/>
            <a:ext cx="1100549" cy="15407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ZS SLOVAN\AppData\Local\Microsoft\Windows\Temporary Internet Files\Content.IE5\TYZ6L3GP\MP900387523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5743"/>
            <a:ext cx="1099081" cy="15407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92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accent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pPr algn="l"/>
            <a:r>
              <a:rPr lang="cs-CZ" sz="2700" b="1" dirty="0" smtClean="0"/>
              <a:t>Pracovní list:       </a:t>
            </a:r>
            <a:r>
              <a:rPr lang="cs-CZ" b="1" dirty="0" smtClean="0"/>
              <a:t>HŘEBENOVKA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dirty="0" smtClean="0"/>
              <a:t>                                                                    </a:t>
            </a:r>
            <a:r>
              <a:rPr lang="cs-CZ" sz="2400" dirty="0" smtClean="0"/>
              <a:t>tisk pro dvojici nebo IA tabule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2695414"/>
              </p:ext>
            </p:extLst>
          </p:nvPr>
        </p:nvGraphicFramePr>
        <p:xfrm>
          <a:off x="467544" y="1412776"/>
          <a:ext cx="4680516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1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2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3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4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5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6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7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8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9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10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11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12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Zástupný symbol pro obsah 2"/>
          <p:cNvSpPr txBox="1">
            <a:spLocks/>
          </p:cNvSpPr>
          <p:nvPr/>
        </p:nvSpPr>
        <p:spPr>
          <a:xfrm>
            <a:off x="5508104" y="1422421"/>
            <a:ext cx="3215208" cy="5040560"/>
          </a:xfrm>
          <a:prstGeom prst="rect">
            <a:avLst/>
          </a:prstGeom>
          <a:ln w="28575">
            <a:solidFill>
              <a:srgbClr val="FFFF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STAROST O ZAMĚSTNANCE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NEBEZPEČNÝ OKAMŽIK </a:t>
            </a:r>
            <a:br>
              <a:rPr lang="cs-CZ" sz="1600" dirty="0" smtClean="0"/>
            </a:br>
            <a:r>
              <a:rPr lang="cs-CZ" sz="1600" dirty="0" smtClean="0"/>
              <a:t>PŘI PRÁCI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NEPŘÍTOMNOST V PRÁCI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PRACOVNÍ OBDOBÍ </a:t>
            </a:r>
            <a:br>
              <a:rPr lang="cs-CZ" sz="1600" dirty="0" smtClean="0"/>
            </a:br>
            <a:r>
              <a:rPr lang="cs-CZ" sz="1600" dirty="0" smtClean="0"/>
              <a:t>(NAPŘ. DEKÁDA)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OHODNOCENÍ DOBRÉ PRÁCE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PRACOVNÍ NASAZENÍ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NEPENĚŽNÍ MZDA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DOBRO, O KTERÉM NEVÍME, DOKUD HO NEZTRATÍME (POZPÁTKU)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POBÍDKOVÁ MZDA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OSMIHODINOVÁ SMĚNA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PRÁCE PRO MLADISTVÉHO (PŘIMĚŘENÁ)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ÚVODNÍ DOBA PO NÁSTUPU DO ZAMĚSTNÁNÍ – 3 MĚSÍCE</a:t>
            </a:r>
          </a:p>
          <a:p>
            <a:pPr marL="0" indent="0">
              <a:buNone/>
            </a:pPr>
            <a:endParaRPr lang="cs-CZ" sz="1600" dirty="0" smtClean="0"/>
          </a:p>
          <a:p>
            <a:pPr marL="514350" indent="-514350">
              <a:buFont typeface="+mj-lt"/>
              <a:buAutoNum type="arabicPeriod"/>
            </a:pP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5014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9766772"/>
              </p:ext>
            </p:extLst>
          </p:nvPr>
        </p:nvGraphicFramePr>
        <p:xfrm>
          <a:off x="467544" y="1412776"/>
          <a:ext cx="4680516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1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2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3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4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5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6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7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8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9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10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11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12</a:t>
                      </a:r>
                      <a:endParaRPr lang="cs-CZ" sz="1200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</a:t>
                      </a:r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I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B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D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Ý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V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K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D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K</a:t>
                      </a:r>
                      <a:endParaRPr lang="cs-CZ" dirty="0"/>
                    </a:p>
                  </a:txBody>
                  <a:tcPr anchor="ctr"/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Z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S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K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M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K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T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O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N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E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U</a:t>
                      </a:r>
                      <a:endParaRPr lang="cs-CZ" dirty="0"/>
                    </a:p>
                  </a:txBody>
                  <a:tcPr anchor="ctr"/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I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E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L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Ě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O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U</a:t>
                      </a:r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R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L</a:t>
                      </a:r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N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K</a:t>
                      </a:r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Š</a:t>
                      </a:r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N</a:t>
                      </a:r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U</a:t>
                      </a:r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N</a:t>
                      </a:r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D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Zástupný symbol pro obsah 2"/>
          <p:cNvSpPr txBox="1">
            <a:spLocks/>
          </p:cNvSpPr>
          <p:nvPr/>
        </p:nvSpPr>
        <p:spPr>
          <a:xfrm>
            <a:off x="5508104" y="1412776"/>
            <a:ext cx="3215208" cy="5040560"/>
          </a:xfrm>
          <a:prstGeom prst="rect">
            <a:avLst/>
          </a:prstGeom>
          <a:ln w="28575">
            <a:solidFill>
              <a:srgbClr val="FFFF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STAROST O ZAMĚSTNANCE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NEBEZPEČNÝ OKAMŽIK </a:t>
            </a:r>
            <a:br>
              <a:rPr lang="cs-CZ" sz="1600" dirty="0" smtClean="0"/>
            </a:br>
            <a:r>
              <a:rPr lang="cs-CZ" sz="1600" dirty="0" smtClean="0"/>
              <a:t>PŘI PRÁCI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NEPŘÍTOMNOST V PRÁCI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PRACOVNÍ OBDOBÍ </a:t>
            </a:r>
            <a:br>
              <a:rPr lang="cs-CZ" sz="1600" dirty="0" smtClean="0"/>
            </a:br>
            <a:r>
              <a:rPr lang="cs-CZ" sz="1600" dirty="0" smtClean="0"/>
              <a:t>(NAPŘ. DEKÁDA)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OHODNOCENÍ DOBRÉ PRÁCE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PRACOVNÍ NASAZENÍ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NEPENĚŽNÍ MZDA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DOBRO, O KTERÉM NEVÍME, DOKUD HO NEZTRATÍME (POZPÁTKU)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POBÍDKOVÁ MZDA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OSMIHODINOVÁ SMĚNA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PRÁCE PRO MLADISTVÉHO (PŘIMĚŘENÁ)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ÚVODNÍ DOBA PO NÁSTUPU DO ZAMĚSTNÁNÍ – 3 MĚSÍCE</a:t>
            </a:r>
          </a:p>
          <a:p>
            <a:pPr marL="514350" indent="-514350">
              <a:buFont typeface="+mj-lt"/>
              <a:buAutoNum type="arabicPeriod"/>
            </a:pPr>
            <a:endParaRPr lang="cs-CZ" sz="1600" dirty="0" smtClean="0"/>
          </a:p>
          <a:p>
            <a:pPr marL="514350" indent="-514350">
              <a:buFont typeface="+mj-lt"/>
              <a:buAutoNum type="arabicPeriod"/>
            </a:pPr>
            <a:endParaRPr lang="cs-CZ" sz="1600" dirty="0" smtClean="0"/>
          </a:p>
          <a:p>
            <a:endParaRPr lang="cs-CZ" sz="16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497262"/>
              </p:ext>
            </p:extLst>
          </p:nvPr>
        </p:nvGraphicFramePr>
        <p:xfrm>
          <a:off x="467544" y="5517232"/>
          <a:ext cx="4680516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  <a:gridCol w="390043"/>
              </a:tblGrid>
              <a:tr h="370840">
                <a:tc gridSpan="1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TAJENKA HŘEBENOVKY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</a:t>
                      </a:r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accent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pPr algn="l"/>
            <a:r>
              <a:rPr lang="cs-CZ" sz="2700" b="1" dirty="0" smtClean="0"/>
              <a:t>Pracovní list:       </a:t>
            </a:r>
            <a:r>
              <a:rPr lang="cs-CZ" b="1" dirty="0" smtClean="0"/>
              <a:t>HŘEBENOVKA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dirty="0" smtClean="0"/>
              <a:t>                                                                    </a:t>
            </a:r>
            <a:r>
              <a:rPr lang="cs-CZ" sz="2400" dirty="0" smtClean="0"/>
              <a:t>tisk pro dvojici nebo IA tabule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699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cs-CZ" b="1" dirty="0" smtClean="0"/>
              <a:t>ZÁVĚR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Bezpečnost a ochranu zdraví při práci mají zaměstnavatelé, zaměstnanci, stát a odborové organizace.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Zákoník práce poskytuje potřebné informace.</a:t>
            </a:r>
          </a:p>
          <a:p>
            <a:pPr marL="0" indent="0">
              <a:buNone/>
            </a:pPr>
            <a:r>
              <a:rPr lang="cs-CZ" dirty="0" smtClean="0"/>
              <a:t>REFLEXE: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Jaká forma mzdy je vhodná pro odměňování mladistvých?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Při jaké práci jsou potřeba osobní ochranné pomůcky?</a:t>
            </a:r>
            <a:endParaRPr lang="cs-CZ" dirty="0"/>
          </a:p>
        </p:txBody>
      </p:sp>
      <p:pic>
        <p:nvPicPr>
          <p:cNvPr id="4" name="Picture 3" descr="C:\Users\ZS SLOVAN\AppData\Local\Microsoft\Windows\Temporary Internet Files\Content.IE5\ZKUOB2XQ\MP900174983[1]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7" t="44939" r="5721"/>
          <a:stretch/>
        </p:blipFill>
        <p:spPr bwMode="auto">
          <a:xfrm>
            <a:off x="6444208" y="404664"/>
            <a:ext cx="2188754" cy="9262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01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cs-CZ" b="1" dirty="0" smtClean="0"/>
              <a:t>ZDROJE</a:t>
            </a:r>
            <a:r>
              <a:rPr lang="en-US" b="1" dirty="0" smtClean="0"/>
              <a:t> </a:t>
            </a:r>
            <a:r>
              <a:rPr lang="en-US" sz="2800" b="1" dirty="0" smtClean="0"/>
              <a:t>[on line]</a:t>
            </a:r>
            <a:r>
              <a:rPr lang="cs-CZ" sz="2800" b="1" dirty="0" smtClean="0"/>
              <a:t> dostupné z www: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Použité kliparty: </a:t>
            </a:r>
            <a:r>
              <a:rPr lang="cs-CZ" u="sng" dirty="0">
                <a:hlinkClick r:id="rId2"/>
              </a:rPr>
              <a:t>www.office.microsoft.com</a:t>
            </a:r>
            <a:endParaRPr lang="cs-CZ" u="sng" dirty="0"/>
          </a:p>
          <a:p>
            <a:r>
              <a:rPr lang="cs-CZ" dirty="0"/>
              <a:t>HORSKÁ, Viola. </a:t>
            </a:r>
            <a:r>
              <a:rPr lang="cs-CZ" i="1" dirty="0"/>
              <a:t>Občanská výchova pro 8. a 9. ročník základní školy</a:t>
            </a:r>
            <a:r>
              <a:rPr lang="cs-CZ" dirty="0"/>
              <a:t>. Vyd. 1. Praha: Fortuna, 1999, 215 s. ISBN 80-716-8641-7.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193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637</Words>
  <Application>Microsoft Office PowerPoint</Application>
  <PresentationFormat>Předvádění na obrazovce (4:3)</PresentationFormat>
  <Paragraphs>219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PILOTÁŽ  (doporučení – upozornění – zpětná vazba)</vt:lpstr>
      <vt:lpstr>ZÁKONÍK PRÁCE</vt:lpstr>
      <vt:lpstr>PÉČE O ZAMĚSTNANCE</vt:lpstr>
      <vt:lpstr>POVINNOSTI ZAMĚSTNAVATELE</vt:lpstr>
      <vt:lpstr>POVINNOSTI ZAMĚSTNANCE</vt:lpstr>
      <vt:lpstr>PRÁVA ZAMĚSTNANCE</vt:lpstr>
      <vt:lpstr>Pracovní list:       HŘEBENOVKA                                                                     tisk pro dvojici nebo IA tabule</vt:lpstr>
      <vt:lpstr>Pracovní list:       HŘEBENOVKA                                                                     tisk pro dvojici nebo IA tabule</vt:lpstr>
      <vt:lpstr>ZÁVĚR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35</cp:revision>
  <dcterms:created xsi:type="dcterms:W3CDTF">2012-07-15T11:40:32Z</dcterms:created>
  <dcterms:modified xsi:type="dcterms:W3CDTF">2013-02-20T23:40:29Z</dcterms:modified>
</cp:coreProperties>
</file>