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1" r:id="rId3"/>
    <p:sldId id="272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6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D8E5CED-B7A0-4CE4-B838-05081DC0DE38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75CD1CB-B55D-462A-BF0B-8BDE1917303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E5CED-B7A0-4CE4-B838-05081DC0DE38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D1CB-B55D-462A-BF0B-8BDE1917303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D8E5CED-B7A0-4CE4-B838-05081DC0DE38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5CD1CB-B55D-462A-BF0B-8BDE1917303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E5CED-B7A0-4CE4-B838-05081DC0DE38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D1CB-B55D-462A-BF0B-8BDE1917303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E5CED-B7A0-4CE4-B838-05081DC0DE38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D1CB-B55D-462A-BF0B-8BDE1917303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E5CED-B7A0-4CE4-B838-05081DC0DE38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D1CB-B55D-462A-BF0B-8BDE1917303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E5CED-B7A0-4CE4-B838-05081DC0DE38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D1CB-B55D-462A-BF0B-8BDE191730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E5CED-B7A0-4CE4-B838-05081DC0DE38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75CD1CB-B55D-462A-BF0B-8BDE1917303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E5CED-B7A0-4CE4-B838-05081DC0DE38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D1CB-B55D-462A-BF0B-8BDE1917303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E5CED-B7A0-4CE4-B838-05081DC0DE38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CD1CB-B55D-462A-BF0B-8BDE191730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E5CED-B7A0-4CE4-B838-05081DC0DE38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5CD1CB-B55D-462A-BF0B-8BDE191730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DD8E5CED-B7A0-4CE4-B838-05081DC0DE38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675CD1CB-B55D-462A-BF0B-8BDE1917303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PŘEDMĚT: 		VÝCHOVA K OBČANSTVÍ</a:t>
            </a:r>
          </a:p>
          <a:p>
            <a:r>
              <a:rPr lang="cs-CZ" b="1" dirty="0" smtClean="0"/>
              <a:t>ROČNÍK:			9.</a:t>
            </a:r>
          </a:p>
          <a:p>
            <a:r>
              <a:rPr lang="cs-CZ" b="1" dirty="0" smtClean="0"/>
              <a:t>TÉMA:			</a:t>
            </a:r>
            <a:r>
              <a:rPr lang="cs-CZ" b="1" u="sng" dirty="0" smtClean="0"/>
              <a:t>PRÁVNÍ VZTAHY, ÚČASTNÍCI</a:t>
            </a:r>
          </a:p>
          <a:p>
            <a:r>
              <a:rPr lang="cs-CZ" b="1" dirty="0" smtClean="0"/>
              <a:t>AUTOR:			MGR. SVĚTLANA HAJDINOVÁ</a:t>
            </a:r>
          </a:p>
          <a:p>
            <a:r>
              <a:rPr lang="cs-CZ" b="1" dirty="0" smtClean="0"/>
              <a:t>DATUM VYTVOŘENÍ:</a:t>
            </a:r>
            <a:r>
              <a:rPr lang="cs-CZ" b="1" smtClean="0"/>
              <a:t>	14. </a:t>
            </a:r>
            <a:r>
              <a:rPr lang="cs-CZ" b="1" dirty="0" smtClean="0"/>
              <a:t>12. 2011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VY_32_INOVACE_31_SH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0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Autofit/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cs-CZ" b="1" dirty="0" smtClean="0"/>
              <a:t>Téma: </a:t>
            </a:r>
            <a:r>
              <a:rPr lang="cs-CZ" b="1" dirty="0" smtClean="0">
                <a:solidFill>
                  <a:srgbClr val="C00000"/>
                </a:solidFill>
              </a:rPr>
              <a:t>PRÁVNÍ VZTAHY, ÚČASTNÍCI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Cílová skupina: </a:t>
            </a:r>
            <a:r>
              <a:rPr lang="cs-CZ" dirty="0" smtClean="0"/>
              <a:t>práce je určena </a:t>
            </a:r>
            <a:r>
              <a:rPr lang="cs-CZ" b="1" dirty="0" smtClean="0"/>
              <a:t>pro žáky 9. ročníku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Cíl: </a:t>
            </a:r>
            <a:r>
              <a:rPr lang="cs-CZ" dirty="0" smtClean="0"/>
              <a:t>Žáci si osvojí základní právní pojmy a uvedou je do souvislosti s životními situacemi.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Pomůcky:</a:t>
            </a:r>
            <a:r>
              <a:rPr lang="cs-CZ" dirty="0" smtClean="0"/>
              <a:t> psací potřeby, sešit, </a:t>
            </a:r>
            <a:r>
              <a:rPr lang="cs-CZ" b="1" dirty="0">
                <a:solidFill>
                  <a:srgbClr val="0070C0"/>
                </a:solidFill>
              </a:rPr>
              <a:t>pracovní </a:t>
            </a:r>
            <a:r>
              <a:rPr lang="cs-CZ" b="1" dirty="0" smtClean="0">
                <a:solidFill>
                  <a:srgbClr val="0070C0"/>
                </a:solidFill>
              </a:rPr>
              <a:t>list – PRÁVNÍ A MORÁLNÍ VZTAHY</a:t>
            </a:r>
            <a:endParaRPr lang="cs-CZ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Klíčová slova: </a:t>
            </a:r>
            <a:r>
              <a:rPr lang="cs-CZ" dirty="0" smtClean="0"/>
              <a:t>právo,</a:t>
            </a:r>
            <a:r>
              <a:rPr lang="cs-CZ" b="1" dirty="0" smtClean="0"/>
              <a:t> </a:t>
            </a:r>
            <a:r>
              <a:rPr lang="cs-CZ" dirty="0" smtClean="0"/>
              <a:t>právní vztah, osoba fyzická, osoba právnická, právní způsobilost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Práce </a:t>
            </a:r>
            <a:r>
              <a:rPr lang="cs-CZ" b="1" dirty="0"/>
              <a:t>obsahuje: </a:t>
            </a:r>
            <a:r>
              <a:rPr lang="cs-CZ" dirty="0"/>
              <a:t>stručný zápis informací k tématu</a:t>
            </a:r>
            <a:r>
              <a:rPr lang="cs-CZ" dirty="0" smtClean="0"/>
              <a:t>, 1 pracovní úkol </a:t>
            </a:r>
            <a:r>
              <a:rPr lang="cs-CZ" dirty="0"/>
              <a:t>a </a:t>
            </a:r>
            <a:r>
              <a:rPr lang="cs-CZ" dirty="0" smtClean="0"/>
              <a:t>1 pracovní list</a:t>
            </a:r>
            <a:endParaRPr lang="cs-CZ" dirty="0"/>
          </a:p>
          <a:p>
            <a:pPr>
              <a:buBlip>
                <a:blip r:embed="rId2"/>
              </a:buBlip>
            </a:pPr>
            <a:r>
              <a:rPr lang="cs-CZ" b="1" dirty="0"/>
              <a:t>Možnosti využití: </a:t>
            </a:r>
            <a:r>
              <a:rPr lang="cs-CZ" dirty="0"/>
              <a:t>k uvedení nového učiva i k opakování již probraného </a:t>
            </a:r>
            <a:r>
              <a:rPr lang="cs-CZ" dirty="0" smtClean="0"/>
              <a:t>učiva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17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Autofit/>
          </a:bodyPr>
          <a:lstStyle/>
          <a:p>
            <a:r>
              <a:rPr lang="cs-CZ" sz="3200" dirty="0" smtClean="0"/>
              <a:t>PILOTÁŽ </a:t>
            </a:r>
            <a:br>
              <a:rPr lang="cs-CZ" sz="3200" dirty="0" smtClean="0"/>
            </a:br>
            <a:r>
              <a:rPr lang="cs-CZ" sz="1800" dirty="0" smtClean="0"/>
              <a:t>(doporučení – upozornění – zpětná vazba)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cs-CZ" dirty="0" smtClean="0"/>
              <a:t>Materiál byl použit ve 4 třídách 9. ročníku. Žáci vypracovali úkoly a uvědomili si některé svoje právní vztahy.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Práce s materiálem přispívá k vysvětlení, </a:t>
            </a:r>
            <a:r>
              <a:rPr lang="cs-CZ" dirty="0"/>
              <a:t>proč je nutné právně upravovat některé mezilidské vztahy a čím se liší právní vztah od jiných lidských vztahů. Objasní, kdo je účastníkem právních vztahů, v čem spočívá ochrana našich práv a jaké jsou právní způsobilosti.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V prezentaci je použita </a:t>
            </a:r>
            <a:r>
              <a:rPr lang="cs-CZ" b="1" dirty="0" smtClean="0"/>
              <a:t>animace.</a:t>
            </a:r>
          </a:p>
          <a:p>
            <a:pPr>
              <a:buBlip>
                <a:blip r:embed="rId2"/>
              </a:buBlip>
            </a:pPr>
            <a:r>
              <a:rPr lang="cs-CZ" b="1" dirty="0" smtClean="0">
                <a:solidFill>
                  <a:srgbClr val="C00000"/>
                </a:solidFill>
              </a:rPr>
              <a:t>Pracovní </a:t>
            </a:r>
            <a:r>
              <a:rPr lang="cs-CZ" b="1" dirty="0">
                <a:solidFill>
                  <a:srgbClr val="C00000"/>
                </a:solidFill>
              </a:rPr>
              <a:t>úkoly</a:t>
            </a:r>
            <a:r>
              <a:rPr lang="cs-CZ" dirty="0"/>
              <a:t> mohou být využity v hodině, jako DÚ nebo samostatná práce, lze je ohodnotit. Pro práci žáků lze využít </a:t>
            </a:r>
            <a:r>
              <a:rPr lang="cs-CZ" b="1" dirty="0">
                <a:solidFill>
                  <a:srgbClr val="00B050"/>
                </a:solidFill>
              </a:rPr>
              <a:t>pracovní listy</a:t>
            </a:r>
            <a:r>
              <a:rPr lang="cs-CZ" dirty="0"/>
              <a:t>, u kterých je uvedeno, zda je stačí promítnout na tabuli nebo je třeba je vytisknout pro </a:t>
            </a:r>
            <a:r>
              <a:rPr lang="cs-CZ" dirty="0" smtClean="0"/>
              <a:t>žáky.</a:t>
            </a:r>
            <a:endParaRPr lang="cs-CZ" dirty="0"/>
          </a:p>
          <a:p>
            <a:pPr marL="0" indent="0">
              <a:buNone/>
            </a:pPr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949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2000" dirty="0" smtClean="0"/>
              <a:t>Nárok na něco nebo oprávnění k něčemu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/>
              <a:t>Předpis (např. zákon), jehož plnění lze vynutit  státní mocí</a:t>
            </a: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PRÁVO</a:t>
            </a:r>
            <a:endParaRPr lang="cs-CZ" dirty="0"/>
          </a:p>
        </p:txBody>
      </p:sp>
      <p:sp>
        <p:nvSpPr>
          <p:cNvPr id="6" name="Šipka doprava 5"/>
          <p:cNvSpPr/>
          <p:nvPr/>
        </p:nvSpPr>
        <p:spPr>
          <a:xfrm rot="1559158">
            <a:off x="398010" y="680389"/>
            <a:ext cx="1280820" cy="635517"/>
          </a:xfrm>
          <a:prstGeom prst="rightArrow">
            <a:avLst/>
          </a:prstGeom>
          <a:solidFill>
            <a:srgbClr val="FFC000"/>
          </a:solidFill>
          <a:ln w="38100"/>
          <a:effectLst>
            <a:glow rad="139700">
              <a:schemeClr val="accent4">
                <a:satMod val="175000"/>
                <a:alpha val="40000"/>
              </a:schemeClr>
            </a:glow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ZAPIŠ SI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ZS SLOVAN\AppData\Local\Microsoft\Windows\Temporary Internet Files\Content.IE5\2WQZ6XA0\MP9001851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27972">
            <a:off x="678894" y="3012107"/>
            <a:ext cx="2148836" cy="1450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ZS SLOVAN\AppData\Local\Microsoft\Windows\Temporary Internet Files\Content.IE5\S9JG8C4Z\MP90039969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3717">
            <a:off x="3027603" y="2827810"/>
            <a:ext cx="1624794" cy="16247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C:\Users\ZS SLOVAN\AppData\Local\Microsoft\Windows\Temporary Internet Files\Content.IE5\UOB7DP1F\MP90040196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643" y="4554390"/>
            <a:ext cx="2525236" cy="16828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ZS SLOVAN\AppData\Local\Microsoft\Windows\Temporary Internet Files\Content.IE5\SGOM21DJ\MP90040886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7796">
            <a:off x="6730687" y="4465028"/>
            <a:ext cx="1861557" cy="18615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ZS SLOVAN\AppData\Local\Microsoft\Windows\Temporary Internet Files\Content.IE5\FEC0STHG\MP90034146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93197"/>
            <a:ext cx="2094420" cy="1494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ZS SLOVAN\AppData\Local\Microsoft\Windows\Temporary Internet Files\Content.IE5\S9JG8C4Z\MP90040117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25547">
            <a:off x="4873829" y="4539627"/>
            <a:ext cx="1463516" cy="18298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72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Šipka doleva 6"/>
          <p:cNvSpPr/>
          <p:nvPr/>
        </p:nvSpPr>
        <p:spPr>
          <a:xfrm rot="20974395">
            <a:off x="6177567" y="491631"/>
            <a:ext cx="2664296" cy="1224136"/>
          </a:xfrm>
          <a:prstGeom prst="leftArrow">
            <a:avLst/>
          </a:prstGeom>
          <a:solidFill>
            <a:srgbClr val="FFC000"/>
          </a:solidFill>
          <a:ln w="38100"/>
          <a:effectLst>
            <a:glow rad="139700">
              <a:schemeClr val="accent4">
                <a:satMod val="175000"/>
                <a:alpha val="40000"/>
              </a:schemeClr>
            </a:glow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ZAPIŠ SI </a:t>
            </a:r>
            <a:r>
              <a:rPr lang="cs-CZ" dirty="0" smtClean="0">
                <a:solidFill>
                  <a:srgbClr val="FF0000"/>
                </a:solidFill>
              </a:rPr>
              <a:t>A  VYSVĚTLI PODTRŽENÉ POJMY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0999" y="1719071"/>
            <a:ext cx="8407893" cy="5022297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cs-CZ" u="sng" dirty="0" smtClean="0">
                <a:solidFill>
                  <a:schemeClr val="accent4">
                    <a:lumMod val="50000"/>
                  </a:schemeClr>
                </a:solidFill>
              </a:rPr>
              <a:t>PRÁVNÍ NORMA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:</a:t>
            </a:r>
          </a:p>
          <a:p>
            <a:r>
              <a:rPr lang="cs-CZ" b="1" u="sng" dirty="0" smtClean="0"/>
              <a:t>závazné </a:t>
            </a:r>
            <a:r>
              <a:rPr lang="cs-CZ" b="1" u="sng" dirty="0"/>
              <a:t>pravidlo chování</a:t>
            </a:r>
            <a:r>
              <a:rPr lang="cs-CZ" dirty="0"/>
              <a:t> obecného </a:t>
            </a:r>
            <a:r>
              <a:rPr lang="cs-CZ" dirty="0" smtClean="0"/>
              <a:t>charakteru</a:t>
            </a:r>
          </a:p>
          <a:p>
            <a:r>
              <a:rPr lang="cs-CZ" dirty="0" smtClean="0"/>
              <a:t>její </a:t>
            </a:r>
            <a:r>
              <a:rPr lang="cs-CZ" u="sng" dirty="0" smtClean="0"/>
              <a:t>dodržování </a:t>
            </a:r>
            <a:r>
              <a:rPr lang="cs-CZ" b="1" u="sng" dirty="0"/>
              <a:t>je vynutitelné státní mocí</a:t>
            </a:r>
            <a:r>
              <a:rPr lang="cs-CZ" b="1" dirty="0"/>
              <a:t> </a:t>
            </a:r>
            <a:r>
              <a:rPr lang="cs-CZ" dirty="0"/>
              <a:t>a je </a:t>
            </a:r>
            <a:r>
              <a:rPr lang="cs-CZ" dirty="0" smtClean="0"/>
              <a:t>vydaná </a:t>
            </a:r>
            <a:r>
              <a:rPr lang="cs-CZ" dirty="0"/>
              <a:t>příslušným státním orgánem v předepsané formě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pPr marL="45720" indent="0">
              <a:buNone/>
            </a:pPr>
            <a:r>
              <a:rPr lang="cs-CZ" u="sng" dirty="0" smtClean="0">
                <a:solidFill>
                  <a:schemeClr val="accent4">
                    <a:lumMod val="50000"/>
                  </a:schemeClr>
                </a:solidFill>
              </a:rPr>
              <a:t>PRÁVNÍ VZTAH:</a:t>
            </a:r>
          </a:p>
          <a:p>
            <a:r>
              <a:rPr lang="cs-CZ" dirty="0" smtClean="0"/>
              <a:t>společenský </a:t>
            </a:r>
            <a:r>
              <a:rPr lang="cs-CZ" b="1" u="sng" dirty="0" smtClean="0"/>
              <a:t>vztah mezi účastníky, který je upraven právními normami</a:t>
            </a:r>
          </a:p>
          <a:p>
            <a:r>
              <a:rPr lang="cs-CZ" dirty="0" smtClean="0"/>
              <a:t>stát účastníkům závazně určuje jejich vzájemné povinnosti a práva</a:t>
            </a:r>
          </a:p>
          <a:p>
            <a:r>
              <a:rPr lang="cs-CZ" dirty="0" smtClean="0"/>
              <a:t>např. </a:t>
            </a:r>
            <a:r>
              <a:rPr lang="cs-CZ" u="sng" dirty="0" smtClean="0"/>
              <a:t>dluh, státní občanství, manželství</a:t>
            </a:r>
            <a:r>
              <a:rPr lang="cs-CZ" dirty="0" smtClean="0"/>
              <a:t>, účast ve společnosti s ručením omezeným</a:t>
            </a:r>
          </a:p>
          <a:p>
            <a:pPr marL="45720" indent="0">
              <a:buNone/>
            </a:pPr>
            <a:r>
              <a:rPr lang="cs-CZ" dirty="0" smtClean="0"/>
              <a:t> </a:t>
            </a:r>
          </a:p>
          <a:p>
            <a:pPr marL="45720" indent="0">
              <a:buNone/>
            </a:pPr>
            <a:r>
              <a:rPr lang="cs-CZ" u="sng" dirty="0" smtClean="0">
                <a:solidFill>
                  <a:schemeClr val="accent4">
                    <a:lumMod val="50000"/>
                  </a:schemeClr>
                </a:solidFill>
              </a:rPr>
              <a:t>MORÁLNÍ VZTAH:</a:t>
            </a:r>
          </a:p>
          <a:p>
            <a:pPr>
              <a:buFont typeface="Wingdings 2" pitchFamily="18" charset="2"/>
              <a:buChar char="¡"/>
            </a:pPr>
            <a:r>
              <a:rPr lang="cs-CZ" dirty="0" smtClean="0"/>
              <a:t>společenský </a:t>
            </a:r>
            <a:r>
              <a:rPr lang="cs-CZ" b="1" u="sng" dirty="0" smtClean="0"/>
              <a:t>vztah podle etických (morálních) norem</a:t>
            </a:r>
          </a:p>
          <a:p>
            <a:pPr>
              <a:buFont typeface="Wingdings 2" pitchFamily="18" charset="2"/>
              <a:buChar char="¡"/>
            </a:pPr>
            <a:r>
              <a:rPr lang="cs-CZ" dirty="0" smtClean="0"/>
              <a:t>nehrozí </a:t>
            </a:r>
            <a:r>
              <a:rPr lang="cs-CZ" u="sng" dirty="0" smtClean="0"/>
              <a:t>za porušení</a:t>
            </a:r>
            <a:r>
              <a:rPr lang="cs-CZ" dirty="0" smtClean="0"/>
              <a:t> právní postih, ale důsledkem nemorálního jednání je např. </a:t>
            </a:r>
            <a:r>
              <a:rPr lang="cs-CZ" u="sng" dirty="0" smtClean="0"/>
              <a:t>opovržení společnosti, ztráta přátel, rodiny</a:t>
            </a:r>
            <a:r>
              <a:rPr lang="cs-CZ" dirty="0" smtClean="0"/>
              <a:t>, …</a:t>
            </a:r>
          </a:p>
          <a:p>
            <a:pPr>
              <a:buFont typeface="Wingdings 2" pitchFamily="18" charset="2"/>
              <a:buChar char="¡"/>
            </a:pPr>
            <a:r>
              <a:rPr lang="cs-CZ" b="1" u="sng" dirty="0" smtClean="0"/>
              <a:t>PRÁVO JE MINIMUM MORÁLKY </a:t>
            </a:r>
            <a:r>
              <a:rPr lang="cs-CZ" dirty="0" smtClean="0"/>
              <a:t> - </a:t>
            </a:r>
            <a:r>
              <a:rPr lang="cs-CZ" dirty="0" smtClean="0">
                <a:solidFill>
                  <a:srgbClr val="C00000"/>
                </a:solidFill>
              </a:rPr>
              <a:t>Jak rozumíš této větě?</a:t>
            </a:r>
            <a:endParaRPr lang="cs-CZ" b="1" u="sng" dirty="0" smtClean="0">
              <a:solidFill>
                <a:srgbClr val="C00000"/>
              </a:solidFill>
            </a:endParaRPr>
          </a:p>
          <a:p>
            <a:pPr marL="45720" indent="0">
              <a:buNone/>
            </a:pPr>
            <a:endParaRPr lang="cs-CZ" u="sng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45720" indent="0">
              <a:buNone/>
            </a:pPr>
            <a:endParaRPr lang="cs-CZ" u="sng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88640"/>
            <a:ext cx="8381260" cy="1221601"/>
          </a:xfrm>
        </p:spPr>
        <p:txBody>
          <a:bodyPr/>
          <a:lstStyle/>
          <a:p>
            <a:pPr algn="l"/>
            <a:r>
              <a:rPr lang="cs-CZ" sz="2800" dirty="0" smtClean="0"/>
              <a:t>PRÁVNÍ NORMA, PRÁVNÍ VZTAH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9026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7164288" y="404664"/>
            <a:ext cx="1800200" cy="6192688"/>
          </a:xfrm>
        </p:spPr>
        <p:txBody>
          <a:bodyPr anchor="t">
            <a:normAutofit/>
          </a:bodyPr>
          <a:lstStyle/>
          <a:p>
            <a:pPr>
              <a:lnSpc>
                <a:spcPct val="160000"/>
              </a:lnSpc>
            </a:pPr>
            <a:r>
              <a:rPr lang="cs-CZ" sz="1700" b="1" u="sng" dirty="0" smtClean="0"/>
              <a:t>VYHLEDEJ A PODTRHNI </a:t>
            </a:r>
            <a:br>
              <a:rPr lang="cs-CZ" sz="1700" b="1" u="sng" dirty="0" smtClean="0"/>
            </a:br>
            <a:r>
              <a:rPr lang="cs-CZ" sz="1700" b="1" u="sng" dirty="0" smtClean="0"/>
              <a:t>V </a:t>
            </a:r>
            <a:r>
              <a:rPr lang="cs-CZ" sz="1700" b="1" u="sng" dirty="0"/>
              <a:t>TEXTU </a:t>
            </a:r>
            <a:r>
              <a:rPr lang="cs-CZ" sz="1700" b="1" u="sng" dirty="0" smtClean="0">
                <a:solidFill>
                  <a:srgbClr val="FF0000"/>
                </a:solidFill>
              </a:rPr>
              <a:t>PRÁVNÍ</a:t>
            </a:r>
            <a:r>
              <a:rPr lang="cs-CZ" sz="1700" b="1" u="sng" dirty="0" smtClean="0"/>
              <a:t> VZTAHY (</a:t>
            </a:r>
            <a:r>
              <a:rPr lang="cs-CZ" sz="1700" b="1" u="sng" dirty="0" smtClean="0">
                <a:solidFill>
                  <a:srgbClr val="FF0000"/>
                </a:solidFill>
              </a:rPr>
              <a:t>ČERVENĚ</a:t>
            </a:r>
            <a:r>
              <a:rPr lang="cs-CZ" sz="1700" b="1" u="sng" dirty="0" smtClean="0"/>
              <a:t>)</a:t>
            </a:r>
            <a:br>
              <a:rPr lang="cs-CZ" sz="1700" b="1" u="sng" dirty="0" smtClean="0"/>
            </a:br>
            <a:r>
              <a:rPr lang="cs-CZ" sz="1700" b="1" u="sng" dirty="0" smtClean="0"/>
              <a:t>A</a:t>
            </a:r>
            <a:br>
              <a:rPr lang="cs-CZ" sz="1700" b="1" u="sng" dirty="0" smtClean="0"/>
            </a:br>
            <a:r>
              <a:rPr lang="cs-CZ" sz="1700" b="1" u="sng" dirty="0" smtClean="0">
                <a:solidFill>
                  <a:srgbClr val="92D050"/>
                </a:solidFill>
              </a:rPr>
              <a:t>MORÁLNÍ</a:t>
            </a:r>
            <a:r>
              <a:rPr lang="cs-CZ" sz="1700" b="1" u="sng" dirty="0" smtClean="0"/>
              <a:t> VZTAHY (</a:t>
            </a:r>
            <a:r>
              <a:rPr lang="cs-CZ" sz="1700" b="1" u="sng" dirty="0" smtClean="0">
                <a:solidFill>
                  <a:srgbClr val="92D050"/>
                </a:solidFill>
              </a:rPr>
              <a:t>ZELENĚ</a:t>
            </a:r>
            <a:r>
              <a:rPr lang="cs-CZ" sz="1700" b="1" u="sng" dirty="0" smtClean="0"/>
              <a:t>)</a:t>
            </a:r>
            <a:r>
              <a:rPr lang="cs-CZ" sz="1700" dirty="0" smtClean="0"/>
              <a:t>:</a:t>
            </a:r>
          </a:p>
          <a:p>
            <a:pPr>
              <a:lnSpc>
                <a:spcPct val="160000"/>
              </a:lnSpc>
            </a:pPr>
            <a:endParaRPr lang="cs-CZ" dirty="0" smtClean="0"/>
          </a:p>
          <a:p>
            <a:pPr>
              <a:lnSpc>
                <a:spcPct val="160000"/>
              </a:lnSpc>
            </a:pPr>
            <a:endParaRPr lang="cs-CZ" dirty="0"/>
          </a:p>
          <a:p>
            <a:pPr>
              <a:lnSpc>
                <a:spcPct val="160000"/>
              </a:lnSpc>
            </a:pPr>
            <a:r>
              <a:rPr lang="cs-CZ" sz="1400" dirty="0" smtClean="0"/>
              <a:t>Tisk pro žáka nebo IA tabule</a:t>
            </a:r>
          </a:p>
          <a:p>
            <a:pPr>
              <a:lnSpc>
                <a:spcPct val="160000"/>
              </a:lnSpc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6324600" cy="6336704"/>
          </a:xfrm>
        </p:spPr>
        <p:txBody>
          <a:bodyPr anchor="t"/>
          <a:lstStyle/>
          <a:p>
            <a:pPr algn="l"/>
            <a:r>
              <a:rPr lang="cs-CZ" sz="1600" cap="none" dirty="0" smtClean="0">
                <a:solidFill>
                  <a:schemeClr val="tx1"/>
                </a:solidFill>
              </a:rPr>
              <a:t>Pracovní list</a:t>
            </a:r>
            <a:r>
              <a:rPr lang="cs-CZ" sz="1600" dirty="0" smtClean="0">
                <a:solidFill>
                  <a:schemeClr val="tx1"/>
                </a:solidFill>
              </a:rPr>
              <a:t>: </a:t>
            </a:r>
            <a:r>
              <a:rPr lang="cs-CZ" sz="1600" b="1" dirty="0" smtClean="0">
                <a:solidFill>
                  <a:schemeClr val="tx1"/>
                </a:solidFill>
              </a:rPr>
              <a:t>PRÁVNÍ A MORÁLNÍ VZTAHY</a:t>
            </a:r>
            <a:r>
              <a:rPr lang="cs-CZ" sz="1600" dirty="0" smtClean="0">
                <a:solidFill>
                  <a:schemeClr val="tx1"/>
                </a:solidFill>
              </a:rPr>
              <a:t/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/>
              <a:t>	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>	</a:t>
            </a:r>
            <a:r>
              <a:rPr lang="cs-CZ" sz="2000" cap="none" dirty="0" smtClean="0">
                <a:solidFill>
                  <a:schemeClr val="tx1"/>
                </a:solidFill>
              </a:rPr>
              <a:t>Pan Novák založil vlastní firmu, přijal 4 zaměstnance a spolupracuje s jinou firmou v sousedním městě. </a:t>
            </a:r>
            <a:br>
              <a:rPr lang="cs-CZ" sz="2000" cap="none" dirty="0" smtClean="0">
                <a:solidFill>
                  <a:schemeClr val="tx1"/>
                </a:solidFill>
              </a:rPr>
            </a:br>
            <a:r>
              <a:rPr lang="cs-CZ" sz="2000" cap="none" dirty="0" smtClean="0">
                <a:solidFill>
                  <a:schemeClr val="tx1"/>
                </a:solidFill>
              </a:rPr>
              <a:t>	Před 10 lety se oženil a má dceru a syna. S nimi pravidelně navštěvuje svoje rodiče na vesnici. Také se často setkává se svým bratrem a jeho rodinou.</a:t>
            </a:r>
            <a:br>
              <a:rPr lang="cs-CZ" sz="2000" cap="none" dirty="0" smtClean="0">
                <a:solidFill>
                  <a:schemeClr val="tx1"/>
                </a:solidFill>
              </a:rPr>
            </a:br>
            <a:r>
              <a:rPr lang="cs-CZ" sz="2000" cap="none" dirty="0" smtClean="0">
                <a:solidFill>
                  <a:schemeClr val="tx1"/>
                </a:solidFill>
              </a:rPr>
              <a:t>	Aby mohl jezdit s rodinou na výlety a na dovolenou, koupil si větší osobní vůz, který používá i pro firemní účely.</a:t>
            </a:r>
            <a:br>
              <a:rPr lang="cs-CZ" sz="2000" cap="none" dirty="0" smtClean="0">
                <a:solidFill>
                  <a:schemeClr val="tx1"/>
                </a:solidFill>
              </a:rPr>
            </a:br>
            <a:r>
              <a:rPr lang="cs-CZ" sz="2000" cap="none" dirty="0" smtClean="0">
                <a:solidFill>
                  <a:schemeClr val="tx1"/>
                </a:solidFill>
              </a:rPr>
              <a:t>	Pan Novák pravidelně sportuje – hraje volejbal a se svými spoluhráči se účastní turnajů vyhlašovaných různými organizacemi a spolky. </a:t>
            </a:r>
            <a:br>
              <a:rPr lang="cs-CZ" sz="2000" cap="none" dirty="0" smtClean="0">
                <a:solidFill>
                  <a:schemeClr val="tx1"/>
                </a:solidFill>
              </a:rPr>
            </a:br>
            <a:r>
              <a:rPr lang="cs-CZ" sz="2000" cap="none" dirty="0" smtClean="0">
                <a:solidFill>
                  <a:schemeClr val="tx1"/>
                </a:solidFill>
              </a:rPr>
              <a:t>	Jednou ročně odesílá příspěvek do charitativního fondu a poskytuje sponzorský dar škole, kam chodí jeho děti. Ten si pak odepisuje z daní při ročním účtování.  </a:t>
            </a:r>
            <a:br>
              <a:rPr lang="cs-CZ" sz="2000" cap="none" dirty="0" smtClean="0">
                <a:solidFill>
                  <a:schemeClr val="tx1"/>
                </a:solidFill>
              </a:rPr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  <p:sp>
        <p:nvSpPr>
          <p:cNvPr id="5" name="Šipka doleva 4"/>
          <p:cNvSpPr/>
          <p:nvPr/>
        </p:nvSpPr>
        <p:spPr>
          <a:xfrm>
            <a:off x="6804248" y="4835843"/>
            <a:ext cx="2088232" cy="720080"/>
          </a:xfrm>
          <a:prstGeom prst="leftArrow">
            <a:avLst/>
          </a:prstGeom>
          <a:solidFill>
            <a:srgbClr val="FFC000"/>
          </a:solidFill>
          <a:ln w="38100"/>
          <a:effectLst>
            <a:glow rad="139700">
              <a:schemeClr val="accent4">
                <a:satMod val="175000"/>
                <a:alpha val="40000"/>
              </a:schemeClr>
            </a:glow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VYPIŠ SI VZTAHY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73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09600" y="304800"/>
            <a:ext cx="6266656" cy="5853113"/>
          </a:xfrm>
        </p:spPr>
        <p:txBody>
          <a:bodyPr>
            <a:normAutofit fontScale="55000" lnSpcReduction="20000"/>
          </a:bodyPr>
          <a:lstStyle/>
          <a:p>
            <a:pPr marL="45720" indent="0">
              <a:buNone/>
            </a:pPr>
            <a:r>
              <a:rPr lang="cs-CZ" sz="2900" dirty="0" smtClean="0"/>
              <a:t>Pracovní list: </a:t>
            </a:r>
            <a:r>
              <a:rPr lang="cs-CZ" sz="2900" b="1" dirty="0">
                <a:solidFill>
                  <a:schemeClr val="tx1"/>
                </a:solidFill>
              </a:rPr>
              <a:t>PRÁVNÍ A MORÁLNÍ VZTAHY</a:t>
            </a:r>
            <a:r>
              <a:rPr lang="cs-CZ" sz="2900" dirty="0" smtClean="0"/>
              <a:t> - </a:t>
            </a:r>
            <a:r>
              <a:rPr lang="cs-CZ" sz="2900" u="sng" dirty="0" smtClean="0"/>
              <a:t>kontrola: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sz="3600" dirty="0" smtClean="0"/>
              <a:t>	Pan Novák </a:t>
            </a:r>
            <a:r>
              <a:rPr lang="cs-CZ" sz="3600" dirty="0" smtClean="0">
                <a:solidFill>
                  <a:srgbClr val="FF0000"/>
                </a:solidFill>
              </a:rPr>
              <a:t>založil</a:t>
            </a:r>
            <a:r>
              <a:rPr lang="cs-CZ" sz="3600" dirty="0" smtClean="0"/>
              <a:t> vlastní </a:t>
            </a:r>
            <a:r>
              <a:rPr lang="cs-CZ" sz="3600" dirty="0" smtClean="0">
                <a:solidFill>
                  <a:srgbClr val="FF0000"/>
                </a:solidFill>
              </a:rPr>
              <a:t>firmu</a:t>
            </a:r>
            <a:r>
              <a:rPr lang="cs-CZ" sz="3600" dirty="0" smtClean="0"/>
              <a:t>, </a:t>
            </a:r>
            <a:r>
              <a:rPr lang="cs-CZ" sz="3600" dirty="0" smtClean="0">
                <a:solidFill>
                  <a:srgbClr val="FF0000"/>
                </a:solidFill>
              </a:rPr>
              <a:t>přijal</a:t>
            </a:r>
            <a:r>
              <a:rPr lang="cs-CZ" sz="3600" dirty="0" smtClean="0"/>
              <a:t> 4 </a:t>
            </a:r>
            <a:r>
              <a:rPr lang="cs-CZ" sz="3600" dirty="0" smtClean="0">
                <a:solidFill>
                  <a:srgbClr val="FF0000"/>
                </a:solidFill>
              </a:rPr>
              <a:t>zaměstnance</a:t>
            </a:r>
            <a:r>
              <a:rPr lang="cs-CZ" sz="3600" dirty="0" smtClean="0"/>
              <a:t> a </a:t>
            </a:r>
            <a:r>
              <a:rPr lang="cs-CZ" sz="3600" dirty="0" smtClean="0">
                <a:solidFill>
                  <a:srgbClr val="FF0000"/>
                </a:solidFill>
              </a:rPr>
              <a:t>spolupracuje s jinou firmou </a:t>
            </a:r>
            <a:r>
              <a:rPr lang="cs-CZ" sz="3600" dirty="0" smtClean="0"/>
              <a:t>v sousedním městě. </a:t>
            </a:r>
            <a:br>
              <a:rPr lang="cs-CZ" sz="3600" dirty="0" smtClean="0"/>
            </a:br>
            <a:r>
              <a:rPr lang="cs-CZ" sz="3600" dirty="0" smtClean="0"/>
              <a:t>	Před 10 lety </a:t>
            </a:r>
            <a:r>
              <a:rPr lang="cs-CZ" sz="3600" dirty="0" smtClean="0">
                <a:solidFill>
                  <a:srgbClr val="FF0000"/>
                </a:solidFill>
              </a:rPr>
              <a:t>se oženil </a:t>
            </a:r>
            <a:r>
              <a:rPr lang="cs-CZ" sz="3600" dirty="0" smtClean="0"/>
              <a:t>a </a:t>
            </a:r>
            <a:r>
              <a:rPr lang="cs-CZ" sz="3600" dirty="0" smtClean="0">
                <a:solidFill>
                  <a:srgbClr val="FF0000"/>
                </a:solidFill>
              </a:rPr>
              <a:t>má</a:t>
            </a:r>
            <a:r>
              <a:rPr lang="cs-CZ" sz="3600" dirty="0" smtClean="0"/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dceru a syna</a:t>
            </a:r>
            <a:r>
              <a:rPr lang="cs-CZ" sz="3600" dirty="0" smtClean="0"/>
              <a:t>. S nimi pravidelně </a:t>
            </a:r>
            <a:r>
              <a:rPr lang="cs-CZ" sz="3600" dirty="0" smtClean="0">
                <a:solidFill>
                  <a:srgbClr val="00B050"/>
                </a:solidFill>
              </a:rPr>
              <a:t>navštěvuje </a:t>
            </a:r>
            <a:r>
              <a:rPr lang="cs-CZ" sz="3600" dirty="0" smtClean="0"/>
              <a:t>svoje </a:t>
            </a:r>
            <a:r>
              <a:rPr lang="cs-CZ" sz="3600" dirty="0" smtClean="0">
                <a:solidFill>
                  <a:srgbClr val="00B050"/>
                </a:solidFill>
              </a:rPr>
              <a:t>rodiče</a:t>
            </a:r>
            <a:r>
              <a:rPr lang="cs-CZ" sz="3600" dirty="0" smtClean="0"/>
              <a:t> na vesnici. Také se často </a:t>
            </a:r>
            <a:r>
              <a:rPr lang="cs-CZ" sz="3600" dirty="0" smtClean="0">
                <a:solidFill>
                  <a:srgbClr val="00B050"/>
                </a:solidFill>
              </a:rPr>
              <a:t>setkává se </a:t>
            </a:r>
            <a:r>
              <a:rPr lang="cs-CZ" sz="3600" dirty="0" smtClean="0"/>
              <a:t>svým </a:t>
            </a:r>
            <a:r>
              <a:rPr lang="cs-CZ" sz="3600" dirty="0" smtClean="0">
                <a:solidFill>
                  <a:srgbClr val="00B050"/>
                </a:solidFill>
              </a:rPr>
              <a:t>bratrem</a:t>
            </a:r>
            <a:r>
              <a:rPr lang="cs-CZ" sz="3600" dirty="0" smtClean="0"/>
              <a:t> a jeho rodinou.</a:t>
            </a:r>
            <a:br>
              <a:rPr lang="cs-CZ" sz="3600" dirty="0" smtClean="0"/>
            </a:br>
            <a:r>
              <a:rPr lang="cs-CZ" sz="3600" dirty="0" smtClean="0"/>
              <a:t>	Aby mohl jezdit s rodinou na výlety a na dovolenou, </a:t>
            </a:r>
            <a:r>
              <a:rPr lang="cs-CZ" sz="3600" dirty="0" smtClean="0">
                <a:solidFill>
                  <a:srgbClr val="FF0000"/>
                </a:solidFill>
              </a:rPr>
              <a:t>koupil</a:t>
            </a:r>
            <a:r>
              <a:rPr lang="cs-CZ" sz="3600" dirty="0" smtClean="0"/>
              <a:t> si větší </a:t>
            </a:r>
            <a:r>
              <a:rPr lang="cs-CZ" sz="3600" dirty="0" smtClean="0">
                <a:solidFill>
                  <a:srgbClr val="FF0000"/>
                </a:solidFill>
              </a:rPr>
              <a:t>osobní vůz</a:t>
            </a:r>
            <a:r>
              <a:rPr lang="cs-CZ" sz="3600" dirty="0" smtClean="0"/>
              <a:t>, který </a:t>
            </a:r>
            <a:r>
              <a:rPr lang="cs-CZ" sz="3600" dirty="0" smtClean="0">
                <a:solidFill>
                  <a:srgbClr val="FF0000"/>
                </a:solidFill>
              </a:rPr>
              <a:t>používá</a:t>
            </a:r>
            <a:r>
              <a:rPr lang="cs-CZ" sz="3600" dirty="0" smtClean="0"/>
              <a:t> i </a:t>
            </a:r>
            <a:r>
              <a:rPr lang="cs-CZ" sz="3600" dirty="0" smtClean="0">
                <a:solidFill>
                  <a:srgbClr val="FF0000"/>
                </a:solidFill>
              </a:rPr>
              <a:t>pro firemní účely</a:t>
            </a:r>
            <a:r>
              <a:rPr lang="cs-CZ" sz="3600" dirty="0" smtClean="0"/>
              <a:t>.</a:t>
            </a:r>
            <a:br>
              <a:rPr lang="cs-CZ" sz="3600" dirty="0" smtClean="0"/>
            </a:br>
            <a:r>
              <a:rPr lang="cs-CZ" sz="3600" dirty="0" smtClean="0"/>
              <a:t>	Pan Novák pravidelně sportuje – hraje volejbal a se svými spoluhráči </a:t>
            </a:r>
            <a:r>
              <a:rPr lang="cs-CZ" sz="3600" dirty="0" smtClean="0">
                <a:solidFill>
                  <a:srgbClr val="00B050"/>
                </a:solidFill>
              </a:rPr>
              <a:t>se účastní turnajů</a:t>
            </a:r>
            <a:r>
              <a:rPr lang="cs-CZ" sz="3600" dirty="0" smtClean="0"/>
              <a:t> vyhlašovaných různými organizacemi a spolky.</a:t>
            </a:r>
            <a:br>
              <a:rPr lang="cs-CZ" sz="3600" dirty="0" smtClean="0"/>
            </a:br>
            <a:r>
              <a:rPr lang="cs-CZ" sz="3600" dirty="0" smtClean="0"/>
              <a:t>	Jednou ročně </a:t>
            </a:r>
            <a:r>
              <a:rPr lang="cs-CZ" sz="3600" dirty="0" smtClean="0">
                <a:solidFill>
                  <a:srgbClr val="00B050"/>
                </a:solidFill>
              </a:rPr>
              <a:t>odesílá příspěvek do charitativního fondu</a:t>
            </a:r>
            <a:r>
              <a:rPr lang="cs-CZ" sz="3600" dirty="0" smtClean="0"/>
              <a:t> a </a:t>
            </a:r>
            <a:r>
              <a:rPr lang="cs-CZ" sz="3600" dirty="0" smtClean="0">
                <a:solidFill>
                  <a:srgbClr val="FF0000"/>
                </a:solidFill>
              </a:rPr>
              <a:t>poskytuje sponzorský dar</a:t>
            </a:r>
            <a:r>
              <a:rPr lang="cs-CZ" sz="3600" dirty="0" smtClean="0"/>
              <a:t> škole, kam chodí jeho děti. Ten si pak </a:t>
            </a:r>
            <a:r>
              <a:rPr lang="cs-CZ" sz="3600" dirty="0" smtClean="0">
                <a:solidFill>
                  <a:srgbClr val="FF0000"/>
                </a:solidFill>
              </a:rPr>
              <a:t>odepisuje z daní</a:t>
            </a:r>
            <a:r>
              <a:rPr lang="cs-CZ" sz="3600" dirty="0" smtClean="0"/>
              <a:t> při ročním účtování.  </a:t>
            </a:r>
            <a:endParaRPr lang="cs-CZ" sz="36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7159752" y="3284984"/>
            <a:ext cx="1673352" cy="1944216"/>
          </a:xfr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2400" b="1" u="sng" dirty="0">
                <a:ln>
                  <a:solidFill>
                    <a:schemeClr val="accent3"/>
                  </a:solidFill>
                </a:ln>
                <a:solidFill>
                  <a:srgbClr val="FF0000"/>
                </a:solidFill>
              </a:rPr>
              <a:t>PRÁVNÍ </a:t>
            </a:r>
            <a:r>
              <a:rPr lang="cs-CZ" sz="2400" b="1" u="sng" dirty="0" smtClean="0">
                <a:ln>
                  <a:solidFill>
                    <a:schemeClr val="accent3"/>
                  </a:solidFill>
                </a:ln>
                <a:solidFill>
                  <a:srgbClr val="FF0000"/>
                </a:solidFill>
              </a:rPr>
              <a:t>VZTAHY</a:t>
            </a:r>
          </a:p>
          <a:p>
            <a:endParaRPr lang="cs-CZ" sz="1800" b="1" u="sng" dirty="0" smtClean="0"/>
          </a:p>
          <a:p>
            <a:r>
              <a:rPr lang="cs-CZ" sz="2400" b="1" u="sng" dirty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</a:rPr>
              <a:t>MORÁLNÍ VZTAHY</a:t>
            </a:r>
            <a:endParaRPr lang="cs-CZ" sz="2400" dirty="0">
              <a:ln>
                <a:solidFill>
                  <a:srgbClr val="00B050"/>
                </a:solidFill>
              </a:ln>
              <a:solidFill>
                <a:srgbClr val="92D05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2899792"/>
          </a:xfrm>
        </p:spPr>
        <p:txBody>
          <a:bodyPr anchor="t"/>
          <a:lstStyle/>
          <a:p>
            <a:r>
              <a:rPr lang="cs-CZ" b="1" u="sng" dirty="0"/>
              <a:t>VYHLEDEJ </a:t>
            </a:r>
            <a:br>
              <a:rPr lang="cs-CZ" b="1" u="sng" dirty="0"/>
            </a:br>
            <a:r>
              <a:rPr lang="cs-CZ" b="1" u="sng" dirty="0"/>
              <a:t>V TEXTU PRÁVNÍ VZTAHY </a:t>
            </a:r>
            <a:br>
              <a:rPr lang="cs-CZ" b="1" u="sng" dirty="0"/>
            </a:br>
            <a:r>
              <a:rPr lang="cs-CZ" b="1" u="sng" dirty="0"/>
              <a:t>A</a:t>
            </a:r>
            <a:br>
              <a:rPr lang="cs-CZ" b="1" u="sng" dirty="0"/>
            </a:br>
            <a:r>
              <a:rPr lang="cs-CZ" b="1" u="sng" dirty="0"/>
              <a:t>MORÁLNÍ VZTAHY </a:t>
            </a:r>
            <a:r>
              <a:rPr lang="cs-CZ" dirty="0"/>
              <a:t>: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00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algn="l"/>
            <a:r>
              <a:rPr lang="cs-CZ" sz="2400" cap="none" dirty="0" smtClean="0">
                <a:solidFill>
                  <a:schemeClr val="accent1"/>
                </a:solidFill>
              </a:rPr>
              <a:t>Pracovní úkol</a:t>
            </a:r>
            <a:r>
              <a:rPr lang="cs-CZ" sz="2400" dirty="0" smtClean="0">
                <a:solidFill>
                  <a:schemeClr val="accent1"/>
                </a:solidFill>
              </a:rPr>
              <a:t>:</a:t>
            </a:r>
            <a:r>
              <a:rPr lang="cs-CZ" sz="2400" dirty="0" smtClean="0"/>
              <a:t> </a:t>
            </a:r>
            <a:r>
              <a:rPr lang="cs-CZ" sz="2800" dirty="0" smtClean="0"/>
              <a:t>Zapiš si sešitu a vypracuj za domácí úkol 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4073660" y="2203220"/>
            <a:ext cx="4392488" cy="27069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cs-CZ" sz="2800" b="1" dirty="0" smtClean="0">
                <a:ln w="10541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18900000" scaled="1"/>
                  <a:tileRect/>
                </a:gradFill>
              </a:rPr>
              <a:t>JAKÁ PRÁVA A POVINNOSTI VYPLÝVAJÍ ZE TVÉHO PRÁVNÍHO VZTAHU K NAŠÍ ŠKOLE?</a:t>
            </a:r>
            <a:endParaRPr lang="cs-CZ" sz="2800" b="1" dirty="0">
              <a:ln w="10541" cmpd="sng">
                <a:solidFill>
                  <a:schemeClr val="accent3">
                    <a:lumMod val="75000"/>
                  </a:schemeClr>
                </a:solidFill>
                <a:prstDash val="solid"/>
              </a:ln>
              <a:gradFill flip="none" rotWithShape="1"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18900000" scaled="1"/>
                <a:tileRect/>
              </a:gra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79711" y="5422459"/>
            <a:ext cx="4680521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Zapiš aspoň 3 práva a 3 povinnosti.</a:t>
            </a:r>
            <a:endParaRPr lang="cs-CZ" dirty="0"/>
          </a:p>
        </p:txBody>
      </p:sp>
      <p:pic>
        <p:nvPicPr>
          <p:cNvPr id="4098" name="Picture 2" descr="C:\Users\ZS SLOVAN\AppData\Local\Microsoft\Windows\Temporary Internet Files\Content.IE5\S9JG8C4Z\MP9004393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3" y="2042733"/>
            <a:ext cx="3672408" cy="287147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Right"/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5934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4734265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b="1" u="sng" dirty="0" smtClean="0">
                <a:solidFill>
                  <a:schemeClr val="accent1">
                    <a:lumMod val="50000"/>
                  </a:schemeClr>
                </a:solidFill>
              </a:rPr>
              <a:t>1. právní řád</a:t>
            </a:r>
          </a:p>
          <a:p>
            <a:pPr>
              <a:buFont typeface="Arial" pitchFamily="34" charset="0"/>
              <a:buChar char="•"/>
            </a:pPr>
            <a:r>
              <a:rPr lang="cs-CZ" u="sng" dirty="0" smtClean="0"/>
              <a:t>souhrn všech předpisů</a:t>
            </a:r>
            <a:r>
              <a:rPr lang="cs-CZ" dirty="0" smtClean="0"/>
              <a:t> (zákonů, nařízení, vyhlášek) ve státě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stát jimi upravuje důležité společenské styky a usměrňuje chování lidí, organizací a státních orgánů</a:t>
            </a:r>
          </a:p>
          <a:p>
            <a:pPr marL="45720" indent="0">
              <a:buNone/>
            </a:pPr>
            <a:r>
              <a:rPr lang="cs-CZ" b="1" u="sng" dirty="0" smtClean="0">
                <a:solidFill>
                  <a:schemeClr val="accent1">
                    <a:lumMod val="50000"/>
                  </a:schemeClr>
                </a:solidFill>
              </a:rPr>
              <a:t>2. právní jistota</a:t>
            </a:r>
          </a:p>
          <a:p>
            <a:pPr>
              <a:buFont typeface="Arial" pitchFamily="34" charset="0"/>
              <a:buChar char="•"/>
            </a:pPr>
            <a:r>
              <a:rPr lang="cs-CZ" u="sng" dirty="0" smtClean="0"/>
              <a:t>stát</a:t>
            </a:r>
            <a:r>
              <a:rPr lang="cs-CZ" dirty="0" smtClean="0"/>
              <a:t> svým právem, tj. pomocí zákonů </a:t>
            </a:r>
            <a:r>
              <a:rPr lang="cs-CZ" u="sng" dirty="0" smtClean="0"/>
              <a:t>organizuje a usměrňuje život </a:t>
            </a:r>
            <a:r>
              <a:rPr lang="cs-CZ" dirty="0" smtClean="0"/>
              <a:t>na svém území =&gt; </a:t>
            </a:r>
            <a:r>
              <a:rPr lang="cs-CZ" u="sng" dirty="0" smtClean="0"/>
              <a:t>zakročuje v případech porušování práva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hlavní význam práva = právní jistota občanů</a:t>
            </a:r>
          </a:p>
          <a:p>
            <a:pPr marL="45720" indent="0">
              <a:buNone/>
            </a:pPr>
            <a:r>
              <a:rPr lang="cs-CZ" b="1" u="sng" dirty="0" smtClean="0">
                <a:solidFill>
                  <a:schemeClr val="accent1">
                    <a:lumMod val="50000"/>
                  </a:schemeClr>
                </a:solidFill>
              </a:rPr>
              <a:t>3. právní vědomí</a:t>
            </a:r>
          </a:p>
          <a:p>
            <a:pPr>
              <a:buFont typeface="Arial" pitchFamily="34" charset="0"/>
              <a:buChar char="•"/>
            </a:pPr>
            <a:r>
              <a:rPr lang="cs-CZ" u="sng" dirty="0" smtClean="0"/>
              <a:t>znalost právních předpisů</a:t>
            </a:r>
          </a:p>
          <a:p>
            <a:pPr>
              <a:buFont typeface="Arial" pitchFamily="34" charset="0"/>
              <a:buChar char="•"/>
            </a:pPr>
            <a:r>
              <a:rPr lang="cs-CZ" u="sng" dirty="0" smtClean="0"/>
              <a:t>přesvědčení o jejich spravedlivosti a o nutnosti jejich dodržování</a:t>
            </a:r>
          </a:p>
          <a:p>
            <a:pPr>
              <a:buFont typeface="Arial" pitchFamily="34" charset="0"/>
              <a:buChar char="•"/>
            </a:pPr>
            <a:r>
              <a:rPr lang="cs-CZ" b="1" u="sng" dirty="0" smtClean="0"/>
              <a:t>NEZNALOST ZÁKONA NEOMLOUVÁ</a:t>
            </a:r>
            <a:r>
              <a:rPr lang="cs-CZ" dirty="0" smtClean="0"/>
              <a:t>  - </a:t>
            </a:r>
            <a:r>
              <a:rPr lang="cs-CZ" dirty="0" smtClean="0">
                <a:solidFill>
                  <a:srgbClr val="C00000"/>
                </a:solidFill>
              </a:rPr>
              <a:t>Jak vysvětlíš tuto zásadu?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600" dirty="0" smtClean="0"/>
              <a:t>právní řád, </a:t>
            </a:r>
            <a:r>
              <a:rPr lang="cs-CZ" sz="2600" dirty="0"/>
              <a:t>právní </a:t>
            </a:r>
            <a:r>
              <a:rPr lang="cs-CZ" sz="2600" dirty="0" smtClean="0"/>
              <a:t>jistota, právní vědomí </a:t>
            </a:r>
            <a:endParaRPr lang="cs-CZ" sz="2600" dirty="0"/>
          </a:p>
        </p:txBody>
      </p:sp>
      <p:sp>
        <p:nvSpPr>
          <p:cNvPr id="6" name="Šipka doleva 5"/>
          <p:cNvSpPr/>
          <p:nvPr/>
        </p:nvSpPr>
        <p:spPr>
          <a:xfrm rot="21257038">
            <a:off x="5616377" y="1208961"/>
            <a:ext cx="3382707" cy="709407"/>
          </a:xfrm>
          <a:prstGeom prst="leftArrow">
            <a:avLst/>
          </a:prstGeom>
          <a:solidFill>
            <a:srgbClr val="FFC000"/>
          </a:solidFill>
          <a:ln w="38100"/>
          <a:effectLst>
            <a:glow rad="139700">
              <a:schemeClr val="accent4">
                <a:satMod val="175000"/>
                <a:alpha val="40000"/>
              </a:schemeClr>
            </a:glow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ZAPIŠ SI </a:t>
            </a:r>
            <a:r>
              <a:rPr lang="cs-CZ" dirty="0" smtClean="0">
                <a:solidFill>
                  <a:srgbClr val="FF0000"/>
                </a:solidFill>
              </a:rPr>
              <a:t>PODTRŽENÉ POJMY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19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ZS SLOVAN\AppData\Local\Microsoft\Windows\Temporary Internet Files\Content.IE5\UOB7DP1F\MC9002870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63507"/>
            <a:ext cx="1835550" cy="2053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395536" y="1988840"/>
            <a:ext cx="4038600" cy="4407408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u="sng" dirty="0">
                <a:solidFill>
                  <a:srgbClr val="C00000"/>
                </a:solidFill>
              </a:rPr>
              <a:t>sociální spravedlnost</a:t>
            </a:r>
          </a:p>
          <a:p>
            <a:pPr>
              <a:buFontTx/>
              <a:buChar char="-"/>
            </a:pPr>
            <a:r>
              <a:rPr lang="cs-CZ" dirty="0" smtClean="0"/>
              <a:t>ideální stav společnosti = každý má všechny předpoklady žít šťastně a spokojeně</a:t>
            </a:r>
          </a:p>
          <a:p>
            <a:pPr>
              <a:buFontTx/>
              <a:buChar char="-"/>
            </a:pPr>
            <a:r>
              <a:rPr lang="cs-CZ" dirty="0" smtClean="0"/>
              <a:t>nedosažitelné, sociálně spravedlivý stát pomáhá občanům v těžkých životních podmínkách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44008" y="1988840"/>
            <a:ext cx="4038600" cy="4407408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u="sng" dirty="0" smtClean="0">
                <a:solidFill>
                  <a:srgbClr val="C00000"/>
                </a:solidFill>
              </a:rPr>
              <a:t>právní spravedlnost</a:t>
            </a:r>
          </a:p>
          <a:p>
            <a:pPr>
              <a:buFontTx/>
              <a:buChar char="-"/>
            </a:pPr>
            <a:r>
              <a:rPr lang="cs-CZ" dirty="0" smtClean="0"/>
              <a:t>před zákonem jsou si všichni rovni</a:t>
            </a:r>
          </a:p>
          <a:p>
            <a:pPr>
              <a:buFontTx/>
              <a:buChar char="-"/>
            </a:pPr>
            <a:r>
              <a:rPr lang="cs-CZ" dirty="0" smtClean="0"/>
              <a:t>ochrana lidských práv a svobod</a:t>
            </a:r>
          </a:p>
          <a:p>
            <a:pPr>
              <a:buFontTx/>
              <a:buChar char="-"/>
            </a:pPr>
            <a:r>
              <a:rPr lang="cs-CZ" dirty="0" smtClean="0"/>
              <a:t>právo na ochranu při porušení práva</a:t>
            </a:r>
          </a:p>
          <a:p>
            <a:pPr>
              <a:buFontTx/>
              <a:buChar char="-"/>
            </a:pPr>
            <a:r>
              <a:rPr lang="cs-CZ" dirty="0" smtClean="0"/>
              <a:t>odpovědnost za porušení práva při zavinění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spravedlnost</a:t>
            </a:r>
            <a:endParaRPr lang="cs-CZ" dirty="0"/>
          </a:p>
        </p:txBody>
      </p:sp>
      <p:pic>
        <p:nvPicPr>
          <p:cNvPr id="1028" name="Picture 4" descr="C:\Users\ZS SLOVAN\AppData\Local\Microsoft\Windows\Temporary Internet Files\Content.IE5\NIQHWHNY\MM900336857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517232"/>
            <a:ext cx="1209734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 SLOVAN\AppData\Local\Microsoft\Windows\Temporary Internet Files\Content.IE5\ZKUOB2XQ\MC90019813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25001"/>
            <a:ext cx="1702115" cy="1935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1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6" name="Picture 28" descr="C:\Users\ZS SLOVAN\AppData\Local\Microsoft\Windows\Temporary Internet Files\Content.IE5\NIQHWHNY\MP9004340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3091">
            <a:off x="3018269" y="4645125"/>
            <a:ext cx="2163851" cy="16228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perspectiveHeroicExtremeLeftFacing"/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482426"/>
          </a:xfrm>
        </p:spPr>
        <p:txBody>
          <a:bodyPr/>
          <a:lstStyle/>
          <a:p>
            <a:r>
              <a:rPr lang="cs-CZ" dirty="0" smtClean="0"/>
              <a:t>OSOBA FYZICKÁ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545987" y="2176495"/>
            <a:ext cx="4040188" cy="3921299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každý člověk</a:t>
            </a:r>
            <a:r>
              <a:rPr lang="cs-CZ" sz="2000" dirty="0" smtClean="0"/>
              <a:t>, jednotlivec</a:t>
            </a:r>
          </a:p>
          <a:p>
            <a:r>
              <a:rPr lang="cs-CZ" sz="2000" dirty="0" smtClean="0"/>
              <a:t>má právní </a:t>
            </a:r>
            <a:r>
              <a:rPr lang="cs-CZ" sz="2000" b="1" dirty="0" smtClean="0"/>
              <a:t>subjektivitu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482426"/>
          </a:xfrm>
        </p:spPr>
        <p:txBody>
          <a:bodyPr/>
          <a:lstStyle/>
          <a:p>
            <a:r>
              <a:rPr lang="cs-CZ" dirty="0" smtClean="0"/>
              <a:t>OSOBA PRÁVNICKÁ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>
          <a:xfrm>
            <a:off x="4645025" y="2204865"/>
            <a:ext cx="4041775" cy="3921298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subjekty vytvořené</a:t>
            </a:r>
            <a:r>
              <a:rPr lang="cs-CZ" sz="2000" dirty="0" smtClean="0"/>
              <a:t> = školy, firmy, banky, družstva, obchodní společnosti, spolky, stát, obce a města</a:t>
            </a:r>
          </a:p>
          <a:p>
            <a:r>
              <a:rPr lang="cs-CZ" sz="2000" dirty="0" smtClean="0"/>
              <a:t>jednají, mají práva a povinnosti v právních vztazích jako lidé (vlastnictví, prodej)</a:t>
            </a:r>
          </a:p>
          <a:p>
            <a:pPr marL="45720" indent="0">
              <a:buNone/>
            </a:pPr>
            <a:endParaRPr lang="cs-CZ" sz="2000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účastníci právních vztahů </a:t>
            </a:r>
            <a:br>
              <a:rPr lang="cs-CZ" dirty="0" smtClean="0"/>
            </a:br>
            <a:r>
              <a:rPr lang="cs-CZ" dirty="0" smtClean="0"/>
              <a:t>= OSOBY (subjekty)</a:t>
            </a:r>
            <a:endParaRPr lang="cs-CZ" dirty="0"/>
          </a:p>
        </p:txBody>
      </p:sp>
      <p:sp>
        <p:nvSpPr>
          <p:cNvPr id="8" name="Šipka doprava 7"/>
          <p:cNvSpPr/>
          <p:nvPr/>
        </p:nvSpPr>
        <p:spPr>
          <a:xfrm rot="1559158">
            <a:off x="398010" y="680389"/>
            <a:ext cx="1280820" cy="635517"/>
          </a:xfrm>
          <a:prstGeom prst="rightArrow">
            <a:avLst/>
          </a:prstGeom>
          <a:solidFill>
            <a:srgbClr val="FFC000"/>
          </a:solidFill>
          <a:ln w="38100"/>
          <a:effectLst>
            <a:glow rad="139700">
              <a:schemeClr val="accent4">
                <a:satMod val="175000"/>
                <a:alpha val="40000"/>
              </a:schemeClr>
            </a:glow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ZAPIŠ SI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3" name="Picture 5" descr="C:\Users\ZS SLOVAN\AppData\Local\Microsoft\Windows\Temporary Internet Files\Content.IE5\FEC0STHG\MP90044828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19" y="3078866"/>
            <a:ext cx="1157748" cy="17366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perspectiveRight"/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ZS SLOVAN\AppData\Local\Microsoft\Windows\Temporary Internet Files\Content.IE5\JY3DX1OV\MP90043942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9628">
            <a:off x="1521198" y="3038528"/>
            <a:ext cx="2055242" cy="13779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perspectiveLeft"/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ZS SLOVAN\AppData\Local\Microsoft\Windows\Temporary Internet Files\Content.IE5\IFY9XZ97\MP90043928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8788">
            <a:off x="1261894" y="4463736"/>
            <a:ext cx="1787325" cy="12562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perspectiveAbove"/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ZS SLOVAN\AppData\Local\Microsoft\Windows\Temporary Internet Files\Content.IE5\0R7O1ENB\MP900427950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79"/>
          <a:stretch/>
        </p:blipFill>
        <p:spPr bwMode="auto">
          <a:xfrm>
            <a:off x="5004048" y="5002867"/>
            <a:ext cx="2743200" cy="15725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Users\ZS SLOVAN\AppData\Local\Microsoft\Windows\Temporary Internet Files\Content.IE5\TYZ6L3GP\MP90039968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0964">
            <a:off x="7459908" y="4555409"/>
            <a:ext cx="1565795" cy="15657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perspectiveRight"/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96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u="sng" dirty="0">
                <a:solidFill>
                  <a:srgbClr val="C00000"/>
                </a:solidFill>
              </a:rPr>
              <a:t>způsobilost k právům a povinnostem</a:t>
            </a:r>
            <a:r>
              <a:rPr lang="cs-CZ" dirty="0">
                <a:solidFill>
                  <a:srgbClr val="C00000"/>
                </a:solidFill>
              </a:rPr>
              <a:t> (vlastnické právo, rodinné právo, </a:t>
            </a:r>
            <a:r>
              <a:rPr lang="cs-CZ" dirty="0" smtClean="0">
                <a:solidFill>
                  <a:srgbClr val="C00000"/>
                </a:solidFill>
              </a:rPr>
              <a:t>…) </a:t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>= </a:t>
            </a:r>
            <a:r>
              <a:rPr lang="cs-CZ" u="sng" dirty="0" smtClean="0"/>
              <a:t>právní subjektivita</a:t>
            </a:r>
          </a:p>
          <a:p>
            <a:r>
              <a:rPr lang="cs-CZ" dirty="0" smtClean="0"/>
              <a:t>od </a:t>
            </a:r>
            <a:r>
              <a:rPr lang="cs-CZ" dirty="0"/>
              <a:t>narození do </a:t>
            </a:r>
            <a:r>
              <a:rPr lang="cs-CZ" dirty="0" smtClean="0"/>
              <a:t>smrti</a:t>
            </a:r>
          </a:p>
          <a:p>
            <a:r>
              <a:rPr lang="cs-CZ" u="sng" dirty="0"/>
              <a:t>nelze</a:t>
            </a:r>
            <a:r>
              <a:rPr lang="cs-CZ" dirty="0"/>
              <a:t> se jí vzdát ani jí </a:t>
            </a:r>
            <a:br>
              <a:rPr lang="cs-CZ" dirty="0"/>
            </a:br>
            <a:r>
              <a:rPr lang="cs-CZ" dirty="0"/>
              <a:t>být zbaven (jen zánik) </a:t>
            </a:r>
          </a:p>
          <a:p>
            <a:endParaRPr lang="cs-CZ" dirty="0">
              <a:solidFill>
                <a:srgbClr val="C00000"/>
              </a:solidFill>
            </a:endParaRP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172272" cy="4407408"/>
          </a:xfrm>
        </p:spPr>
        <p:txBody>
          <a:bodyPr>
            <a:normAutofit fontScale="92500"/>
          </a:bodyPr>
          <a:lstStyle/>
          <a:p>
            <a:r>
              <a:rPr lang="cs-CZ" u="sng" dirty="0" smtClean="0">
                <a:solidFill>
                  <a:srgbClr val="C00000"/>
                </a:solidFill>
              </a:rPr>
              <a:t>způsobilost k právním úkonům</a:t>
            </a:r>
            <a:r>
              <a:rPr lang="cs-CZ" dirty="0" smtClean="0">
                <a:solidFill>
                  <a:srgbClr val="C00000"/>
                </a:solidFill>
              </a:rPr>
              <a:t> (uzavírat smlouvy, manželství,…) = </a:t>
            </a:r>
            <a:r>
              <a:rPr lang="cs-CZ" u="sng" dirty="0" smtClean="0"/>
              <a:t>mít svoje práva a povinnosti v právních úkonech</a:t>
            </a:r>
          </a:p>
          <a:p>
            <a:r>
              <a:rPr lang="cs-CZ" dirty="0" smtClean="0"/>
              <a:t>od 18 let v plném rozsahu</a:t>
            </a:r>
          </a:p>
          <a:p>
            <a:r>
              <a:rPr lang="cs-CZ" dirty="0" smtClean="0"/>
              <a:t>za nezpůsobilé osoby – právní zástupce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právní způsobilosti fyzické osoby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856094">
            <a:off x="312995" y="5092413"/>
            <a:ext cx="1597025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Users\ZS SLOVAN\AppData\Local\Microsoft\Windows\Temporary Internet Files\Content.IE5\SGOM21DJ\MP90042214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719" y="5186352"/>
            <a:ext cx="2134647" cy="1419207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21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sz="2400" dirty="0" smtClean="0"/>
              <a:t>Důležité vztahy mezi lidmi – právní vztahy – upravují právní normy, které vymezují vzájemná práva a povinnosti a způsoby chování.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400" dirty="0" smtClean="0"/>
              <a:t>Účastníci právních vztahů jsou fyzické nebo právnické osoby.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400" dirty="0" smtClean="0"/>
              <a:t>Od narození máme právní subjektivitu, od plnoletosti plnou způsobilost k právním úkonům.</a:t>
            </a:r>
          </a:p>
          <a:p>
            <a:pPr marL="45720" indent="0">
              <a:buNone/>
            </a:pPr>
            <a:endParaRPr lang="cs-CZ" sz="2400" dirty="0" smtClean="0"/>
          </a:p>
          <a:p>
            <a:pPr marL="45720" indent="0">
              <a:buNone/>
            </a:pPr>
            <a:r>
              <a:rPr lang="cs-CZ" sz="2400" dirty="0" smtClean="0"/>
              <a:t>REFLEXE: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Který právní vztah je pro tebe důležitý?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Kdo může člověka zbavit způsobilosti mít práva a povinnosti?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Kdo může člověka zbavit způsobilosti k právním úkonům?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Jak by vypadala ideální sociálně spravedlivá společnost?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</a:t>
            </a:r>
            <a:endParaRPr lang="cs-CZ" dirty="0"/>
          </a:p>
        </p:txBody>
      </p:sp>
      <p:pic>
        <p:nvPicPr>
          <p:cNvPr id="5123" name="Picture 3" descr="C:\Users\ZS SLOVAN\AppData\Local\Microsoft\Windows\Temporary Internet Files\Content.IE5\JLA8HB9Y\MC9000244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16632"/>
            <a:ext cx="2545301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ZS SLOVAN\AppData\Local\Microsoft\Windows\Temporary Internet Files\Content.IE5\XT8LC6FD\MC9000244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0765"/>
            <a:ext cx="2336557" cy="136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54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Použité kliparty: </a:t>
            </a:r>
            <a:r>
              <a:rPr lang="cs-CZ" u="sng" dirty="0">
                <a:hlinkClick r:id="rId2"/>
              </a:rPr>
              <a:t>www.office.microsoft.com</a:t>
            </a:r>
            <a:endParaRPr lang="cs-CZ" u="sng" dirty="0"/>
          </a:p>
          <a:p>
            <a:r>
              <a:rPr lang="cs-CZ" dirty="0"/>
              <a:t>HORSKÁ, Viola. </a:t>
            </a:r>
            <a:r>
              <a:rPr lang="cs-CZ" i="1" dirty="0"/>
              <a:t>Občanská výchova pro 8. a 9. ročník základní školy</a:t>
            </a:r>
            <a:r>
              <a:rPr lang="cs-CZ" dirty="0"/>
              <a:t>. Vyd. 1. Praha: Fortuna, 1999, 215 s. ISBN 80-716-8641-7.</a:t>
            </a:r>
          </a:p>
          <a:p>
            <a:pPr marL="4572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r>
              <a:rPr lang="en-US" cap="none" dirty="0" smtClean="0"/>
              <a:t>[on line] </a:t>
            </a:r>
            <a:r>
              <a:rPr lang="cs-CZ" cap="none" dirty="0" smtClean="0"/>
              <a:t>dostupné z www</a:t>
            </a:r>
            <a:r>
              <a:rPr lang="cs-CZ" dirty="0" smtClean="0"/>
              <a:t>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1726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1375</TotalTime>
  <Words>744</Words>
  <Application>Microsoft Office PowerPoint</Application>
  <PresentationFormat>Předvádění na obrazovce (4:3)</PresentationFormat>
  <Paragraphs>122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Mřížka</vt:lpstr>
      <vt:lpstr>Prezentace aplikace PowerPoint</vt:lpstr>
      <vt:lpstr>ANOTACE</vt:lpstr>
      <vt:lpstr>PILOTÁŽ  (doporučení – upozornění – zpětná vazba)</vt:lpstr>
      <vt:lpstr>PRÁVO</vt:lpstr>
      <vt:lpstr>PRÁVNÍ NORMA, PRÁVNÍ VZTAH</vt:lpstr>
      <vt:lpstr>Pracovní list: PRÁVNÍ A MORÁLNÍ VZTAHY    Pan Novák založil vlastní firmu, přijal 4 zaměstnance a spolupracuje s jinou firmou v sousedním městě.   Před 10 lety se oženil a má dceru a syna. S nimi pravidelně navštěvuje svoje rodiče na vesnici. Také se často setkává se svým bratrem a jeho rodinou.  Aby mohl jezdit s rodinou na výlety a na dovolenou, koupil si větší osobní vůz, který používá i pro firemní účely.  Pan Novák pravidelně sportuje – hraje volejbal a se svými spoluhráči se účastní turnajů vyhlašovaných různými organizacemi a spolky.   Jednou ročně odesílá příspěvek do charitativního fondu a poskytuje sponzorský dar škole, kam chodí jeho děti. Ten si pak odepisuje z daní při ročním účtování.     </vt:lpstr>
      <vt:lpstr>VYHLEDEJ  V TEXTU PRÁVNÍ VZTAHY  A MORÁLNÍ VZTAHY : </vt:lpstr>
      <vt:lpstr>Pracovní úkol: Zapiš si sešitu a vypracuj za domácí úkol </vt:lpstr>
      <vt:lpstr>právní řád, právní jistota, právní vědomí </vt:lpstr>
      <vt:lpstr>spravedlnost</vt:lpstr>
      <vt:lpstr>účastníci právních vztahů  = OSOBY (subjekty)</vt:lpstr>
      <vt:lpstr>právní způsobilosti fyzické osoby</vt:lpstr>
      <vt:lpstr>závěr</vt:lpstr>
      <vt:lpstr>ZDROJE [on line] dostupné z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83</cp:revision>
  <dcterms:created xsi:type="dcterms:W3CDTF">2012-01-04T21:18:14Z</dcterms:created>
  <dcterms:modified xsi:type="dcterms:W3CDTF">2013-02-20T23:40:56Z</dcterms:modified>
</cp:coreProperties>
</file>