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57" r:id="rId5"/>
    <p:sldId id="258" r:id="rId6"/>
    <p:sldId id="259" r:id="rId7"/>
    <p:sldId id="260" r:id="rId8"/>
    <p:sldId id="264" r:id="rId9"/>
    <p:sldId id="266" r:id="rId10"/>
    <p:sldId id="267" r:id="rId11"/>
    <p:sldId id="261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A36C3205-A97B-4B61-A857-12F4A3D8FDC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5B81841C-BA1E-4588-9B18-0765AA62AC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1url.cz/EQbR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1url.cz/qQb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PRÁVNÍ ŘÁD, PRÁVNÍ ODVĚTVÍ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23. 11.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VY_32_INOVACE_32_SH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17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PRÁVNÍ ŘÁD, PRÁVNÍ ODVĚTVÍ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si ujasní systém uspořádání právních norem a pochopí nutnost seznamovat se s právními předpisy, které se jich týkají.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list </a:t>
            </a:r>
            <a:r>
              <a:rPr lang="cs-CZ" b="1" dirty="0" smtClean="0">
                <a:solidFill>
                  <a:srgbClr val="0070C0"/>
                </a:solidFill>
              </a:rPr>
              <a:t>– PRÁVNÍ PŘEDPISY A ODVĚTVÍ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právní řád, právní odvětví, Sbírka zákonů ČR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list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67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3"/>
            <a:ext cx="8229600" cy="4032449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vypracovali úkol, ve kterém si ověřili pochopení získaných informací.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si žáci uvědomili význam právního řádu a jeho uspořádání a seznámili se s právními předpisy a jejich uveřejňováním.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25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36812"/>
            <a:ext cx="8380619" cy="4824536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VÝZNAM PRAVIDEL: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PRÁVNÍ ŘÁD</a:t>
            </a:r>
            <a:endParaRPr lang="cs-CZ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3902710" y="1736812"/>
            <a:ext cx="1309126" cy="504056"/>
          </a:xfrm>
          <a:prstGeom prst="snip2SameRect">
            <a:avLst>
              <a:gd name="adj1" fmla="val 50000"/>
              <a:gd name="adj2" fmla="val 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ŘÁD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708920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ŠKOLNÍ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57073" y="2708920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PRACOVNÍ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60032" y="2708920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DOMOVNÍ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76256" y="2708920"/>
            <a:ext cx="1800200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PRÁVNÍ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4" idx="1"/>
            <a:endCxn id="5" idx="0"/>
          </p:cNvCxnSpPr>
          <p:nvPr/>
        </p:nvCxnSpPr>
        <p:spPr>
          <a:xfrm flipH="1">
            <a:off x="1511660" y="2240868"/>
            <a:ext cx="3045613" cy="4680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1"/>
            <a:endCxn id="6" idx="0"/>
          </p:cNvCxnSpPr>
          <p:nvPr/>
        </p:nvCxnSpPr>
        <p:spPr>
          <a:xfrm flipH="1">
            <a:off x="3657173" y="2240868"/>
            <a:ext cx="900100" cy="4680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1"/>
            <a:endCxn id="7" idx="0"/>
          </p:cNvCxnSpPr>
          <p:nvPr/>
        </p:nvCxnSpPr>
        <p:spPr>
          <a:xfrm>
            <a:off x="4557273" y="2240868"/>
            <a:ext cx="1202859" cy="4680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" idx="1"/>
            <a:endCxn id="8" idx="0"/>
          </p:cNvCxnSpPr>
          <p:nvPr/>
        </p:nvCxnSpPr>
        <p:spPr>
          <a:xfrm>
            <a:off x="4557273" y="2240868"/>
            <a:ext cx="3219083" cy="4680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Lichoběžník 20"/>
          <p:cNvSpPr/>
          <p:nvPr/>
        </p:nvSpPr>
        <p:spPr>
          <a:xfrm>
            <a:off x="655543" y="3924231"/>
            <a:ext cx="3512434" cy="792088"/>
          </a:xfrm>
          <a:prstGeom prst="trapezoid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UDRŽOVÁNÍ POŘÁDKU A  ORGANIZOVÁNÍ ŽIVOTA</a:t>
            </a:r>
            <a:endParaRPr lang="cs-CZ" dirty="0"/>
          </a:p>
        </p:txBody>
      </p:sp>
      <p:cxnSp>
        <p:nvCxnSpPr>
          <p:cNvPr id="23" name="Přímá spojnice se šipkou 22"/>
          <p:cNvCxnSpPr>
            <a:stCxn id="5" idx="2"/>
            <a:endCxn id="21" idx="0"/>
          </p:cNvCxnSpPr>
          <p:nvPr/>
        </p:nvCxnSpPr>
        <p:spPr>
          <a:xfrm>
            <a:off x="1511660" y="3212976"/>
            <a:ext cx="900100" cy="7112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6" idx="2"/>
            <a:endCxn id="21" idx="0"/>
          </p:cNvCxnSpPr>
          <p:nvPr/>
        </p:nvCxnSpPr>
        <p:spPr>
          <a:xfrm flipH="1">
            <a:off x="2411760" y="3212976"/>
            <a:ext cx="1245413" cy="7112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7" idx="2"/>
            <a:endCxn id="21" idx="0"/>
          </p:cNvCxnSpPr>
          <p:nvPr/>
        </p:nvCxnSpPr>
        <p:spPr>
          <a:xfrm flipH="1">
            <a:off x="2411760" y="3212976"/>
            <a:ext cx="3348372" cy="7112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2"/>
            <a:endCxn id="21" idx="0"/>
          </p:cNvCxnSpPr>
          <p:nvPr/>
        </p:nvCxnSpPr>
        <p:spPr>
          <a:xfrm flipH="1">
            <a:off x="2411760" y="3212976"/>
            <a:ext cx="5364596" cy="7112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2" name="Zaoblený obdélník 41"/>
          <p:cNvSpPr/>
          <p:nvPr/>
        </p:nvSpPr>
        <p:spPr>
          <a:xfrm>
            <a:off x="6878876" y="3925104"/>
            <a:ext cx="1800200" cy="723736"/>
          </a:xfrm>
          <a:prstGeom prst="roundRect">
            <a:avLst>
              <a:gd name="adj" fmla="val 23663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PRÁVNÍ PŘEDPISY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3" name="Obdélník se zakulaceným rohem na stejné straně 42"/>
          <p:cNvSpPr/>
          <p:nvPr/>
        </p:nvSpPr>
        <p:spPr>
          <a:xfrm>
            <a:off x="776853" y="5869036"/>
            <a:ext cx="1469614" cy="608411"/>
          </a:xfrm>
          <a:prstGeom prst="round2SameRect">
            <a:avLst>
              <a:gd name="adj1" fmla="val 43993"/>
              <a:gd name="adj2" fmla="val 0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ZÁKON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4" name="Obdélník se zakulaceným rohem na stejné straně 43"/>
          <p:cNvSpPr/>
          <p:nvPr/>
        </p:nvSpPr>
        <p:spPr>
          <a:xfrm>
            <a:off x="2469534" y="5869036"/>
            <a:ext cx="1698443" cy="608411"/>
          </a:xfrm>
          <a:prstGeom prst="round2SameRect">
            <a:avLst>
              <a:gd name="adj1" fmla="val 43993"/>
              <a:gd name="adj2" fmla="val 0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NAŘÍZENÍ VLÁDY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5" name="Obdélník se zakulaceným rohem na stejné straně 44"/>
          <p:cNvSpPr/>
          <p:nvPr/>
        </p:nvSpPr>
        <p:spPr>
          <a:xfrm>
            <a:off x="4405086" y="5869035"/>
            <a:ext cx="1958943" cy="608411"/>
          </a:xfrm>
          <a:prstGeom prst="round2SameRect">
            <a:avLst>
              <a:gd name="adj1" fmla="val 43993"/>
              <a:gd name="adj2" fmla="val 0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VYHLÁŠKA MINISTERSTVA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6" name="Obdélník se zakulaceným rohem na stejné straně 45"/>
          <p:cNvSpPr/>
          <p:nvPr/>
        </p:nvSpPr>
        <p:spPr>
          <a:xfrm>
            <a:off x="6581768" y="5869034"/>
            <a:ext cx="2256052" cy="608411"/>
          </a:xfrm>
          <a:prstGeom prst="round2SameRect">
            <a:avLst>
              <a:gd name="adj1" fmla="val 43993"/>
              <a:gd name="adj2" fmla="val 0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KRAJSKÁ, OBECNÍ VYHLÁŠKA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48" name="Přímá spojnice se šipkou 47"/>
          <p:cNvCxnSpPr>
            <a:stCxn id="8" idx="2"/>
            <a:endCxn id="42" idx="0"/>
          </p:cNvCxnSpPr>
          <p:nvPr/>
        </p:nvCxnSpPr>
        <p:spPr>
          <a:xfrm>
            <a:off x="7776356" y="3212976"/>
            <a:ext cx="2620" cy="71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42" idx="2"/>
            <a:endCxn id="43" idx="3"/>
          </p:cNvCxnSpPr>
          <p:nvPr/>
        </p:nvCxnSpPr>
        <p:spPr>
          <a:xfrm flipH="1">
            <a:off x="1511660" y="4648840"/>
            <a:ext cx="6267316" cy="12201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stCxn id="42" idx="2"/>
            <a:endCxn id="44" idx="3"/>
          </p:cNvCxnSpPr>
          <p:nvPr/>
        </p:nvCxnSpPr>
        <p:spPr>
          <a:xfrm flipH="1">
            <a:off x="3318756" y="4648840"/>
            <a:ext cx="4460220" cy="12201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42" idx="2"/>
            <a:endCxn id="45" idx="3"/>
          </p:cNvCxnSpPr>
          <p:nvPr/>
        </p:nvCxnSpPr>
        <p:spPr>
          <a:xfrm flipH="1">
            <a:off x="5384558" y="4648840"/>
            <a:ext cx="2394418" cy="12201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42" idx="2"/>
            <a:endCxn id="46" idx="3"/>
          </p:cNvCxnSpPr>
          <p:nvPr/>
        </p:nvCxnSpPr>
        <p:spPr>
          <a:xfrm flipH="1">
            <a:off x="7709794" y="4648840"/>
            <a:ext cx="69182" cy="12201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4" name="Obdélník se zakulaceným příčným rohem 93"/>
          <p:cNvSpPr/>
          <p:nvPr/>
        </p:nvSpPr>
        <p:spPr>
          <a:xfrm>
            <a:off x="4427984" y="4009828"/>
            <a:ext cx="2160239" cy="620893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VYMEZUJÍ PRÁVA</a:t>
            </a:r>
          </a:p>
          <a:p>
            <a:pPr algn="ctr"/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UKLÁDAJÍ POVINNOSTI</a:t>
            </a:r>
            <a:endParaRPr lang="cs-CZ" sz="1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6513685" y="4178960"/>
            <a:ext cx="360040" cy="216024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85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2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94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7"/>
            <a:ext cx="8407893" cy="4887119"/>
          </a:xfrm>
        </p:spPr>
        <p:txBody>
          <a:bodyPr/>
          <a:lstStyle/>
          <a:p>
            <a:r>
              <a:rPr lang="cs-CZ" b="1" i="1" dirty="0"/>
              <a:t>Právní systém</a:t>
            </a:r>
            <a:r>
              <a:rPr lang="cs-CZ" i="1" dirty="0"/>
              <a:t> tvoří souhrn všech právních norem, které jsou v daném čase na území státu platné.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Právní odvětví </a:t>
            </a:r>
            <a:r>
              <a:rPr lang="cs-CZ" dirty="0"/>
              <a:t>= souhrn právních norem, které upravují určitou skupinu právních </a:t>
            </a:r>
            <a:r>
              <a:rPr lang="cs-CZ" dirty="0" smtClean="0"/>
              <a:t>vztahů podle jejich obsahu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b="1" dirty="0"/>
              <a:t>Právo hmotné</a:t>
            </a:r>
            <a:r>
              <a:rPr lang="cs-CZ" dirty="0"/>
              <a:t> stanoví, jaká práva a povinnosti přísluší </a:t>
            </a:r>
            <a:r>
              <a:rPr lang="cs-CZ" dirty="0" smtClean="0"/>
              <a:t>účastníkům </a:t>
            </a:r>
            <a:r>
              <a:rPr lang="cs-CZ" dirty="0"/>
              <a:t>právního vztahu</a:t>
            </a:r>
            <a:r>
              <a:rPr lang="cs-CZ" dirty="0" smtClean="0"/>
              <a:t>. (Občanský zákoník)</a:t>
            </a:r>
            <a:endParaRPr lang="cs-CZ" dirty="0"/>
          </a:p>
          <a:p>
            <a:r>
              <a:rPr lang="cs-CZ" b="1" dirty="0"/>
              <a:t>Právo procesní </a:t>
            </a:r>
            <a:r>
              <a:rPr lang="cs-CZ" dirty="0"/>
              <a:t>popisuje postupy, které jsou k uplatnění </a:t>
            </a:r>
            <a:r>
              <a:rPr lang="cs-CZ" dirty="0" smtClean="0"/>
              <a:t>práva </a:t>
            </a:r>
            <a:r>
              <a:rPr lang="cs-CZ" dirty="0"/>
              <a:t>užívány.  (Občanský soudní řád, Trestní řád)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odvětví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S9JG8C4Z\MC900233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62636"/>
            <a:ext cx="1495509" cy="152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TYZ6L3GP\MC900287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266" y="5062636"/>
            <a:ext cx="1807339" cy="152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EJ1X6KMO\MC9002871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933" y="5062636"/>
            <a:ext cx="2278733" cy="1537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TYZ6L3GP\MC900290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941" y="188640"/>
            <a:ext cx="1449450" cy="147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185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0"/>
            <a:ext cx="8407893" cy="4806273"/>
          </a:xfrm>
        </p:spPr>
        <p:txBody>
          <a:bodyPr numCol="1"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b="1" u="sng" dirty="0"/>
              <a:t>Právo mezinárodní</a:t>
            </a:r>
            <a:r>
              <a:rPr lang="cs-CZ" dirty="0"/>
              <a:t> </a:t>
            </a:r>
            <a:r>
              <a:rPr lang="cs-CZ" dirty="0" smtClean="0"/>
              <a:t>– veřejné a soukromé</a:t>
            </a:r>
          </a:p>
          <a:p>
            <a:pPr marL="502920" indent="-457200">
              <a:buFont typeface="+mj-lt"/>
              <a:buAutoNum type="arabicPeriod"/>
            </a:pPr>
            <a:r>
              <a:rPr lang="cs-CZ" b="1" u="sng" dirty="0" smtClean="0"/>
              <a:t>Právo Evropské unie</a:t>
            </a:r>
          </a:p>
          <a:p>
            <a:pPr marL="502920" indent="-457200">
              <a:buFont typeface="+mj-lt"/>
              <a:buAutoNum type="arabicPeriod"/>
            </a:pPr>
            <a:endParaRPr lang="cs-CZ" b="1" u="sng" dirty="0" smtClean="0"/>
          </a:p>
          <a:p>
            <a:pPr marL="502920" indent="-457200">
              <a:buFont typeface="+mj-lt"/>
              <a:buAutoNum type="arabicPeriod"/>
            </a:pPr>
            <a:r>
              <a:rPr lang="cs-CZ" b="1" u="sng" dirty="0" smtClean="0"/>
              <a:t>Právo soukromé</a:t>
            </a:r>
            <a:r>
              <a:rPr lang="cs-CZ" b="1" dirty="0" smtClean="0"/>
              <a:t> - </a:t>
            </a:r>
            <a:r>
              <a:rPr lang="cs-CZ" dirty="0" smtClean="0"/>
              <a:t>právní </a:t>
            </a:r>
            <a:r>
              <a:rPr lang="cs-CZ" dirty="0"/>
              <a:t>předpisy upravující společenské </a:t>
            </a:r>
            <a:r>
              <a:rPr lang="cs-CZ" dirty="0" smtClean="0"/>
              <a:t>vztahy mezi </a:t>
            </a:r>
            <a:r>
              <a:rPr lang="cs-CZ" dirty="0"/>
              <a:t>soukromými </a:t>
            </a:r>
            <a:r>
              <a:rPr lang="cs-CZ" dirty="0" smtClean="0"/>
              <a:t>osobami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Občanské právo </a:t>
            </a:r>
            <a:r>
              <a:rPr lang="cs-CZ" dirty="0" smtClean="0"/>
              <a:t>(hmotné a procesní) – majetkové vztahy, dědictví, ochrana osobnosti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 smtClean="0"/>
              <a:t>Obchodní právo </a:t>
            </a:r>
            <a:r>
              <a:rPr lang="cs-CZ" dirty="0" smtClean="0"/>
              <a:t>– podnikání, vztahy související se směnou zboží a služeb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Rodinné právo </a:t>
            </a:r>
            <a:r>
              <a:rPr lang="cs-CZ" b="1" dirty="0" smtClean="0"/>
              <a:t>– </a:t>
            </a:r>
            <a:r>
              <a:rPr lang="cs-CZ" dirty="0" smtClean="0"/>
              <a:t>vztahy mezi manžely, rodiči a dětmi a mezi příbuznými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Pracovní právo </a:t>
            </a:r>
            <a:r>
              <a:rPr lang="cs-CZ" b="1" dirty="0" smtClean="0"/>
              <a:t>– </a:t>
            </a:r>
            <a:r>
              <a:rPr lang="cs-CZ" dirty="0" smtClean="0"/>
              <a:t>vztahy mezi zaměstnavatelem a zaměstnancem</a:t>
            </a:r>
          </a:p>
          <a:p>
            <a:pPr marL="45720" indent="0">
              <a:buNone/>
            </a:pPr>
            <a:r>
              <a:rPr lang="cs-CZ" dirty="0"/>
              <a:t>		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právních odvětví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 rot="20428946">
            <a:off x="6246185" y="1063135"/>
            <a:ext cx="2304256" cy="504056"/>
          </a:xfrm>
          <a:prstGeom prst="flowChartPreparation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ZAPIŠ SI BAREVNÝ TEXT</a:t>
            </a: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3" name="Picture 5" descr="C:\Users\ZS SLOVAN\AppData\Local\Microsoft\Windows\Temporary Internet Files\Content.IE5\NIQHWHNY\MP900409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537243"/>
            <a:ext cx="1368152" cy="10945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JLA8HB9Y\MP9004422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876" y="5193357"/>
            <a:ext cx="1008112" cy="14433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 SLOVAN\AppData\Local\Microsoft\Windows\Temporary Internet Files\Content.IE5\WKBXCCJS\MP900316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598" y="1700807"/>
            <a:ext cx="1473566" cy="9823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87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 startAt="4"/>
            </a:pPr>
            <a:r>
              <a:rPr lang="cs-CZ" b="1" u="sng" dirty="0"/>
              <a:t>Právo veřejné</a:t>
            </a:r>
            <a:r>
              <a:rPr lang="cs-CZ" b="1" dirty="0"/>
              <a:t> – </a:t>
            </a:r>
            <a:r>
              <a:rPr lang="cs-CZ" dirty="0"/>
              <a:t>právní předpisy upravující právní vztah mezi státem a občanem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Ústavní právo </a:t>
            </a:r>
            <a:r>
              <a:rPr lang="cs-CZ" dirty="0"/>
              <a:t>– organizace státní moci, vztah občana a státu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Trestní právo </a:t>
            </a:r>
            <a:r>
              <a:rPr lang="cs-CZ" dirty="0"/>
              <a:t>(hmotné a procesní) – trestné činy, druhy trestů, ochrana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/>
              <a:t>Správní právo </a:t>
            </a:r>
            <a:r>
              <a:rPr lang="cs-CZ" dirty="0"/>
              <a:t>– zákony o obcích, o zřízení ministerstev, veřejná správa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/>
              <a:t>Finanční právo </a:t>
            </a:r>
            <a:r>
              <a:rPr lang="cs-CZ" dirty="0"/>
              <a:t>– státní rozpočet, daně, clo, úvěry, pojištění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/>
              <a:t>Právo sociálního zabezpečení</a:t>
            </a:r>
          </a:p>
          <a:p>
            <a:pPr>
              <a:buClr>
                <a:schemeClr val="tx2"/>
              </a:buClr>
              <a:buFont typeface="Arial" pitchFamily="34" charset="0"/>
              <a:buChar char="•"/>
            </a:pPr>
            <a:r>
              <a:rPr lang="cs-CZ" b="1" dirty="0"/>
              <a:t>Právo životního prostředí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právních odvětví</a:t>
            </a:r>
          </a:p>
        </p:txBody>
      </p:sp>
      <p:sp>
        <p:nvSpPr>
          <p:cNvPr id="4" name="Vývojový diagram: příprava 3"/>
          <p:cNvSpPr/>
          <p:nvPr/>
        </p:nvSpPr>
        <p:spPr>
          <a:xfrm rot="20428946">
            <a:off x="6588222" y="991127"/>
            <a:ext cx="2304256" cy="504056"/>
          </a:xfrm>
          <a:prstGeom prst="flowChartPreparation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ZAPIŠ SI BAREVNÝ TEXT</a:t>
            </a: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5" name="Picture 3" descr="C:\Users\ZS SLOVAN\AppData\Local\Microsoft\Windows\Temporary Internet Files\Content.IE5\JY3DX1OV\MP9004371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45137"/>
            <a:ext cx="1401533" cy="14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NIQHWHNY\MP9004037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1745">
            <a:off x="6876256" y="4581128"/>
            <a:ext cx="1432456" cy="179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 SLOVAN\AppData\Local\Microsoft\Windows\Temporary Internet Files\Content.IE5\IFY9XZ97\MP900422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60204">
            <a:off x="3923928" y="4959177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47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0"/>
            <a:ext cx="8407893" cy="4619055"/>
          </a:xfrm>
        </p:spPr>
        <p:txBody>
          <a:bodyPr/>
          <a:lstStyle/>
          <a:p>
            <a:r>
              <a:rPr lang="cs-CZ" dirty="0" smtClean="0"/>
              <a:t>Soubor </a:t>
            </a:r>
            <a:r>
              <a:rPr lang="cs-CZ" b="1" dirty="0" smtClean="0"/>
              <a:t>zveřejněných</a:t>
            </a:r>
            <a:r>
              <a:rPr lang="cs-CZ" dirty="0" smtClean="0"/>
              <a:t> právních předpisů.</a:t>
            </a:r>
          </a:p>
          <a:p>
            <a:r>
              <a:rPr lang="cs-CZ" dirty="0" smtClean="0"/>
              <a:t>Vychází postupně </a:t>
            </a:r>
            <a:r>
              <a:rPr lang="cs-CZ" b="1" dirty="0" smtClean="0"/>
              <a:t>v očíslovaných sešitech</a:t>
            </a:r>
            <a:r>
              <a:rPr lang="cs-CZ" dirty="0" smtClean="0"/>
              <a:t> nazývaných </a:t>
            </a:r>
            <a:r>
              <a:rPr lang="cs-CZ" b="1" dirty="0" smtClean="0">
                <a:solidFill>
                  <a:schemeClr val="accent1"/>
                </a:solidFill>
              </a:rPr>
              <a:t>ČÁSTKY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Každý předpis uveřejněný v částce má svoje číslo, název a rok uveřejnění.</a:t>
            </a:r>
          </a:p>
          <a:p>
            <a:r>
              <a:rPr lang="cs-CZ" dirty="0" smtClean="0"/>
              <a:t>Obsah každého předpisu je rozdělen </a:t>
            </a:r>
            <a:r>
              <a:rPr lang="cs-CZ" b="1" dirty="0" smtClean="0"/>
              <a:t>do odstavců</a:t>
            </a:r>
            <a:r>
              <a:rPr lang="cs-CZ" dirty="0" smtClean="0"/>
              <a:t>, označených číslovanými </a:t>
            </a:r>
            <a:r>
              <a:rPr lang="cs-CZ" b="1" dirty="0" smtClean="0">
                <a:solidFill>
                  <a:schemeClr val="accent1"/>
                </a:solidFill>
              </a:rPr>
              <a:t>PARAGRAFY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Jednotlivá ustanovení </a:t>
            </a:r>
            <a:r>
              <a:rPr lang="cs-CZ" dirty="0" smtClean="0"/>
              <a:t>o právech, povinnostech a sankcích v paragrafech se nazývají </a:t>
            </a:r>
            <a:r>
              <a:rPr lang="cs-CZ" b="1" dirty="0" smtClean="0">
                <a:solidFill>
                  <a:schemeClr val="accent1"/>
                </a:solidFill>
              </a:rPr>
              <a:t>PRÁVNÍ NORMY</a:t>
            </a:r>
            <a:r>
              <a:rPr lang="cs-CZ" dirty="0" smtClean="0"/>
              <a:t>.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Sbírka zákonů čr</a:t>
            </a:r>
            <a:endParaRPr lang="cs-CZ" dirty="0"/>
          </a:p>
        </p:txBody>
      </p:sp>
      <p:pic>
        <p:nvPicPr>
          <p:cNvPr id="4" name="Picture 4" descr="https://encrypted-tbn2.gstatic.com/images?q=tbn:ANd9GcSXlKyhTCivE-Xx80lyh9uXor1DM3iyniggtWC9RU9RXk1UY88Bc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640" y="4523522"/>
            <a:ext cx="3227714" cy="18135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moraviapress.trade.cz/foto_produkt/00543411_264026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23522"/>
            <a:ext cx="2592288" cy="18146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52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6804933"/>
              </p:ext>
            </p:extLst>
          </p:nvPr>
        </p:nvGraphicFramePr>
        <p:xfrm>
          <a:off x="755576" y="2060848"/>
          <a:ext cx="3096344" cy="37084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963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OBČANSKÉ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PRÁVO ŽIV. PROSTŘEDÍ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ÚSTAVNÍ</a:t>
                      </a:r>
                      <a:r>
                        <a:rPr lang="cs-CZ" b="1" baseline="0" dirty="0" smtClean="0"/>
                        <a:t>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FINANČNÍ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 OBCHODNÍ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 RODINNÉ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 SPRÁVNÍ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8. PRACOVNÍ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 PRÁVO SOC. ZABEZPEČENÍ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 TRESTNÍ PRÁVO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8439498"/>
              </p:ext>
            </p:extLst>
          </p:nvPr>
        </p:nvGraphicFramePr>
        <p:xfrm>
          <a:off x="4572000" y="1700808"/>
          <a:ext cx="4330824" cy="47396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330824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/>
                        <a:t>A) Listina základních práv a svobod (ústavní zákon č. 23/1991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B) Zákon o rodině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(zákon č. 94/1963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C) Zákon o životním a existenčním minimu (zákon č. 110/2006 Sb.)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D) Zákon o správních poplatcích (zákon č. 634/2004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E) Zákon o daních z příjmů (zákon č. 586/1992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F) Zákon o soudnictví ve věcech mládeže (zákon č. 218/2003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G) Zákon o nemocenském pojištění (zákon č. 187/2006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H) Zákon o sdružování občanů (zákon č. 83/1990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I) Zákon o ochraně spotřebitele (zákon č. 634/1992 Sb.)</a:t>
                      </a:r>
                      <a:r>
                        <a:rPr lang="pl-PL" sz="1400" dirty="0" smtClean="0"/>
                        <a:t> 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J) Zákon o ochraně přírody a krajiny (zákon č. 114/1992 Sb.)</a:t>
                      </a:r>
                      <a:endParaRPr lang="cs-CZ" sz="1400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2687722"/>
              </p:ext>
            </p:extLst>
          </p:nvPr>
        </p:nvGraphicFramePr>
        <p:xfrm>
          <a:off x="179512" y="2060848"/>
          <a:ext cx="432048" cy="37033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048"/>
              </a:tblGrid>
              <a:tr h="298832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Nadpis 2"/>
          <p:cNvSpPr>
            <a:spLocks noGrp="1"/>
          </p:cNvSpPr>
          <p:nvPr>
            <p:ph type="title"/>
          </p:nvPr>
        </p:nvSpPr>
        <p:spPr>
          <a:xfrm>
            <a:off x="381000" y="188640"/>
            <a:ext cx="8381260" cy="1221601"/>
          </a:xfrm>
        </p:spPr>
        <p:txBody>
          <a:bodyPr anchor="t"/>
          <a:lstStyle/>
          <a:p>
            <a:pPr algn="l"/>
            <a:r>
              <a:rPr lang="cs-CZ" sz="2000" dirty="0" smtClean="0">
                <a:solidFill>
                  <a:schemeClr val="accent1"/>
                </a:solidFill>
              </a:rPr>
              <a:t>Pracovní list</a:t>
            </a:r>
            <a:r>
              <a:rPr lang="cs-CZ" sz="2000" dirty="0" smtClean="0"/>
              <a:t>: </a:t>
            </a:r>
            <a:r>
              <a:rPr lang="cs-CZ" sz="2800" dirty="0" smtClean="0"/>
              <a:t>PRÁVNÍ PŘEDPISY A ODVĚTVÍ</a:t>
            </a:r>
            <a:br>
              <a:rPr lang="cs-CZ" sz="2800" dirty="0" smtClean="0"/>
            </a:br>
            <a:r>
              <a:rPr lang="cs-CZ" sz="1600" dirty="0" smtClean="0">
                <a:solidFill>
                  <a:schemeClr val="bg2"/>
                </a:solidFill>
              </a:rPr>
              <a:t>1. Přiřaď k sobě právní odvětví a zákon</a:t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bg2"/>
                </a:solidFill>
              </a:rPr>
              <a:t>2. odvětví označ jako </a:t>
            </a:r>
            <a:r>
              <a:rPr lang="cs-CZ" sz="1600" b="1" dirty="0" smtClean="0">
                <a:solidFill>
                  <a:schemeClr val="accent1"/>
                </a:solidFill>
              </a:rPr>
              <a:t>s</a:t>
            </a:r>
            <a:r>
              <a:rPr lang="cs-CZ" sz="1600" dirty="0" smtClean="0">
                <a:solidFill>
                  <a:schemeClr val="bg2"/>
                </a:solidFill>
              </a:rPr>
              <a:t> – soukromé, </a:t>
            </a:r>
            <a:r>
              <a:rPr lang="cs-CZ" sz="1600" b="1" dirty="0" smtClean="0">
                <a:solidFill>
                  <a:schemeClr val="accent1"/>
                </a:solidFill>
              </a:rPr>
              <a:t>v</a:t>
            </a:r>
            <a:r>
              <a:rPr lang="cs-CZ" sz="1600" dirty="0" smtClean="0">
                <a:solidFill>
                  <a:schemeClr val="bg2"/>
                </a:solidFill>
              </a:rPr>
              <a:t> – veřejné právo </a:t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bg2"/>
                </a:solidFill>
              </a:rPr>
              <a:t>                                                                  </a:t>
            </a:r>
            <a:r>
              <a:rPr lang="cs-CZ" sz="1600" cap="none" dirty="0" smtClean="0">
                <a:solidFill>
                  <a:schemeClr val="accent1"/>
                </a:solidFill>
              </a:rPr>
              <a:t>tisk pro žáka nebo </a:t>
            </a:r>
            <a:r>
              <a:rPr lang="cs-CZ" sz="1600" dirty="0" smtClean="0">
                <a:solidFill>
                  <a:schemeClr val="accent1"/>
                </a:solidFill>
              </a:rPr>
              <a:t>IA </a:t>
            </a:r>
            <a:r>
              <a:rPr lang="cs-CZ" sz="1600" cap="none" dirty="0" smtClean="0">
                <a:solidFill>
                  <a:schemeClr val="accent1"/>
                </a:solidFill>
              </a:rPr>
              <a:t>tabule</a:t>
            </a:r>
            <a:endParaRPr lang="cs-CZ" sz="1600" cap="none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50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998148"/>
              </p:ext>
            </p:extLst>
          </p:nvPr>
        </p:nvGraphicFramePr>
        <p:xfrm>
          <a:off x="755576" y="2060848"/>
          <a:ext cx="3096344" cy="37084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963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OBČANSKÉ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PRÁVO ŽIV. PROSTŘEDÍ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ÚSTAVNÍ</a:t>
                      </a:r>
                      <a:r>
                        <a:rPr lang="cs-CZ" b="1" baseline="0" dirty="0" smtClean="0"/>
                        <a:t>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FINANČNÍ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 OBCHODNÍ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 RODINNÉ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 SPRÁVNÍ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8. PRACOVNÍ PRÁVO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 PRÁVO SOC. ZABEZPEČENÍ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 TRESTNÍ PRÁVO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6889859"/>
              </p:ext>
            </p:extLst>
          </p:nvPr>
        </p:nvGraphicFramePr>
        <p:xfrm>
          <a:off x="4572000" y="1700808"/>
          <a:ext cx="4330824" cy="4739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30824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A) Listina základních práv a svobod (ústavní zákon č. 23/1991 Sb.)</a:t>
                      </a:r>
                      <a:endParaRPr lang="cs-CZ" sz="1400" b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B) Zákon o rodině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(zákon č. 94/1963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C) Zákon o životním a existenčním minimu (zákon č. 110/2006 Sb.)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D) Zákon o správních poplatcích (zákon č. 634/2004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E) Zákon o daních z příjmů (zákon č. 586/1992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F) Zákon o soudnictví ve věcech mládeže (zákon č. 218/2003 Sb.)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G) Zákon o nemocenském pojištění (zákon č. 187/2006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H) Zákon o sdružování občanů (zákon č. 83/1990 Sb.)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I) Zákon o ochraně spotřebitele (zákon č. 634/1992 Sb.)</a:t>
                      </a:r>
                      <a:r>
                        <a:rPr lang="pl-PL" sz="1400" dirty="0" smtClean="0"/>
                        <a:t> </a:t>
                      </a:r>
                      <a:endParaRPr lang="cs-CZ" sz="1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J) Zákon o ochraně přírody a krajiny (zákon č. 114/1992 Sb.)</a:t>
                      </a:r>
                      <a:endParaRPr lang="cs-CZ" sz="1400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89922547"/>
              </p:ext>
            </p:extLst>
          </p:nvPr>
        </p:nvGraphicFramePr>
        <p:xfrm>
          <a:off x="179512" y="2060848"/>
          <a:ext cx="432048" cy="37033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32048"/>
              </a:tblGrid>
              <a:tr h="29883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Nadpis 2"/>
          <p:cNvSpPr>
            <a:spLocks noGrp="1"/>
          </p:cNvSpPr>
          <p:nvPr>
            <p:ph type="title"/>
          </p:nvPr>
        </p:nvSpPr>
        <p:spPr>
          <a:xfrm>
            <a:off x="381000" y="188640"/>
            <a:ext cx="8381260" cy="1221601"/>
          </a:xfrm>
        </p:spPr>
        <p:txBody>
          <a:bodyPr anchor="t"/>
          <a:lstStyle/>
          <a:p>
            <a:pPr algn="l"/>
            <a:r>
              <a:rPr lang="cs-CZ" sz="2000" dirty="0" smtClean="0">
                <a:solidFill>
                  <a:schemeClr val="accent1"/>
                </a:solidFill>
              </a:rPr>
              <a:t>Pracovní list</a:t>
            </a:r>
            <a:r>
              <a:rPr lang="cs-CZ" sz="2000" dirty="0" smtClean="0"/>
              <a:t>: </a:t>
            </a:r>
            <a:r>
              <a:rPr lang="cs-CZ" sz="2800" dirty="0" smtClean="0"/>
              <a:t>PRÁVNÍ PŘEDPISY A ODVĚTVÍ</a:t>
            </a:r>
            <a:br>
              <a:rPr lang="cs-CZ" sz="2800" dirty="0" smtClean="0"/>
            </a:br>
            <a:r>
              <a:rPr lang="cs-CZ" sz="1600" dirty="0" smtClean="0">
                <a:solidFill>
                  <a:schemeClr val="bg2"/>
                </a:solidFill>
              </a:rPr>
              <a:t>1. Přiřaď k sobě právní odvětví a zákon</a:t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bg2"/>
                </a:solidFill>
              </a:rPr>
              <a:t>2. odvětví označ jako </a:t>
            </a:r>
            <a:r>
              <a:rPr lang="cs-CZ" sz="1600" b="1" dirty="0" smtClean="0">
                <a:solidFill>
                  <a:schemeClr val="accent1"/>
                </a:solidFill>
              </a:rPr>
              <a:t>s</a:t>
            </a:r>
            <a:r>
              <a:rPr lang="cs-CZ" sz="1600" dirty="0" smtClean="0">
                <a:solidFill>
                  <a:schemeClr val="bg2"/>
                </a:solidFill>
              </a:rPr>
              <a:t> – soukromé, </a:t>
            </a:r>
            <a:r>
              <a:rPr lang="cs-CZ" sz="1600" b="1" dirty="0" smtClean="0">
                <a:solidFill>
                  <a:schemeClr val="accent1"/>
                </a:solidFill>
              </a:rPr>
              <a:t>v</a:t>
            </a:r>
            <a:r>
              <a:rPr lang="cs-CZ" sz="1600" dirty="0" smtClean="0">
                <a:solidFill>
                  <a:schemeClr val="bg2"/>
                </a:solidFill>
              </a:rPr>
              <a:t> – veřejné právo </a:t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accent1"/>
                </a:solidFill>
              </a:rPr>
              <a:t>řešení:</a:t>
            </a:r>
            <a:r>
              <a:rPr lang="cs-CZ" sz="1600" dirty="0" smtClean="0">
                <a:solidFill>
                  <a:schemeClr val="bg2"/>
                </a:solidFill>
              </a:rPr>
              <a:t>                                                      </a:t>
            </a:r>
            <a:r>
              <a:rPr lang="cs-CZ" sz="1600" cap="none" dirty="0" smtClean="0">
                <a:solidFill>
                  <a:schemeClr val="accent1"/>
                </a:solidFill>
              </a:rPr>
              <a:t>tisk pro žáka nebo </a:t>
            </a:r>
            <a:r>
              <a:rPr lang="cs-CZ" sz="1600" dirty="0" smtClean="0">
                <a:solidFill>
                  <a:schemeClr val="accent1"/>
                </a:solidFill>
              </a:rPr>
              <a:t>IA </a:t>
            </a:r>
            <a:r>
              <a:rPr lang="cs-CZ" sz="1600" cap="none" dirty="0" smtClean="0">
                <a:solidFill>
                  <a:schemeClr val="accent1"/>
                </a:solidFill>
              </a:rPr>
              <a:t>tabule</a:t>
            </a:r>
            <a:endParaRPr lang="cs-CZ" sz="1600" cap="none" dirty="0">
              <a:solidFill>
                <a:schemeClr val="accent1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3851920" y="2204864"/>
            <a:ext cx="720080" cy="30243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851920" y="3717032"/>
            <a:ext cx="72008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851920" y="2348880"/>
            <a:ext cx="720080" cy="17281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851920" y="4689140"/>
            <a:ext cx="720080" cy="1080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851920" y="2636912"/>
            <a:ext cx="720080" cy="3600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851920" y="1916832"/>
            <a:ext cx="720080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851920" y="3356992"/>
            <a:ext cx="720080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851920" y="3356992"/>
            <a:ext cx="720080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851920" y="2780928"/>
            <a:ext cx="720080" cy="24482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851920" y="4221088"/>
            <a:ext cx="72008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04853"/>
              </p:ext>
            </p:extLst>
          </p:nvPr>
        </p:nvGraphicFramePr>
        <p:xfrm>
          <a:off x="323528" y="5978232"/>
          <a:ext cx="4032450" cy="51816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03245"/>
                <a:gridCol w="403245"/>
                <a:gridCol w="403245"/>
                <a:gridCol w="403245"/>
                <a:gridCol w="403245"/>
                <a:gridCol w="403245"/>
                <a:gridCol w="403245"/>
                <a:gridCol w="403245"/>
                <a:gridCol w="403245"/>
                <a:gridCol w="4032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</a:p>
                    <a:p>
                      <a:r>
                        <a:rPr lang="cs-CZ" sz="1400" dirty="0" smtClean="0"/>
                        <a:t>H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</a:t>
                      </a:r>
                    </a:p>
                    <a:p>
                      <a:r>
                        <a:rPr lang="cs-CZ" sz="1400" dirty="0" smtClean="0"/>
                        <a:t>J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</a:t>
                      </a:r>
                    </a:p>
                    <a:p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</a:t>
                      </a:r>
                    </a:p>
                    <a:p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</a:t>
                      </a:r>
                    </a:p>
                    <a:p>
                      <a:r>
                        <a:rPr lang="cs-CZ" sz="1400" dirty="0" smtClean="0"/>
                        <a:t>I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</a:t>
                      </a:r>
                    </a:p>
                    <a:p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</a:t>
                      </a:r>
                    </a:p>
                    <a:p>
                      <a:r>
                        <a:rPr lang="cs-CZ" sz="1400" dirty="0" smtClean="0"/>
                        <a:t>D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</a:t>
                      </a:r>
                    </a:p>
                    <a:p>
                      <a:r>
                        <a:rPr lang="cs-CZ" sz="1400" dirty="0" smtClean="0"/>
                        <a:t>G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</a:t>
                      </a:r>
                    </a:p>
                    <a:p>
                      <a:r>
                        <a:rPr lang="cs-CZ" sz="1400" dirty="0" smtClean="0"/>
                        <a:t>C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</a:t>
                      </a:r>
                    </a:p>
                    <a:p>
                      <a:r>
                        <a:rPr lang="cs-CZ" sz="1400" dirty="0" smtClean="0"/>
                        <a:t>F</a:t>
                      </a:r>
                      <a:endParaRPr lang="cs-CZ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711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/>
              <a:t>Právní řád je souhrn všech právních předpisů </a:t>
            </a:r>
            <a:r>
              <a:rPr lang="cs-CZ" dirty="0" smtClean="0"/>
              <a:t>státu.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Každý právní řád tvoří logický celek, v němž právní předpisy spolu souvisejí a navazují na sebe, nesmějí mezi nimi být rozpory.</a:t>
            </a:r>
            <a:endParaRPr lang="cs-CZ" dirty="0" smtClean="0"/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Právní řád vytváří stát a zveřejňuje ho ve Sbírce zákonů České republiky.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Právní odvětví obsahují právní normy se společným obsahem.</a:t>
            </a:r>
          </a:p>
          <a:p>
            <a:pPr marL="4572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Jaké uspořádání má právní řád?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Proč je důležité, abychom se důkladně seznámili s právními předpisy?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 vysvětlíš větu: „</a:t>
            </a:r>
            <a:r>
              <a:rPr lang="cs-CZ" dirty="0" smtClean="0">
                <a:solidFill>
                  <a:srgbClr val="C00000"/>
                </a:solidFill>
              </a:rPr>
              <a:t>NEZNALOST ZÁKONA NEOMLOUVÁ!</a:t>
            </a:r>
            <a:r>
              <a:rPr lang="cs-CZ" dirty="0" smtClean="0"/>
              <a:t>“?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pic>
        <p:nvPicPr>
          <p:cNvPr id="2052" name="Picture 4" descr="C:\Users\ZS SLOVAN\AppData\Local\Microsoft\Windows\Temporary Internet Files\Content.IE5\XT8LC6FD\MC900297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0213"/>
            <a:ext cx="1187962" cy="1348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IFY9XZ97\MC9003356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6021"/>
            <a:ext cx="1260931" cy="127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 SLOVAN\AppData\Local\Microsoft\Windows\Temporary Internet Files\Content.IE5\JLA8HB9Y\MM900365183[1].gif"/>
          <p:cNvPicPr>
            <a:picLocks noChangeAspect="1" noChangeArrowheads="1" noCrop="1"/>
          </p:cNvPicPr>
          <p:nvPr/>
        </p:nvPicPr>
        <p:blipFill>
          <a:blip r:embed="rId4">
            <a:duotone>
              <a:prstClr val="black"/>
              <a:schemeClr val="accent4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535685"/>
            <a:ext cx="1190625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99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</a:t>
            </a:r>
            <a:r>
              <a:rPr lang="cs-CZ" dirty="0" smtClean="0"/>
              <a:t>.</a:t>
            </a:r>
          </a:p>
          <a:p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www.ceskatelevize.cz</a:t>
            </a:r>
            <a:r>
              <a:rPr lang="pt-BR" dirty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3</a:t>
            </a:r>
            <a:r>
              <a:rPr lang="pt-BR" dirty="0" smtClean="0"/>
              <a:t>.1</a:t>
            </a:r>
            <a:r>
              <a:rPr lang="cs-CZ" dirty="0" smtClean="0"/>
              <a:t>1</a:t>
            </a:r>
            <a:r>
              <a:rPr lang="pt-BR" dirty="0" smtClean="0"/>
              <a:t>.201</a:t>
            </a:r>
            <a:r>
              <a:rPr lang="cs-CZ" dirty="0" smtClean="0"/>
              <a:t>1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1url.cz/EQbR</a:t>
            </a:r>
            <a:r>
              <a:rPr lang="cs-CZ" dirty="0" smtClean="0"/>
              <a:t> </a:t>
            </a:r>
          </a:p>
          <a:p>
            <a:r>
              <a:rPr lang="pt-BR" dirty="0"/>
              <a:t>AUTOR NEUVEDEN. </a:t>
            </a:r>
            <a:r>
              <a:rPr lang="pt-BR" i="1" dirty="0"/>
              <a:t>http://moraviapress.trade.cz</a:t>
            </a:r>
            <a:r>
              <a:rPr lang="pt-BR" dirty="0"/>
              <a:t> [online]. [cit. </a:t>
            </a:r>
            <a:r>
              <a:rPr lang="pt-BR" dirty="0" smtClean="0"/>
              <a:t>2</a:t>
            </a:r>
            <a:r>
              <a:rPr lang="cs-CZ" dirty="0" smtClean="0"/>
              <a:t>3</a:t>
            </a:r>
            <a:r>
              <a:rPr lang="pt-BR" dirty="0" smtClean="0"/>
              <a:t>.</a:t>
            </a:r>
            <a:r>
              <a:rPr lang="cs-CZ" dirty="0" smtClean="0"/>
              <a:t>1</a:t>
            </a:r>
            <a:r>
              <a:rPr lang="pt-BR" dirty="0" smtClean="0"/>
              <a:t>1.201</a:t>
            </a:r>
            <a:r>
              <a:rPr lang="cs-CZ" dirty="0" smtClean="0"/>
              <a:t>1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1url.cz/qQba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</a:t>
            </a:r>
            <a:r>
              <a:rPr lang="en-US" cap="none" dirty="0"/>
              <a:t>[on line] </a:t>
            </a:r>
            <a:r>
              <a:rPr lang="cs-CZ" cap="none" dirty="0"/>
              <a:t>dostupné z www</a:t>
            </a:r>
            <a:r>
              <a:rPr lang="cs-CZ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60654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544</TotalTime>
  <Words>1023</Words>
  <Application>Microsoft Office PowerPoint</Application>
  <PresentationFormat>Předvádění na obrazovce (4:3)</PresentationFormat>
  <Paragraphs>163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Mřížka</vt:lpstr>
      <vt:lpstr>Prezentace aplikace PowerPoint</vt:lpstr>
      <vt:lpstr>ANOTACE</vt:lpstr>
      <vt:lpstr>PILOTÁŽ  (doporučení – upozornění – zpětná vazba)</vt:lpstr>
      <vt:lpstr>PRÁVNÍ ŘÁD</vt:lpstr>
      <vt:lpstr>Právní odvětví</vt:lpstr>
      <vt:lpstr>Druhy právních odvětví</vt:lpstr>
      <vt:lpstr>Druhy právních odvětví</vt:lpstr>
      <vt:lpstr>Sbírka zákonů čr</vt:lpstr>
      <vt:lpstr>Pracovní list: PRÁVNÍ PŘEDPISY A ODVĚTVÍ 1. Přiřaď k sobě právní odvětví a zákon 2. odvětví označ jako s – soukromé, v – veřejné právo                                                                    tisk pro žáka nebo IA tabule</vt:lpstr>
      <vt:lpstr>Pracovní list: PRÁVNÍ PŘEDPISY A ODVĚTVÍ 1. Přiřaď k sobě právní odvětví a zákon 2. odvětví označ jako s – soukromé, v – veřejné právo  řešení:                                                      tisk pro žáka nebo IA tabule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47</cp:revision>
  <dcterms:created xsi:type="dcterms:W3CDTF">2012-07-15T11:40:34Z</dcterms:created>
  <dcterms:modified xsi:type="dcterms:W3CDTF">2013-02-20T23:41:30Z</dcterms:modified>
</cp:coreProperties>
</file>