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7" r:id="rId3"/>
    <p:sldId id="26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41F472-0415-4089-8FB1-22A4E3A0DB75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</dgm:pt>
    <dgm:pt modelId="{946FA2C2-F979-4B14-8DC7-C76F33EDA58E}">
      <dgm:prSet phldrT="[Text]" custT="1"/>
      <dgm:spPr>
        <a:solidFill>
          <a:schemeClr val="accent4">
            <a:lumMod val="75000"/>
          </a:schemeClr>
        </a:solidFill>
        <a:ln>
          <a:noFill/>
        </a:ln>
        <a:effectLst>
          <a:outerShdw blurRad="76200" dir="18900000" sy="23000" kx="-1200000" algn="bl" rotWithShape="0">
            <a:prstClr val="black">
              <a:alpha val="20000"/>
            </a:prstClr>
          </a:outerShdw>
        </a:effectLst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r>
            <a:rPr lang="cs-CZ" sz="3200" dirty="0" smtClean="0"/>
            <a:t>Soudy</a:t>
          </a:r>
        </a:p>
      </dgm:t>
    </dgm:pt>
    <dgm:pt modelId="{BB8B181E-CD1D-4855-BC5E-644F5E823351}" type="parTrans" cxnId="{42F2CCFE-3A3B-47E3-B2D7-A6B85318F6ED}">
      <dgm:prSet/>
      <dgm:spPr/>
      <dgm:t>
        <a:bodyPr/>
        <a:lstStyle/>
        <a:p>
          <a:endParaRPr lang="cs-CZ"/>
        </a:p>
      </dgm:t>
    </dgm:pt>
    <dgm:pt modelId="{1AD15FC8-0259-4892-B417-1A0C45E19C38}" type="sibTrans" cxnId="{42F2CCFE-3A3B-47E3-B2D7-A6B85318F6ED}">
      <dgm:prSet/>
      <dgm:spPr/>
      <dgm:t>
        <a:bodyPr/>
        <a:lstStyle/>
        <a:p>
          <a:endParaRPr lang="cs-CZ"/>
        </a:p>
      </dgm:t>
    </dgm:pt>
    <dgm:pt modelId="{3D6AC039-5059-47EF-8330-A00BF7BEA960}">
      <dgm:prSet phldrT="[Text]" custT="1"/>
      <dgm:spPr>
        <a:solidFill>
          <a:schemeClr val="accent3">
            <a:lumMod val="75000"/>
          </a:schemeClr>
        </a:solidFill>
        <a:ln>
          <a:noFill/>
        </a:ln>
        <a:effectLst>
          <a:outerShdw blurRad="76200" dir="18900000" sy="23000" kx="-1200000" algn="bl" rotWithShape="0">
            <a:prstClr val="black">
              <a:alpha val="20000"/>
            </a:prstClr>
          </a:outerShdw>
        </a:effectLst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r>
            <a:rPr lang="cs-CZ" sz="3600" dirty="0" smtClean="0"/>
            <a:t>Policie</a:t>
          </a:r>
          <a:endParaRPr lang="cs-CZ" sz="3600" dirty="0"/>
        </a:p>
      </dgm:t>
    </dgm:pt>
    <dgm:pt modelId="{D30FC7F2-A739-4374-AC57-F7C640398C79}" type="parTrans" cxnId="{505641F5-749D-4AD4-AADB-4A1137BFCC45}">
      <dgm:prSet/>
      <dgm:spPr/>
      <dgm:t>
        <a:bodyPr/>
        <a:lstStyle/>
        <a:p>
          <a:endParaRPr lang="cs-CZ"/>
        </a:p>
      </dgm:t>
    </dgm:pt>
    <dgm:pt modelId="{E295E1C4-7694-43A4-A0F5-D170DA3ABE6E}" type="sibTrans" cxnId="{505641F5-749D-4AD4-AADB-4A1137BFCC45}">
      <dgm:prSet/>
      <dgm:spPr/>
      <dgm:t>
        <a:bodyPr/>
        <a:lstStyle/>
        <a:p>
          <a:endParaRPr lang="cs-CZ"/>
        </a:p>
      </dgm:t>
    </dgm:pt>
    <dgm:pt modelId="{3E00EB97-958A-4F4B-9DF2-43A05BB5303E}">
      <dgm:prSet phldrT="[Text]" custT="1"/>
      <dgm:spPr>
        <a:solidFill>
          <a:schemeClr val="accent6">
            <a:lumMod val="75000"/>
          </a:schemeClr>
        </a:solidFill>
        <a:ln>
          <a:noFill/>
        </a:ln>
        <a:effectLst>
          <a:outerShdw blurRad="76200" dir="18900000" sy="23000" kx="-1200000" algn="bl" rotWithShape="0">
            <a:prstClr val="black">
              <a:alpha val="20000"/>
            </a:prstClr>
          </a:outerShdw>
        </a:effectLst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r>
            <a:rPr lang="cs-CZ" sz="2000" dirty="0" smtClean="0"/>
            <a:t>Státní zastupitelství</a:t>
          </a:r>
          <a:endParaRPr lang="cs-CZ" sz="2000" dirty="0"/>
        </a:p>
      </dgm:t>
    </dgm:pt>
    <dgm:pt modelId="{1AB0B6B7-96F1-4B39-8B0A-2C42933BF684}" type="parTrans" cxnId="{9455628D-7004-4FA9-BFFB-28A9E7FE86F0}">
      <dgm:prSet/>
      <dgm:spPr/>
      <dgm:t>
        <a:bodyPr/>
        <a:lstStyle/>
        <a:p>
          <a:endParaRPr lang="cs-CZ"/>
        </a:p>
      </dgm:t>
    </dgm:pt>
    <dgm:pt modelId="{7C1571B6-9C64-4D1D-8052-A3C9E63A2C8B}" type="sibTrans" cxnId="{9455628D-7004-4FA9-BFFB-28A9E7FE86F0}">
      <dgm:prSet/>
      <dgm:spPr/>
      <dgm:t>
        <a:bodyPr/>
        <a:lstStyle/>
        <a:p>
          <a:endParaRPr lang="cs-CZ"/>
        </a:p>
      </dgm:t>
    </dgm:pt>
    <dgm:pt modelId="{B51F702B-551B-4279-8949-9BFAEE3888D4}" type="pres">
      <dgm:prSet presAssocID="{A341F472-0415-4089-8FB1-22A4E3A0DB75}" presName="compositeShape" presStyleCnt="0">
        <dgm:presLayoutVars>
          <dgm:chMax val="7"/>
          <dgm:dir/>
          <dgm:resizeHandles val="exact"/>
        </dgm:presLayoutVars>
      </dgm:prSet>
      <dgm:spPr/>
    </dgm:pt>
    <dgm:pt modelId="{04288ADB-4DDC-4837-9C5B-B569082E8622}" type="pres">
      <dgm:prSet presAssocID="{A341F472-0415-4089-8FB1-22A4E3A0DB75}" presName="wedge1" presStyleLbl="node1" presStyleIdx="0" presStyleCnt="3" custScaleX="109529" custScaleY="103007" custLinFactNeighborX="-1823" custLinFactNeighborY="293"/>
      <dgm:spPr/>
      <dgm:t>
        <a:bodyPr/>
        <a:lstStyle/>
        <a:p>
          <a:endParaRPr lang="cs-CZ"/>
        </a:p>
      </dgm:t>
    </dgm:pt>
    <dgm:pt modelId="{EE82A93A-FF91-4175-AFE0-45BDD24A8978}" type="pres">
      <dgm:prSet presAssocID="{A341F472-0415-4089-8FB1-22A4E3A0DB75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337391-4F86-4185-B8F1-A027B2B7147C}" type="pres">
      <dgm:prSet presAssocID="{A341F472-0415-4089-8FB1-22A4E3A0DB75}" presName="wedge2" presStyleLbl="node1" presStyleIdx="1" presStyleCnt="3" custScaleX="100769" custLinFactNeighborX="-456" custLinFactNeighborY="4893"/>
      <dgm:spPr/>
      <dgm:t>
        <a:bodyPr/>
        <a:lstStyle/>
        <a:p>
          <a:endParaRPr lang="cs-CZ"/>
        </a:p>
      </dgm:t>
    </dgm:pt>
    <dgm:pt modelId="{C19E7562-B689-4CE2-B7D5-0207013468BB}" type="pres">
      <dgm:prSet presAssocID="{A341F472-0415-4089-8FB1-22A4E3A0DB75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5B22D6-F27A-40CE-B2FE-1CE20D5BD6AD}" type="pres">
      <dgm:prSet presAssocID="{A341F472-0415-4089-8FB1-22A4E3A0DB75}" presName="wedge3" presStyleLbl="node1" presStyleIdx="2" presStyleCnt="3" custScaleX="108406" custScaleY="103744" custLinFactNeighborX="-4244" custLinFactNeighborY="-2683"/>
      <dgm:spPr/>
      <dgm:t>
        <a:bodyPr/>
        <a:lstStyle/>
        <a:p>
          <a:endParaRPr lang="cs-CZ"/>
        </a:p>
      </dgm:t>
    </dgm:pt>
    <dgm:pt modelId="{B1DA1BBA-4BAA-4025-A6F8-4CC93105F697}" type="pres">
      <dgm:prSet presAssocID="{A341F472-0415-4089-8FB1-22A4E3A0DB75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E466890-1A5B-4AF4-8FB3-AFF1F8655467}" type="presOf" srcId="{3E00EB97-958A-4F4B-9DF2-43A05BB5303E}" destId="{305B22D6-F27A-40CE-B2FE-1CE20D5BD6AD}" srcOrd="0" destOrd="0" presId="urn:microsoft.com/office/officeart/2005/8/layout/chart3"/>
    <dgm:cxn modelId="{69012E8E-8C51-4FF3-99FB-0F626CE5643C}" type="presOf" srcId="{3E00EB97-958A-4F4B-9DF2-43A05BB5303E}" destId="{B1DA1BBA-4BAA-4025-A6F8-4CC93105F697}" srcOrd="1" destOrd="0" presId="urn:microsoft.com/office/officeart/2005/8/layout/chart3"/>
    <dgm:cxn modelId="{9455628D-7004-4FA9-BFFB-28A9E7FE86F0}" srcId="{A341F472-0415-4089-8FB1-22A4E3A0DB75}" destId="{3E00EB97-958A-4F4B-9DF2-43A05BB5303E}" srcOrd="2" destOrd="0" parTransId="{1AB0B6B7-96F1-4B39-8B0A-2C42933BF684}" sibTransId="{7C1571B6-9C64-4D1D-8052-A3C9E63A2C8B}"/>
    <dgm:cxn modelId="{98670033-B282-42FF-9560-14C85B33E534}" type="presOf" srcId="{A341F472-0415-4089-8FB1-22A4E3A0DB75}" destId="{B51F702B-551B-4279-8949-9BFAEE3888D4}" srcOrd="0" destOrd="0" presId="urn:microsoft.com/office/officeart/2005/8/layout/chart3"/>
    <dgm:cxn modelId="{505641F5-749D-4AD4-AADB-4A1137BFCC45}" srcId="{A341F472-0415-4089-8FB1-22A4E3A0DB75}" destId="{3D6AC039-5059-47EF-8330-A00BF7BEA960}" srcOrd="1" destOrd="0" parTransId="{D30FC7F2-A739-4374-AC57-F7C640398C79}" sibTransId="{E295E1C4-7694-43A4-A0F5-D170DA3ABE6E}"/>
    <dgm:cxn modelId="{54174EF0-A1C8-4836-B2F8-8306D848482C}" type="presOf" srcId="{946FA2C2-F979-4B14-8DC7-C76F33EDA58E}" destId="{04288ADB-4DDC-4837-9C5B-B569082E8622}" srcOrd="0" destOrd="0" presId="urn:microsoft.com/office/officeart/2005/8/layout/chart3"/>
    <dgm:cxn modelId="{42F2CCFE-3A3B-47E3-B2D7-A6B85318F6ED}" srcId="{A341F472-0415-4089-8FB1-22A4E3A0DB75}" destId="{946FA2C2-F979-4B14-8DC7-C76F33EDA58E}" srcOrd="0" destOrd="0" parTransId="{BB8B181E-CD1D-4855-BC5E-644F5E823351}" sibTransId="{1AD15FC8-0259-4892-B417-1A0C45E19C38}"/>
    <dgm:cxn modelId="{63807B9B-727E-4E31-8D25-E0477E65A09B}" type="presOf" srcId="{3D6AC039-5059-47EF-8330-A00BF7BEA960}" destId="{C19E7562-B689-4CE2-B7D5-0207013468BB}" srcOrd="1" destOrd="0" presId="urn:microsoft.com/office/officeart/2005/8/layout/chart3"/>
    <dgm:cxn modelId="{BF1A5D13-B3D3-4BF3-9ABF-E65BF80B37AD}" type="presOf" srcId="{3D6AC039-5059-47EF-8330-A00BF7BEA960}" destId="{2F337391-4F86-4185-B8F1-A027B2B7147C}" srcOrd="0" destOrd="0" presId="urn:microsoft.com/office/officeart/2005/8/layout/chart3"/>
    <dgm:cxn modelId="{F6DA9DEF-7FB5-47F0-90C0-0545479B38C6}" type="presOf" srcId="{946FA2C2-F979-4B14-8DC7-C76F33EDA58E}" destId="{EE82A93A-FF91-4175-AFE0-45BDD24A8978}" srcOrd="1" destOrd="0" presId="urn:microsoft.com/office/officeart/2005/8/layout/chart3"/>
    <dgm:cxn modelId="{5D793B1F-2751-4ED3-A03A-1999271443B6}" type="presParOf" srcId="{B51F702B-551B-4279-8949-9BFAEE3888D4}" destId="{04288ADB-4DDC-4837-9C5B-B569082E8622}" srcOrd="0" destOrd="0" presId="urn:microsoft.com/office/officeart/2005/8/layout/chart3"/>
    <dgm:cxn modelId="{8CBD869E-525B-45C3-8902-2B0A65FF0F68}" type="presParOf" srcId="{B51F702B-551B-4279-8949-9BFAEE3888D4}" destId="{EE82A93A-FF91-4175-AFE0-45BDD24A8978}" srcOrd="1" destOrd="0" presId="urn:microsoft.com/office/officeart/2005/8/layout/chart3"/>
    <dgm:cxn modelId="{8C6CDACE-D9D9-446C-BC0E-F3FBECCB602E}" type="presParOf" srcId="{B51F702B-551B-4279-8949-9BFAEE3888D4}" destId="{2F337391-4F86-4185-B8F1-A027B2B7147C}" srcOrd="2" destOrd="0" presId="urn:microsoft.com/office/officeart/2005/8/layout/chart3"/>
    <dgm:cxn modelId="{9041CF0E-AE01-45FC-A509-68708020A876}" type="presParOf" srcId="{B51F702B-551B-4279-8949-9BFAEE3888D4}" destId="{C19E7562-B689-4CE2-B7D5-0207013468BB}" srcOrd="3" destOrd="0" presId="urn:microsoft.com/office/officeart/2005/8/layout/chart3"/>
    <dgm:cxn modelId="{2CED193B-7EFD-4290-878E-C02EAC2366DD}" type="presParOf" srcId="{B51F702B-551B-4279-8949-9BFAEE3888D4}" destId="{305B22D6-F27A-40CE-B2FE-1CE20D5BD6AD}" srcOrd="4" destOrd="0" presId="urn:microsoft.com/office/officeart/2005/8/layout/chart3"/>
    <dgm:cxn modelId="{9788154E-A9DB-41F0-9584-DA187A7AE50A}" type="presParOf" srcId="{B51F702B-551B-4279-8949-9BFAEE3888D4}" destId="{B1DA1BBA-4BAA-4025-A6F8-4CC93105F697}" srcOrd="5" destOrd="0" presId="urn:microsoft.com/office/officeart/2005/8/layout/chart3"/>
  </dgm:cxnLst>
  <dgm:bg>
    <a:gradFill flip="none" rotWithShape="1">
      <a:gsLst>
        <a:gs pos="0">
          <a:schemeClr val="tx2">
            <a:lumMod val="20000"/>
            <a:lumOff val="80000"/>
            <a:shade val="30000"/>
            <a:satMod val="115000"/>
          </a:schemeClr>
        </a:gs>
        <a:gs pos="50000">
          <a:schemeClr val="tx2">
            <a:lumMod val="20000"/>
            <a:lumOff val="80000"/>
            <a:shade val="67500"/>
            <a:satMod val="115000"/>
          </a:schemeClr>
        </a:gs>
        <a:gs pos="100000">
          <a:schemeClr val="tx2">
            <a:lumMod val="20000"/>
            <a:lumOff val="80000"/>
            <a:shade val="100000"/>
            <a:satMod val="115000"/>
          </a:schemeClr>
        </a:gs>
      </a:gsLst>
      <a:path path="circle">
        <a:fillToRect l="50000" t="50000" r="50000" b="50000"/>
      </a:path>
      <a:tileRect/>
    </a:gradFill>
    <a:effectLst>
      <a:glow rad="101600">
        <a:schemeClr val="accent1">
          <a:satMod val="175000"/>
          <a:alpha val="40000"/>
        </a:schemeClr>
      </a:glow>
    </a:effectLst>
  </dgm:bg>
  <dgm:whole>
    <a:ln w="38100">
      <a:solidFill>
        <a:schemeClr val="tx2">
          <a:lumMod val="60000"/>
          <a:lumOff val="40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288ADB-4DDC-4837-9C5B-B569082E8622}">
      <dsp:nvSpPr>
        <dsp:cNvPr id="0" name=""/>
        <dsp:cNvSpPr/>
      </dsp:nvSpPr>
      <dsp:spPr>
        <a:xfrm>
          <a:off x="1979080" y="272119"/>
          <a:ext cx="4488054" cy="4220809"/>
        </a:xfrm>
        <a:prstGeom prst="pie">
          <a:avLst>
            <a:gd name="adj1" fmla="val 16200000"/>
            <a:gd name="adj2" fmla="val 1800000"/>
          </a:avLst>
        </a:prstGeom>
        <a:solidFill>
          <a:schemeClr val="accent4">
            <a:lumMod val="75000"/>
          </a:schemeClr>
        </a:solidFill>
        <a:ln w="19050" cap="flat" cmpd="sng" algn="ctr">
          <a:noFill/>
          <a:prstDash val="solid"/>
        </a:ln>
        <a:effectLst>
          <a:outerShdw blurRad="76200" dir="18900000" sy="23000" kx="-1200000" algn="bl" rotWithShape="0">
            <a:prstClr val="black">
              <a:alpha val="20000"/>
            </a:prstClr>
          </a:outerShdw>
        </a:effectLst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Soudy</a:t>
          </a:r>
        </a:p>
      </dsp:txBody>
      <dsp:txXfrm>
        <a:off x="4419192" y="1050959"/>
        <a:ext cx="1522732" cy="1406936"/>
      </dsp:txXfrm>
    </dsp:sp>
    <dsp:sp modelId="{2F337391-4F86-4185-B8F1-A027B2B7147C}">
      <dsp:nvSpPr>
        <dsp:cNvPr id="0" name=""/>
        <dsp:cNvSpPr/>
      </dsp:nvSpPr>
      <dsp:spPr>
        <a:xfrm>
          <a:off x="2003347" y="644168"/>
          <a:ext cx="4129105" cy="4097594"/>
        </a:xfrm>
        <a:prstGeom prst="pie">
          <a:avLst>
            <a:gd name="adj1" fmla="val 1800000"/>
            <a:gd name="adj2" fmla="val 9000000"/>
          </a:avLst>
        </a:prstGeom>
        <a:solidFill>
          <a:schemeClr val="accent3">
            <a:lumMod val="75000"/>
          </a:schemeClr>
        </a:solidFill>
        <a:ln w="19050" cap="flat" cmpd="sng" algn="ctr">
          <a:noFill/>
          <a:prstDash val="solid"/>
        </a:ln>
        <a:effectLst>
          <a:outerShdw blurRad="76200" dir="18900000" sy="23000" kx="-1200000" algn="bl" rotWithShape="0">
            <a:prstClr val="black">
              <a:alpha val="20000"/>
            </a:prstClr>
          </a:outerShdw>
        </a:effectLst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Policie</a:t>
          </a:r>
          <a:endParaRPr lang="cs-CZ" sz="3600" kern="1200" dirty="0"/>
        </a:p>
      </dsp:txBody>
      <dsp:txXfrm>
        <a:off x="3133936" y="3229555"/>
        <a:ext cx="1867928" cy="1268303"/>
      </dsp:txXfrm>
    </dsp:sp>
    <dsp:sp modelId="{305B22D6-F27A-40CE-B2FE-1CE20D5BD6AD}">
      <dsp:nvSpPr>
        <dsp:cNvPr id="0" name=""/>
        <dsp:cNvSpPr/>
      </dsp:nvSpPr>
      <dsp:spPr>
        <a:xfrm>
          <a:off x="1691664" y="257027"/>
          <a:ext cx="4442038" cy="4251008"/>
        </a:xfrm>
        <a:prstGeom prst="pie">
          <a:avLst>
            <a:gd name="adj1" fmla="val 9000000"/>
            <a:gd name="adj2" fmla="val 16200000"/>
          </a:avLst>
        </a:prstGeom>
        <a:solidFill>
          <a:schemeClr val="accent6">
            <a:lumMod val="75000"/>
          </a:schemeClr>
        </a:solidFill>
        <a:ln w="19050" cap="flat" cmpd="sng" algn="ctr">
          <a:noFill/>
          <a:prstDash val="solid"/>
        </a:ln>
        <a:effectLst>
          <a:outerShdw blurRad="76200" dir="18900000" sy="23000" kx="-1200000" algn="bl" rotWithShape="0">
            <a:prstClr val="black">
              <a:alpha val="20000"/>
            </a:prstClr>
          </a:outerShdw>
        </a:effectLst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Státní zastupitelství</a:t>
          </a:r>
          <a:endParaRPr lang="cs-CZ" sz="2000" kern="1200" dirty="0"/>
        </a:p>
      </dsp:txBody>
      <dsp:txXfrm>
        <a:off x="2167596" y="1092047"/>
        <a:ext cx="1507120" cy="14170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C2DC3264-E739-4AFA-AA42-4AC758E9981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33BDF690-526B-442F-9B07-DB00E20D94A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cs.wikipedia.org/wiki/Policie_%C4%8Cesk%C3%A9_republiky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gif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12" Type="http://schemas.openxmlformats.org/officeDocument/2006/relationships/image" Target="../media/image32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wmf"/><Relationship Id="rId11" Type="http://schemas.openxmlformats.org/officeDocument/2006/relationships/image" Target="../media/image31.wmf"/><Relationship Id="rId5" Type="http://schemas.openxmlformats.org/officeDocument/2006/relationships/image" Target="../media/image25.wmf"/><Relationship Id="rId10" Type="http://schemas.openxmlformats.org/officeDocument/2006/relationships/image" Target="../media/image30.wmf"/><Relationship Id="rId4" Type="http://schemas.openxmlformats.org/officeDocument/2006/relationships/image" Target="../media/image24.wmf"/><Relationship Id="rId9" Type="http://schemas.openxmlformats.org/officeDocument/2006/relationships/image" Target="../media/image29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7" Type="http://schemas.openxmlformats.org/officeDocument/2006/relationships/image" Target="../media/image38.wmf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wmf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1url.cz/pQ9b" TargetMode="External"/><Relationship Id="rId13" Type="http://schemas.openxmlformats.org/officeDocument/2006/relationships/hyperlink" Target="http://1url.cz/RQ8o" TargetMode="External"/><Relationship Id="rId3" Type="http://schemas.openxmlformats.org/officeDocument/2006/relationships/hyperlink" Target="http://1url.cz/AQ9S" TargetMode="External"/><Relationship Id="rId7" Type="http://schemas.openxmlformats.org/officeDocument/2006/relationships/hyperlink" Target="http://1url.cz/EQ95" TargetMode="External"/><Relationship Id="rId12" Type="http://schemas.openxmlformats.org/officeDocument/2006/relationships/hyperlink" Target="http://1url.cz/GQ8Q" TargetMode="External"/><Relationship Id="rId2" Type="http://schemas.openxmlformats.org/officeDocument/2006/relationships/hyperlink" Target="http://www.office.microsoft.com/" TargetMode="External"/><Relationship Id="rId16" Type="http://schemas.openxmlformats.org/officeDocument/2006/relationships/hyperlink" Target="http://1url.cz/4Q8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1url.cz/LQ9O" TargetMode="External"/><Relationship Id="rId11" Type="http://schemas.openxmlformats.org/officeDocument/2006/relationships/hyperlink" Target="http://1url.cz/CQ8u" TargetMode="External"/><Relationship Id="rId5" Type="http://schemas.openxmlformats.org/officeDocument/2006/relationships/hyperlink" Target="http://1url.cz/8Q9X" TargetMode="External"/><Relationship Id="rId15" Type="http://schemas.openxmlformats.org/officeDocument/2006/relationships/hyperlink" Target="http://1url.cz/EQ83" TargetMode="External"/><Relationship Id="rId10" Type="http://schemas.openxmlformats.org/officeDocument/2006/relationships/hyperlink" Target="http://1url.cz/KQ8K" TargetMode="External"/><Relationship Id="rId4" Type="http://schemas.openxmlformats.org/officeDocument/2006/relationships/hyperlink" Target="http://1url.cz/nQ9v" TargetMode="External"/><Relationship Id="rId9" Type="http://schemas.openxmlformats.org/officeDocument/2006/relationships/hyperlink" Target="http://1url.cz/pQ8t" TargetMode="External"/><Relationship Id="rId14" Type="http://schemas.openxmlformats.org/officeDocument/2006/relationships/hyperlink" Target="http://1url.cz/KQ8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VÝCHOVA K OBČANSTVÍ</a:t>
            </a:r>
          </a:p>
          <a:p>
            <a:r>
              <a:rPr lang="cs-CZ" b="1" dirty="0" smtClean="0"/>
              <a:t>ROČNÍK:			9.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PRÁVNÍ OCHRANA</a:t>
            </a:r>
          </a:p>
          <a:p>
            <a:r>
              <a:rPr lang="cs-CZ" b="1" dirty="0" smtClean="0"/>
              <a:t>AUTOR:			MGR. SVĚTLANA HAJDINOVÁ</a:t>
            </a:r>
          </a:p>
          <a:p>
            <a:r>
              <a:rPr lang="cs-CZ" b="1" dirty="0" smtClean="0"/>
              <a:t>DATUM VYTVOŘENÍ:	28. 11. </a:t>
            </a:r>
            <a:r>
              <a:rPr lang="cs-CZ" b="1" smtClean="0"/>
              <a:t>2011</a:t>
            </a:r>
            <a:endParaRPr lang="cs-CZ" b="1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VY_32_INOVACE_33_SH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4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 </a:t>
            </a:r>
            <a:r>
              <a:rPr lang="cs-CZ" b="1" dirty="0" smtClean="0">
                <a:solidFill>
                  <a:srgbClr val="C00000"/>
                </a:solidFill>
              </a:rPr>
              <a:t>PRÁVNÍ OCHRANA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9.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Žáci pochopí, jakými prostředky zajišťuje stát bezpečnost na svém území.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potřeby, sešit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</a:t>
            </a:r>
            <a:r>
              <a:rPr lang="cs-CZ" dirty="0" smtClean="0"/>
              <a:t>policie, soud, státní zastupitelství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tématu, </a:t>
            </a:r>
            <a:r>
              <a:rPr lang="cs-CZ" dirty="0" smtClean="0"/>
              <a:t>2 pracovní </a:t>
            </a:r>
            <a:r>
              <a:rPr lang="cs-CZ" dirty="0"/>
              <a:t>úkoly </a:t>
            </a:r>
            <a:endParaRPr lang="cs-CZ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Možnosti </a:t>
            </a:r>
            <a:r>
              <a:rPr lang="cs-CZ" b="1" dirty="0"/>
              <a:t>využití: </a:t>
            </a:r>
            <a:r>
              <a:rPr lang="cs-CZ" dirty="0"/>
              <a:t>k uvedení nového učiva i k opakování již probraného </a:t>
            </a:r>
            <a:r>
              <a:rPr lang="cs-CZ" dirty="0" smtClean="0"/>
              <a:t>učiva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160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r>
              <a:rPr lang="cs-CZ" sz="3200" dirty="0" smtClean="0"/>
              <a:t>PILOTÁŽ </a:t>
            </a:r>
            <a:br>
              <a:rPr lang="cs-CZ" sz="3200" dirty="0" smtClean="0"/>
            </a:br>
            <a:r>
              <a:rPr lang="cs-CZ" sz="1800" dirty="0" smtClean="0"/>
              <a:t>(doporučení – upozornění – zpětná vazba)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 lnSpcReduction="10000"/>
          </a:bodyPr>
          <a:lstStyle/>
          <a:p>
            <a:pPr>
              <a:buBlip>
                <a:blip r:embed="rId2"/>
              </a:buBlip>
            </a:pPr>
            <a:r>
              <a:rPr lang="cs-CZ" dirty="0" smtClean="0"/>
              <a:t>Materiál byl použit ve 4 třídách 9. ročníku. Žáci vypracovali prezentované úkoly a získali tím informace o činnosti policie a o průběhu řešení porušení zákona.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Práce s materiálem přispívá k seznámení s tím, jak prezentované státní orgány pracují a čím se zabývají.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V prezentaci jsou použity </a:t>
            </a:r>
            <a:r>
              <a:rPr lang="cs-CZ" b="1" dirty="0" smtClean="0">
                <a:solidFill>
                  <a:srgbClr val="0070C0"/>
                </a:solidFill>
              </a:rPr>
              <a:t>hypertextové odkazy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smtClean="0"/>
              <a:t>podrobněji vysvětlující, rozšiřující nebo doplňující vybrané pojmy prezentace (snímek 6)</a:t>
            </a:r>
          </a:p>
          <a:p>
            <a:pPr>
              <a:buBlip>
                <a:blip r:embed="rId2"/>
              </a:buBlip>
            </a:pPr>
            <a:r>
              <a:rPr lang="cs-CZ" dirty="0"/>
              <a:t>V prezentaci je použita </a:t>
            </a:r>
            <a:r>
              <a:rPr lang="cs-CZ" b="1" dirty="0"/>
              <a:t>animace</a:t>
            </a:r>
            <a:r>
              <a:rPr lang="cs-CZ" b="1" dirty="0" smtClean="0"/>
              <a:t>. </a:t>
            </a:r>
            <a:r>
              <a:rPr lang="cs-CZ" dirty="0" smtClean="0"/>
              <a:t>Na snímku 9 a 10 se obrázky objevují postupně samostatně (bez kliknutí).</a:t>
            </a:r>
          </a:p>
          <a:p>
            <a:pPr>
              <a:buBlip>
                <a:blip r:embed="rId2"/>
              </a:buBlip>
            </a:pPr>
            <a:r>
              <a:rPr lang="cs-CZ" b="1" dirty="0">
                <a:solidFill>
                  <a:srgbClr val="C00000"/>
                </a:solidFill>
              </a:rPr>
              <a:t>Pracovní úkoly</a:t>
            </a:r>
            <a:r>
              <a:rPr lang="cs-CZ" dirty="0"/>
              <a:t> mohou být využity v hodině, jako DÚ nebo samostatná práce, lze je ohodnotit. Pro práci žáků lze využít </a:t>
            </a:r>
            <a:r>
              <a:rPr lang="cs-CZ" b="1" dirty="0">
                <a:solidFill>
                  <a:srgbClr val="00B050"/>
                </a:solidFill>
              </a:rPr>
              <a:t>pracovní listy</a:t>
            </a:r>
            <a:r>
              <a:rPr lang="cs-CZ" dirty="0"/>
              <a:t>, u kterých je uvedeno, zda je stačí promítnout na tabuli nebo je třeba je vytisknout pro </a:t>
            </a:r>
            <a:r>
              <a:rPr lang="cs-CZ" dirty="0" smtClean="0"/>
              <a:t>žáky.</a:t>
            </a:r>
            <a:endParaRPr lang="cs-CZ" dirty="0"/>
          </a:p>
          <a:p>
            <a:pPr marL="0" indent="0">
              <a:buNone/>
            </a:pP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806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3322608"/>
              </p:ext>
            </p:extLst>
          </p:nvPr>
        </p:nvGraphicFramePr>
        <p:xfrm>
          <a:off x="381000" y="1719262"/>
          <a:ext cx="8407400" cy="48780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Orgány právní ochrany</a:t>
            </a:r>
            <a:endParaRPr lang="cs-CZ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085184"/>
            <a:ext cx="2416957" cy="1359538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HeroicExtreme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 descr="http://im.novinky.cz/001/200015-original1-jxm3w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96054"/>
            <a:ext cx="2168929" cy="1626696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HeroicExtreme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mg.ihned.cz/attachment.php/690/31674690/aiosu8D7HIKLMl6Wbcdehpxy0STUw9Vn/zalobc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66" y="4005064"/>
            <a:ext cx="2749089" cy="1548654"/>
          </a:xfrm>
          <a:prstGeom prst="rect">
            <a:avLst/>
          </a:prstGeom>
          <a:noFill/>
          <a:ln w="38100">
            <a:solidFill>
              <a:schemeClr val="bg1">
                <a:lumMod val="6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68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Ozbrojený sbor, který se stará o vnitřní pořádek a bezpečnost na území celého státu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POLICIE ČR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143" y="188640"/>
            <a:ext cx="136815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08" y="188640"/>
            <a:ext cx="1365250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://zlin.cz/wcd/articles/2012/10/thumb-large/geros-a-zamecni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956" y="2399890"/>
            <a:ext cx="2131111" cy="1598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stopnehodam.cz/wp-content/themes/creator/AIT/Framework/Libs/timthumb/timthumb.php?src=http://www.stopnehodam.cz/wp-content/uploads/2012/08/DBA-Dub%C3%A1-28.07.-2012-003.jpg&amp;w=620&amp;h=25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069" y="4651320"/>
            <a:ext cx="4303003" cy="1735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kladenskelisty.cz/wp-content/uploads/2013/01/Vrtuln%C3%ADk-s-termoviz%C3%AD_bi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886" y="2780928"/>
            <a:ext cx="2245518" cy="1684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cdn.i0.cz/public-data/e3/fd/76f809e235b4bcfce905e12bb88f_r16:9_w720_h405_gfb98b93e107511e29b8a0025900fea04.jpg?hash=080b1865baf977173e323c4b0fb905e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383" y="4554454"/>
            <a:ext cx="3429000" cy="1928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g.denik.cz/23/40/krkonose_policie_chatky_pruzkum1111_denik-38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446" y="2933639"/>
            <a:ext cx="2211626" cy="16587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jestyd.cz/showimg.php?ID_img=60&amp;show=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431124"/>
            <a:ext cx="2301355" cy="17260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290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/>
          <a:p>
            <a:r>
              <a:rPr lang="cs-CZ" sz="2800" dirty="0" smtClean="0"/>
              <a:t>ČINNOST POLICIE</a:t>
            </a:r>
            <a:endParaRPr lang="cs-CZ" sz="28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4294967295"/>
          </p:nvPr>
        </p:nvSpPr>
        <p:spPr>
          <a:xfrm>
            <a:off x="323528" y="1700808"/>
            <a:ext cx="5077147" cy="4896544"/>
          </a:xfrm>
        </p:spPr>
        <p:txBody>
          <a:bodyPr>
            <a:normAutofit fontScale="92500" lnSpcReduction="20000"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800" b="1" dirty="0" smtClean="0"/>
              <a:t>Ochrana  osob a majetku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800" b="1" dirty="0" smtClean="0"/>
              <a:t>Vyšetřování trestných činů (pachatel)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800" b="1" dirty="0" smtClean="0"/>
              <a:t>Zajištění veřejného pořádku (manifestace, sportovní utkání, …)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800" b="1" dirty="0" smtClean="0"/>
              <a:t>Bezpečnost  a plynulost silničního provozu, řízení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u="sng" dirty="0" smtClean="0"/>
          </a:p>
          <a:p>
            <a:pPr marL="0" indent="0">
              <a:buNone/>
            </a:pPr>
            <a:r>
              <a:rPr lang="cs-CZ" sz="1800" b="1" u="sng" dirty="0" smtClean="0"/>
              <a:t>Pracovní úkol 1</a:t>
            </a:r>
            <a:r>
              <a:rPr lang="cs-CZ" sz="1800" dirty="0" smtClean="0"/>
              <a:t>: Na Wikipedii vyhledej 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/>
              <a:t>Služební zákroky a úkony policistů</a:t>
            </a:r>
          </a:p>
          <a:p>
            <a:pPr>
              <a:buFont typeface="+mj-lt"/>
              <a:buAutoNum type="arabicPeriod"/>
            </a:pPr>
            <a:r>
              <a:rPr lang="cs-CZ" sz="1800" b="1" dirty="0" smtClean="0"/>
              <a:t>Oprávnění policisty</a:t>
            </a:r>
          </a:p>
          <a:p>
            <a:pPr marL="0" indent="0">
              <a:buNone/>
            </a:pPr>
            <a:r>
              <a:rPr lang="cs-CZ" sz="1800" dirty="0" smtClean="0">
                <a:hlinkClick r:id="rId2"/>
              </a:rPr>
              <a:t>http://cs.wikipedia.org/wiki/Policie_%C4%8Cesk%C3%A9_republiky</a:t>
            </a: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</p:txBody>
      </p:sp>
      <p:pic>
        <p:nvPicPr>
          <p:cNvPr id="3076" name="Picture 4" descr="http://www.mpostrava.cz/Fotogalerie/20124278202975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093833"/>
            <a:ext cx="2681856" cy="2011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trutnovinky.cz/image.php?id=16038&amp;format=jpg&amp;thumb=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3297505"/>
            <a:ext cx="1979887" cy="14849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img2.rajce.idnes.cz/d0203/4/4396/4396158_27d520b0ef4bd67a1f2735cbbcce2c42/images/Pokut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772816"/>
            <a:ext cx="2008068" cy="4653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ZS SLOVAN\AppData\Local\Microsoft\Windows\Temporary Internet Files\Content.IE5\UOB7DP1F\MM900283998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79057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00807"/>
            <a:ext cx="4038600" cy="2448273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Úřady – zastupují stát v případech stanovených zákonem</a:t>
            </a:r>
          </a:p>
          <a:p>
            <a:r>
              <a:rPr lang="cs-CZ" dirty="0" smtClean="0"/>
              <a:t>Podávají soudu </a:t>
            </a:r>
            <a:r>
              <a:rPr lang="cs-CZ" b="1" dirty="0" smtClean="0"/>
              <a:t>žalobu</a:t>
            </a:r>
            <a:r>
              <a:rPr lang="cs-CZ" dirty="0" smtClean="0"/>
              <a:t> </a:t>
            </a:r>
            <a:r>
              <a:rPr lang="cs-CZ" dirty="0"/>
              <a:t>v trestním </a:t>
            </a:r>
            <a:r>
              <a:rPr lang="cs-CZ" dirty="0" smtClean="0"/>
              <a:t>řízení </a:t>
            </a:r>
            <a:r>
              <a:rPr lang="cs-CZ" b="1" dirty="0" smtClean="0"/>
              <a:t>jménem státu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Nejvyšší stát. zastupitelství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Vrchní stát. zastupitelství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Krajská a okresní státní zastupitelství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1700809"/>
            <a:ext cx="4392488" cy="4824536"/>
          </a:xfrm>
        </p:spPr>
        <p:txBody>
          <a:bodyPr>
            <a:normAutofit fontScale="62500" lnSpcReduction="20000"/>
          </a:bodyPr>
          <a:lstStyle/>
          <a:p>
            <a:r>
              <a:rPr lang="cs-CZ" b="1" u="sng" dirty="0" smtClean="0">
                <a:solidFill>
                  <a:srgbClr val="C00000"/>
                </a:solidFill>
              </a:rPr>
              <a:t>Státní zástupce 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občanství České republiky,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plná způsobilost k právním úkonům,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trestní bezúhonnost,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věk nejméně 25 let,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české vysokoškolské magisterské vzdělání v oblasti práva,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úspěšně složená závěrečná zkouška,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morální vlastnosti, které dávají záruku, že svou funkci bude řádně zastávat,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souhlas se svým jmenováním do funkce a s přidělením k určitému státnímu zastupitelství.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STÁTNÍ ZASTUPITELSTVÍ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049" y="4077071"/>
            <a:ext cx="1913165" cy="25508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www.lipta-tdp.cz/sortiment/talar-statni-zastupce_t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4077072"/>
            <a:ext cx="1008163" cy="255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39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251520" y="1719072"/>
            <a:ext cx="4608512" cy="4407408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Nezávislé soudy ČR</a:t>
            </a:r>
          </a:p>
          <a:p>
            <a:r>
              <a:rPr lang="cs-CZ" dirty="0" smtClean="0"/>
              <a:t>Rozhodují: </a:t>
            </a:r>
          </a:p>
          <a:p>
            <a:pPr marL="560070" indent="-514350">
              <a:buFont typeface="+mj-lt"/>
              <a:buAutoNum type="alphaLcParenR"/>
            </a:pPr>
            <a:r>
              <a:rPr lang="cs-CZ" dirty="0" smtClean="0"/>
              <a:t>o právech a povinnostech fyzických i právnických osob </a:t>
            </a:r>
            <a:r>
              <a:rPr lang="cs-CZ" u="sng" dirty="0" smtClean="0"/>
              <a:t>v </a:t>
            </a:r>
            <a:r>
              <a:rPr lang="cs-CZ" u="sng" dirty="0"/>
              <a:t>občanském </a:t>
            </a:r>
            <a:r>
              <a:rPr lang="cs-CZ" u="sng" dirty="0" smtClean="0"/>
              <a:t>řízení</a:t>
            </a:r>
            <a:r>
              <a:rPr lang="cs-CZ" dirty="0" smtClean="0"/>
              <a:t>,</a:t>
            </a:r>
          </a:p>
          <a:p>
            <a:pPr marL="560070" indent="-514350">
              <a:buFont typeface="+mj-lt"/>
              <a:buAutoNum type="alphaLcParenR"/>
            </a:pPr>
            <a:r>
              <a:rPr lang="cs-CZ" dirty="0" smtClean="0"/>
              <a:t>o vině a trestu osob obžalovaných </a:t>
            </a:r>
            <a:r>
              <a:rPr lang="cs-CZ" u="sng" dirty="0" smtClean="0"/>
              <a:t>v </a:t>
            </a:r>
            <a:r>
              <a:rPr lang="cs-CZ" u="sng" dirty="0"/>
              <a:t>trestním </a:t>
            </a:r>
            <a:r>
              <a:rPr lang="cs-CZ" u="sng" dirty="0" smtClean="0"/>
              <a:t>řízení</a:t>
            </a:r>
            <a:r>
              <a:rPr lang="cs-CZ" dirty="0" smtClean="0"/>
              <a:t>,</a:t>
            </a:r>
          </a:p>
          <a:p>
            <a:pPr marL="560070" indent="-514350">
              <a:buFont typeface="+mj-lt"/>
              <a:buAutoNum type="alphaLcParenR"/>
            </a:pPr>
            <a:r>
              <a:rPr lang="cs-CZ" dirty="0" smtClean="0"/>
              <a:t>o zákonnosti rozhodnutí úřadů (krajský, živnostenský, práce, atp.) 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932040" y="1719072"/>
            <a:ext cx="3960440" cy="4407408"/>
          </a:xfrm>
        </p:spPr>
        <p:txBody>
          <a:bodyPr>
            <a:normAutofit fontScale="85000" lnSpcReduction="10000"/>
          </a:bodyPr>
          <a:lstStyle/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ÚSTAVNÍ </a:t>
            </a:r>
            <a:r>
              <a:rPr lang="cs-CZ" dirty="0"/>
              <a:t>SOUD</a:t>
            </a:r>
          </a:p>
          <a:p>
            <a:pPr marL="560070" indent="-514350">
              <a:buFont typeface="+mj-lt"/>
              <a:buAutoNum type="arabicPeriod"/>
            </a:pPr>
            <a:r>
              <a:rPr lang="cs-CZ" dirty="0" smtClean="0"/>
              <a:t>Nejvyšší soud ČR (1)</a:t>
            </a:r>
          </a:p>
          <a:p>
            <a:pPr marL="560070" indent="-514350">
              <a:buFont typeface="+mj-lt"/>
              <a:buAutoNum type="arabicPeriod"/>
            </a:pPr>
            <a:r>
              <a:rPr lang="cs-CZ" dirty="0" smtClean="0"/>
              <a:t>Vrchní soudy (2)</a:t>
            </a:r>
          </a:p>
          <a:p>
            <a:pPr marL="560070" indent="-514350">
              <a:buFont typeface="+mj-lt"/>
              <a:buAutoNum type="arabicPeriod"/>
            </a:pPr>
            <a:r>
              <a:rPr lang="cs-CZ" dirty="0" smtClean="0"/>
              <a:t>Krajské soudy</a:t>
            </a:r>
          </a:p>
          <a:p>
            <a:pPr marL="560070" indent="-514350">
              <a:buFont typeface="+mj-lt"/>
              <a:buAutoNum type="arabicPeriod"/>
            </a:pPr>
            <a:r>
              <a:rPr lang="cs-CZ" dirty="0" smtClean="0"/>
              <a:t>Okresní soudy</a:t>
            </a:r>
          </a:p>
          <a:p>
            <a:pPr marL="45720" indent="0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soudy</a:t>
            </a:r>
            <a:endParaRPr lang="cs-CZ" dirty="0"/>
          </a:p>
        </p:txBody>
      </p:sp>
      <p:pic>
        <p:nvPicPr>
          <p:cNvPr id="1026" name="Picture 2" descr="C:\Users\ZS SLOVAN\AppData\Local\Microsoft\Windows\Temporary Internet Files\Content.IE5\S9JG8C4Z\MP90030589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861047"/>
            <a:ext cx="1807978" cy="25345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12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7020272" y="3553620"/>
            <a:ext cx="2016224" cy="286232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/>
                </a:solidFill>
              </a:rPr>
              <a:t>Pracovní úkol 2: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Vytvořte skupiny. Uspořádejte obrázky tak, aby tvořily příběh. Začleňte do něj pojmy z oblasti policie, st. zastupitelství a soudu. Zapište jej. </a:t>
            </a:r>
            <a:endParaRPr lang="cs-CZ" dirty="0">
              <a:solidFill>
                <a:schemeClr val="bg1"/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292492" y="179900"/>
            <a:ext cx="2075872" cy="1671509"/>
            <a:chOff x="230878" y="189429"/>
            <a:chExt cx="2075872" cy="1671509"/>
          </a:xfrm>
        </p:grpSpPr>
        <p:pic>
          <p:nvPicPr>
            <p:cNvPr id="2061" name="Picture 13" descr="C:\Users\ZS SLOVAN\AppData\Local\Microsoft\Windows\Temporary Internet Files\Content.IE5\1WFLJ5IU\MC900287434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878" y="198789"/>
              <a:ext cx="2075872" cy="1662149"/>
            </a:xfrm>
            <a:prstGeom prst="rect">
              <a:avLst/>
            </a:prstGeom>
            <a:ln w="38100" cap="sq">
              <a:solidFill>
                <a:schemeClr val="accent1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235176" y="189429"/>
              <a:ext cx="23666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/>
                <a:t>1</a:t>
              </a:r>
              <a:endParaRPr lang="cs-CZ" sz="1400" b="1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2662007" y="174633"/>
            <a:ext cx="2323817" cy="1649132"/>
            <a:chOff x="2425341" y="217639"/>
            <a:chExt cx="2323817" cy="1649132"/>
          </a:xfrm>
        </p:grpSpPr>
        <p:pic>
          <p:nvPicPr>
            <p:cNvPr id="2053" name="Picture 5" descr="C:\Users\ZS SLOVAN\AppData\Local\Microsoft\Windows\Temporary Internet Files\Content.IE5\JY3DX1OV\MC900287179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5341" y="217639"/>
              <a:ext cx="2323817" cy="1649132"/>
            </a:xfrm>
            <a:prstGeom prst="rect">
              <a:avLst/>
            </a:prstGeom>
            <a:ln w="38100" cap="sq">
              <a:solidFill>
                <a:schemeClr val="accent6">
                  <a:lumMod val="75000"/>
                </a:schemeClr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2425341" y="620688"/>
              <a:ext cx="23666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1400" b="1" dirty="0"/>
                <a:t>2</a:t>
              </a: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224416" y="164995"/>
            <a:ext cx="2444608" cy="1649132"/>
            <a:chOff x="4928735" y="223865"/>
            <a:chExt cx="2444608" cy="1649132"/>
          </a:xfrm>
        </p:grpSpPr>
        <p:pic>
          <p:nvPicPr>
            <p:cNvPr id="2056" name="Picture 8" descr="C:\Users\ZS SLOVAN\AppData\Local\Microsoft\Windows\Temporary Internet Files\Content.IE5\EJ1X6KMO\MC900287183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8735" y="223865"/>
              <a:ext cx="2444608" cy="1649132"/>
            </a:xfrm>
            <a:prstGeom prst="rect">
              <a:avLst/>
            </a:prstGeom>
            <a:ln w="38100" cap="sq">
              <a:solidFill>
                <a:srgbClr val="92D05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TextovéPole 25"/>
            <p:cNvSpPr txBox="1"/>
            <p:nvPr/>
          </p:nvSpPr>
          <p:spPr>
            <a:xfrm>
              <a:off x="4956287" y="392378"/>
              <a:ext cx="23666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/>
                <a:t>3</a:t>
              </a:r>
              <a:endParaRPr lang="cs-CZ" sz="1400" b="1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1232336" y="1772816"/>
            <a:ext cx="2182207" cy="1663664"/>
            <a:chOff x="1232336" y="1772816"/>
            <a:chExt cx="2182207" cy="1663664"/>
          </a:xfrm>
        </p:grpSpPr>
        <p:pic>
          <p:nvPicPr>
            <p:cNvPr id="2059" name="Picture 11" descr="C:\Users\ZS SLOVAN\AppData\Local\Microsoft\Windows\Temporary Internet Files\Content.IE5\XT8LC6FD\MC900287628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2336" y="1772816"/>
              <a:ext cx="2182207" cy="1663664"/>
            </a:xfrm>
            <a:prstGeom prst="rect">
              <a:avLst/>
            </a:prstGeom>
            <a:ln w="38100" cap="sq">
              <a:solidFill>
                <a:schemeClr val="accent2">
                  <a:lumMod val="75000"/>
                </a:schemeClr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ovéPole 26"/>
            <p:cNvSpPr txBox="1"/>
            <p:nvPr/>
          </p:nvSpPr>
          <p:spPr>
            <a:xfrm>
              <a:off x="1272513" y="1836012"/>
              <a:ext cx="23666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1400" b="1" dirty="0"/>
                <a:t>4</a:t>
              </a: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3744051" y="1772816"/>
            <a:ext cx="2069097" cy="1632765"/>
            <a:chOff x="3744051" y="1772816"/>
            <a:chExt cx="2069097" cy="1632765"/>
          </a:xfrm>
        </p:grpSpPr>
        <p:pic>
          <p:nvPicPr>
            <p:cNvPr id="2055" name="Picture 7" descr="C:\Users\ZS SLOVAN\AppData\Local\Microsoft\Windows\Temporary Internet Files\Content.IE5\SGOM21DJ\MC900287437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4051" y="1772816"/>
              <a:ext cx="2069097" cy="1632765"/>
            </a:xfrm>
            <a:prstGeom prst="rect">
              <a:avLst/>
            </a:prstGeom>
            <a:ln w="38100" cap="sq">
              <a:solidFill>
                <a:schemeClr val="accent1">
                  <a:lumMod val="50000"/>
                </a:schemeClr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ovéPole 27"/>
            <p:cNvSpPr txBox="1"/>
            <p:nvPr/>
          </p:nvSpPr>
          <p:spPr>
            <a:xfrm>
              <a:off x="3781782" y="1883688"/>
              <a:ext cx="23666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/>
                <a:t>5</a:t>
              </a:r>
              <a:endParaRPr lang="cs-CZ" sz="1400" b="1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6151039" y="1742789"/>
            <a:ext cx="2231763" cy="1632765"/>
            <a:chOff x="6151039" y="1742789"/>
            <a:chExt cx="2231763" cy="1632765"/>
          </a:xfrm>
        </p:grpSpPr>
        <p:pic>
          <p:nvPicPr>
            <p:cNvPr id="2060" name="Picture 12" descr="C:\Users\ZS SLOVAN\AppData\Local\Microsoft\Windows\Temporary Internet Files\Content.IE5\JLA8HB9Y\MC900415694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1039" y="1742789"/>
              <a:ext cx="2231763" cy="1632765"/>
            </a:xfrm>
            <a:prstGeom prst="rect">
              <a:avLst/>
            </a:prstGeom>
            <a:ln w="38100" cap="sq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ovéPole 28"/>
            <p:cNvSpPr txBox="1"/>
            <p:nvPr/>
          </p:nvSpPr>
          <p:spPr>
            <a:xfrm>
              <a:off x="6172956" y="1911320"/>
              <a:ext cx="23666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/>
                <a:t>6</a:t>
              </a:r>
              <a:endParaRPr lang="cs-CZ" sz="1400" b="1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170329" y="3264485"/>
            <a:ext cx="2023708" cy="1741552"/>
            <a:chOff x="209250" y="3309392"/>
            <a:chExt cx="2023708" cy="1741552"/>
          </a:xfrm>
        </p:grpSpPr>
        <p:pic>
          <p:nvPicPr>
            <p:cNvPr id="2051" name="Picture 3" descr="C:\Users\ZS SLOVAN\AppData\Local\Microsoft\Windows\Temporary Internet Files\Content.IE5\UOB7DP1F\MC900287181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250" y="3309392"/>
              <a:ext cx="2023708" cy="1741552"/>
            </a:xfrm>
            <a:prstGeom prst="rect">
              <a:avLst/>
            </a:prstGeom>
            <a:ln w="38100" cap="sq">
              <a:solidFill>
                <a:schemeClr val="accent4">
                  <a:lumMod val="75000"/>
                </a:schemeClr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ovéPole 29"/>
            <p:cNvSpPr txBox="1"/>
            <p:nvPr/>
          </p:nvSpPr>
          <p:spPr>
            <a:xfrm>
              <a:off x="235176" y="3436480"/>
              <a:ext cx="23666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1400" b="1" dirty="0"/>
                <a:t>7</a:t>
              </a: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2432366" y="3245538"/>
            <a:ext cx="2124365" cy="1760499"/>
            <a:chOff x="2368364" y="3276551"/>
            <a:chExt cx="2124365" cy="1760499"/>
          </a:xfrm>
        </p:grpSpPr>
        <p:pic>
          <p:nvPicPr>
            <p:cNvPr id="2058" name="Picture 10" descr="C:\Users\ZS SLOVAN\AppData\Local\Microsoft\Windows\Temporary Internet Files\Content.IE5\R5GKR7TZ\MC900287185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8364" y="3276551"/>
              <a:ext cx="2124365" cy="1760499"/>
            </a:xfrm>
            <a:prstGeom prst="rect">
              <a:avLst/>
            </a:prstGeom>
            <a:ln w="38100" cap="sq">
              <a:solidFill>
                <a:srgbClr val="7030A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ovéPole 30"/>
            <p:cNvSpPr txBox="1"/>
            <p:nvPr/>
          </p:nvSpPr>
          <p:spPr>
            <a:xfrm>
              <a:off x="4018448" y="3453107"/>
              <a:ext cx="23666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/>
                <a:t>8</a:t>
              </a:r>
              <a:endParaRPr lang="cs-CZ" sz="1400" b="1" dirty="0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4778599" y="3255011"/>
            <a:ext cx="2138667" cy="1741552"/>
            <a:chOff x="4723778" y="3309392"/>
            <a:chExt cx="2138667" cy="1741552"/>
          </a:xfrm>
        </p:grpSpPr>
        <p:pic>
          <p:nvPicPr>
            <p:cNvPr id="2057" name="Picture 9" descr="C:\Users\ZS SLOVAN\AppData\Local\Microsoft\Windows\Temporary Internet Files\Content.IE5\FY2TJY9V\MC900287178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3778" y="3309392"/>
              <a:ext cx="2138667" cy="1741552"/>
            </a:xfrm>
            <a:prstGeom prst="rect">
              <a:avLst/>
            </a:prstGeom>
            <a:ln w="38100" cap="sq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ovéPole 31"/>
            <p:cNvSpPr txBox="1"/>
            <p:nvPr/>
          </p:nvSpPr>
          <p:spPr>
            <a:xfrm>
              <a:off x="6555483" y="3512495"/>
              <a:ext cx="23666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1400" b="1" dirty="0"/>
                <a:t>9</a:t>
              </a: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1213364" y="4940891"/>
            <a:ext cx="2281183" cy="1713558"/>
            <a:chOff x="1213365" y="4940891"/>
            <a:chExt cx="2170038" cy="1675390"/>
          </a:xfrm>
        </p:grpSpPr>
        <p:pic>
          <p:nvPicPr>
            <p:cNvPr id="2052" name="Picture 4" descr="C:\Users\ZS SLOVAN\AppData\Local\Microsoft\Windows\Temporary Internet Files\Content.IE5\ZKUOB2XQ\MC900287184[1].wmf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3365" y="4940891"/>
              <a:ext cx="2170038" cy="1675390"/>
            </a:xfrm>
            <a:prstGeom prst="rect">
              <a:avLst/>
            </a:prstGeom>
            <a:ln w="38100" cap="sq">
              <a:solidFill>
                <a:schemeClr val="accent4">
                  <a:lumMod val="50000"/>
                </a:schemeClr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ovéPole 32"/>
            <p:cNvSpPr txBox="1"/>
            <p:nvPr/>
          </p:nvSpPr>
          <p:spPr>
            <a:xfrm>
              <a:off x="1252116" y="4984781"/>
              <a:ext cx="439564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/>
                <a:t>10</a:t>
              </a:r>
              <a:endParaRPr lang="cs-CZ" sz="1400" b="1" dirty="0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3744051" y="4940891"/>
            <a:ext cx="2306658" cy="1713558"/>
            <a:chOff x="3633494" y="4902723"/>
            <a:chExt cx="2179654" cy="1751726"/>
          </a:xfrm>
        </p:grpSpPr>
        <p:pic>
          <p:nvPicPr>
            <p:cNvPr id="2054" name="Picture 6" descr="C:\Users\ZS SLOVAN\AppData\Local\Microsoft\Windows\Temporary Internet Files\Content.IE5\R5GKR7TZ\MC90028743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3494" y="4902723"/>
              <a:ext cx="2179654" cy="1751726"/>
            </a:xfrm>
            <a:prstGeom prst="rect">
              <a:avLst/>
            </a:prstGeom>
            <a:ln w="38100" cap="sq">
              <a:solidFill>
                <a:schemeClr val="accent3">
                  <a:lumMod val="75000"/>
                </a:schemeClr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ovéPole 33"/>
            <p:cNvSpPr txBox="1"/>
            <p:nvPr/>
          </p:nvSpPr>
          <p:spPr>
            <a:xfrm>
              <a:off x="5163464" y="5137181"/>
              <a:ext cx="439564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/>
                <a:t>11</a:t>
              </a:r>
              <a:endParaRPr lang="cs-CZ" sz="1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97037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0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8052" y="1653963"/>
            <a:ext cx="8407893" cy="4407408"/>
          </a:xfrm>
        </p:spPr>
        <p:txBody>
          <a:bodyPr/>
          <a:lstStyle/>
          <a:p>
            <a:pPr marL="502920" indent="-457200">
              <a:buFont typeface="+mj-lt"/>
              <a:buAutoNum type="arabicPeriod"/>
            </a:pPr>
            <a:r>
              <a:rPr lang="cs-CZ" dirty="0" smtClean="0"/>
              <a:t>Orgány právní ochrany zakročují proti narušitelům pořádku, postihují je a zjednávají spravedlnost. 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/>
              <a:t>Policie, státní zastupitelství a soudy poskytují právní ochranu každému občanovi ČR.</a:t>
            </a:r>
          </a:p>
          <a:p>
            <a:pPr marL="45720" indent="0">
              <a:buNone/>
            </a:pPr>
            <a:r>
              <a:rPr lang="cs-CZ" dirty="0" smtClean="0"/>
              <a:t>REFLEXE: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Jaký rozdíl je v činnosti státního zástupce a soudce?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 čem rozhodují soudy?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Jaká oprávnění má policista při výkonu služby?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</a:t>
            </a:r>
            <a:endParaRPr lang="cs-CZ" dirty="0"/>
          </a:p>
        </p:txBody>
      </p:sp>
      <p:grpSp>
        <p:nvGrpSpPr>
          <p:cNvPr id="6" name="Skupina 5"/>
          <p:cNvGrpSpPr/>
          <p:nvPr/>
        </p:nvGrpSpPr>
        <p:grpSpPr>
          <a:xfrm>
            <a:off x="6513044" y="4598309"/>
            <a:ext cx="2277724" cy="1837944"/>
            <a:chOff x="6513044" y="4598309"/>
            <a:chExt cx="2277724" cy="1837944"/>
          </a:xfrm>
        </p:grpSpPr>
        <p:pic>
          <p:nvPicPr>
            <p:cNvPr id="3074" name="Picture 2" descr="C:\Users\ZS SLOVAN\AppData\Local\Microsoft\Windows\Temporary Internet Files\Content.IE5\S9JG8C4Z\MC900300275[1].wmf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3044" y="5378977"/>
              <a:ext cx="932190" cy="8369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5" name="Picture 3" descr="C:\Users\ZS SLOVAN\AppData\Local\Microsoft\Windows\Temporary Internet Files\Content.IE5\R5GKR7TZ\MC900310042[1].wmf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74109" y="4598309"/>
              <a:ext cx="1616659" cy="183794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Skupina 3"/>
          <p:cNvGrpSpPr/>
          <p:nvPr/>
        </p:nvGrpSpPr>
        <p:grpSpPr>
          <a:xfrm>
            <a:off x="574799" y="4609482"/>
            <a:ext cx="2209588" cy="1865376"/>
            <a:chOff x="574799" y="4609482"/>
            <a:chExt cx="2209588" cy="1865376"/>
          </a:xfrm>
        </p:grpSpPr>
        <p:pic>
          <p:nvPicPr>
            <p:cNvPr id="3078" name="Picture 6" descr="C:\Users\ZS SLOVAN\AppData\Local\Microsoft\Windows\Temporary Internet Files\Content.IE5\0R7O1ENB\MC900357027[1].wmf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3566" y="4609482"/>
              <a:ext cx="1080821" cy="186537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9" name="Picture 7" descr="C:\Users\ZS SLOVAN\AppData\Local\Microsoft\Windows\Temporary Internet Files\Content.IE5\XT8LC6FD\MC900300864[1].wmf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9" y="5487486"/>
              <a:ext cx="1440160" cy="9346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Skupina 4"/>
          <p:cNvGrpSpPr/>
          <p:nvPr/>
        </p:nvGrpSpPr>
        <p:grpSpPr>
          <a:xfrm>
            <a:off x="3713355" y="4665060"/>
            <a:ext cx="2446232" cy="1860894"/>
            <a:chOff x="3713355" y="4665060"/>
            <a:chExt cx="2446232" cy="1860894"/>
          </a:xfrm>
        </p:grpSpPr>
        <p:pic>
          <p:nvPicPr>
            <p:cNvPr id="3081" name="Picture 9" descr="C:\Users\ZS SLOVAN\AppData\Local\Microsoft\Windows\Temporary Internet Files\Content.IE5\XT8LC6FD\MC900285504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3355" y="4665060"/>
              <a:ext cx="1832458" cy="170444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3" name="Picture 11" descr="C:\Users\ZS SLOVAN\AppData\Local\Microsoft\Windows\Temporary Internet Files\Content.IE5\R5GKR7TZ\MC900211973[1].wmf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040" y="5905981"/>
              <a:ext cx="1227547" cy="61997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82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628800"/>
            <a:ext cx="8407893" cy="4407408"/>
          </a:xfrm>
        </p:spPr>
        <p:txBody>
          <a:bodyPr>
            <a:normAutofit fontScale="55000" lnSpcReduction="20000"/>
          </a:bodyPr>
          <a:lstStyle/>
          <a:p>
            <a:r>
              <a:rPr lang="cs-CZ" dirty="0"/>
              <a:t>Použité kliparty: </a:t>
            </a:r>
            <a:r>
              <a:rPr lang="cs-CZ" u="sng" dirty="0">
                <a:hlinkClick r:id="rId2"/>
              </a:rPr>
              <a:t>www.office.microsoft.com</a:t>
            </a:r>
            <a:endParaRPr lang="cs-CZ" u="sng" dirty="0"/>
          </a:p>
          <a:p>
            <a:r>
              <a:rPr lang="cs-CZ" dirty="0"/>
              <a:t>HORSKÁ, Viola. </a:t>
            </a:r>
            <a:r>
              <a:rPr lang="cs-CZ" i="1" dirty="0"/>
              <a:t>Občanská výchova pro 8. a 9. ročník základní školy</a:t>
            </a:r>
            <a:r>
              <a:rPr lang="cs-CZ" dirty="0"/>
              <a:t>. Vyd. 1. Praha: Fortuna, 1999, 215 s. ISBN 80-716-8641-7</a:t>
            </a:r>
            <a:r>
              <a:rPr lang="cs-CZ" dirty="0" smtClean="0"/>
              <a:t>.</a:t>
            </a:r>
          </a:p>
          <a:p>
            <a:r>
              <a:rPr lang="pt-BR" dirty="0" smtClean="0"/>
              <a:t>AUTOR </a:t>
            </a:r>
            <a:r>
              <a:rPr lang="pt-BR" dirty="0"/>
              <a:t>NEUVEDEN. </a:t>
            </a:r>
            <a:r>
              <a:rPr lang="pt-BR" i="1" dirty="0"/>
              <a:t>www.lipta-tdp.cz</a:t>
            </a:r>
            <a:r>
              <a:rPr lang="pt-BR" dirty="0"/>
              <a:t> [online]. [</a:t>
            </a:r>
            <a:r>
              <a:rPr lang="pt-BR" dirty="0" smtClean="0"/>
              <a:t>cit.</a:t>
            </a:r>
            <a:r>
              <a:rPr lang="cs-CZ" dirty="0" smtClean="0"/>
              <a:t> </a:t>
            </a:r>
            <a:r>
              <a:rPr lang="pt-BR" dirty="0" smtClean="0"/>
              <a:t>2</a:t>
            </a:r>
            <a:r>
              <a:rPr lang="cs-CZ" dirty="0" smtClean="0"/>
              <a:t>8</a:t>
            </a:r>
            <a:r>
              <a:rPr lang="pt-BR" dirty="0" smtClean="0"/>
              <a:t>.</a:t>
            </a:r>
            <a:r>
              <a:rPr lang="cs-CZ" dirty="0" smtClean="0"/>
              <a:t>1</a:t>
            </a:r>
            <a:r>
              <a:rPr lang="pt-BR" dirty="0" smtClean="0"/>
              <a:t>1.201</a:t>
            </a:r>
            <a:r>
              <a:rPr lang="cs-CZ" dirty="0" smtClean="0"/>
              <a:t>1</a:t>
            </a:r>
            <a:r>
              <a:rPr lang="pt-BR" dirty="0" smtClean="0"/>
              <a:t>]. </a:t>
            </a:r>
            <a:r>
              <a:rPr lang="pt-BR" dirty="0"/>
              <a:t>Dostupný na WWW: </a:t>
            </a:r>
            <a:r>
              <a:rPr lang="pt-BR" dirty="0">
                <a:hlinkClick r:id="rId3"/>
              </a:rPr>
              <a:t>http://</a:t>
            </a:r>
            <a:r>
              <a:rPr lang="pt-BR" dirty="0" smtClean="0">
                <a:hlinkClick r:id="rId3"/>
              </a:rPr>
              <a:t>1url.cz/AQ9S</a:t>
            </a:r>
            <a:r>
              <a:rPr lang="cs-CZ" dirty="0" smtClean="0"/>
              <a:t> </a:t>
            </a:r>
          </a:p>
          <a:p>
            <a:r>
              <a:rPr lang="cs-CZ" dirty="0"/>
              <a:t>BARTOŠ, Radek. </a:t>
            </a:r>
            <a:r>
              <a:rPr lang="cs-CZ" i="1" dirty="0"/>
              <a:t>cs.wikipedia.org</a:t>
            </a:r>
            <a:r>
              <a:rPr lang="cs-CZ" dirty="0"/>
              <a:t> [online]. [cit. </a:t>
            </a:r>
            <a:r>
              <a:rPr lang="cs-CZ" dirty="0" smtClean="0"/>
              <a:t>28.11.2011]. </a:t>
            </a:r>
            <a:r>
              <a:rPr lang="cs-CZ" dirty="0"/>
              <a:t>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1url.cz/nQ9v</a:t>
            </a:r>
            <a:endParaRPr lang="cs-CZ" dirty="0" smtClean="0"/>
          </a:p>
          <a:p>
            <a:r>
              <a:rPr lang="cs-CZ" dirty="0"/>
              <a:t>AUTOR NEUVEDEN. </a:t>
            </a:r>
            <a:r>
              <a:rPr lang="cs-CZ" i="1" dirty="0"/>
              <a:t>zdravi.e15.cz</a:t>
            </a:r>
            <a:r>
              <a:rPr lang="cs-CZ" dirty="0"/>
              <a:t> [online]. [cit. </a:t>
            </a:r>
            <a:r>
              <a:rPr lang="cs-CZ" dirty="0" smtClean="0"/>
              <a:t>28.11.2011]. </a:t>
            </a:r>
            <a:r>
              <a:rPr lang="cs-CZ" dirty="0"/>
              <a:t>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1url.cz/8Q9X</a:t>
            </a:r>
            <a:r>
              <a:rPr lang="cs-CZ" dirty="0" smtClean="0"/>
              <a:t> </a:t>
            </a:r>
          </a:p>
          <a:p>
            <a:r>
              <a:rPr lang="pt-BR" dirty="0"/>
              <a:t>AUTOR NEUVEDEN. </a:t>
            </a:r>
            <a:r>
              <a:rPr lang="pt-BR" i="1" dirty="0"/>
              <a:t>www.novinky.cz</a:t>
            </a:r>
            <a:r>
              <a:rPr lang="pt-BR" dirty="0"/>
              <a:t> [online]. [cit. </a:t>
            </a:r>
            <a:r>
              <a:rPr lang="pt-BR" dirty="0" smtClean="0"/>
              <a:t>2</a:t>
            </a:r>
            <a:r>
              <a:rPr lang="cs-CZ" dirty="0" smtClean="0"/>
              <a:t>8</a:t>
            </a:r>
            <a:r>
              <a:rPr lang="pt-BR" dirty="0" smtClean="0"/>
              <a:t>.</a:t>
            </a:r>
            <a:r>
              <a:rPr lang="cs-CZ" dirty="0" smtClean="0"/>
              <a:t>1</a:t>
            </a:r>
            <a:r>
              <a:rPr lang="pt-BR" dirty="0" smtClean="0"/>
              <a:t>1.201</a:t>
            </a:r>
            <a:r>
              <a:rPr lang="cs-CZ" dirty="0" smtClean="0"/>
              <a:t>1</a:t>
            </a:r>
            <a:r>
              <a:rPr lang="pt-BR" dirty="0" smtClean="0"/>
              <a:t>]. </a:t>
            </a:r>
            <a:r>
              <a:rPr lang="pt-BR" dirty="0"/>
              <a:t>Dostupný na WWW: </a:t>
            </a:r>
            <a:r>
              <a:rPr lang="pt-BR" dirty="0">
                <a:hlinkClick r:id="rId6"/>
              </a:rPr>
              <a:t>http://</a:t>
            </a:r>
            <a:r>
              <a:rPr lang="pt-BR" dirty="0" smtClean="0">
                <a:hlinkClick r:id="rId6"/>
              </a:rPr>
              <a:t>1url.cz/LQ9O</a:t>
            </a:r>
            <a:r>
              <a:rPr lang="cs-CZ" dirty="0" smtClean="0"/>
              <a:t> </a:t>
            </a:r>
          </a:p>
          <a:p>
            <a:r>
              <a:rPr lang="cs-CZ" dirty="0"/>
              <a:t>POLICIE ČR. </a:t>
            </a:r>
            <a:r>
              <a:rPr lang="cs-CZ" i="1" dirty="0"/>
              <a:t>zlin.cz</a:t>
            </a:r>
            <a:r>
              <a:rPr lang="cs-CZ" dirty="0"/>
              <a:t> [online]. [cit. </a:t>
            </a:r>
            <a:r>
              <a:rPr lang="cs-CZ" dirty="0" smtClean="0"/>
              <a:t>28.11.2011]. </a:t>
            </a:r>
            <a:r>
              <a:rPr lang="cs-CZ" dirty="0"/>
              <a:t>Dostupný na WWW: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1url.cz/EQ95</a:t>
            </a:r>
            <a:r>
              <a:rPr lang="cs-CZ" dirty="0" smtClean="0"/>
              <a:t> </a:t>
            </a:r>
          </a:p>
          <a:p>
            <a:r>
              <a:rPr lang="pl-PL" dirty="0"/>
              <a:t>MAŠEK, Vladimír. </a:t>
            </a:r>
            <a:r>
              <a:rPr lang="pl-PL" i="1" dirty="0"/>
              <a:t>www.stopnehodam.cz</a:t>
            </a:r>
            <a:r>
              <a:rPr lang="pl-PL" dirty="0"/>
              <a:t> [online]. [cit. </a:t>
            </a:r>
            <a:r>
              <a:rPr lang="pl-PL" dirty="0" smtClean="0"/>
              <a:t>28.11.2011]. </a:t>
            </a:r>
            <a:r>
              <a:rPr lang="pl-PL" dirty="0"/>
              <a:t>Dostupný na WWW: </a:t>
            </a:r>
            <a:r>
              <a:rPr lang="pl-PL" dirty="0">
                <a:hlinkClick r:id="rId8"/>
              </a:rPr>
              <a:t>http://</a:t>
            </a:r>
            <a:r>
              <a:rPr lang="pl-PL" dirty="0" smtClean="0">
                <a:hlinkClick r:id="rId8"/>
              </a:rPr>
              <a:t>1url.cz/pQ9b</a:t>
            </a:r>
            <a:r>
              <a:rPr lang="pl-PL" dirty="0" smtClean="0"/>
              <a:t> </a:t>
            </a:r>
          </a:p>
          <a:p>
            <a:r>
              <a:rPr lang="cs-CZ" dirty="0"/>
              <a:t>KLADENSKÉ LISTY. </a:t>
            </a:r>
            <a:r>
              <a:rPr lang="cs-CZ" i="1" dirty="0"/>
              <a:t>kladenskelisty.cz</a:t>
            </a:r>
            <a:r>
              <a:rPr lang="cs-CZ" dirty="0"/>
              <a:t> [online]. [cit. </a:t>
            </a:r>
            <a:r>
              <a:rPr lang="cs-CZ" dirty="0" smtClean="0"/>
              <a:t>28.11.2011]. </a:t>
            </a:r>
            <a:r>
              <a:rPr lang="cs-CZ" dirty="0"/>
              <a:t>Dostupný na WWW: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1url.cz/pQ8t</a:t>
            </a:r>
            <a:r>
              <a:rPr lang="cs-CZ" dirty="0" smtClean="0"/>
              <a:t> </a:t>
            </a:r>
          </a:p>
          <a:p>
            <a:r>
              <a:rPr lang="pl-PL" dirty="0" smtClean="0"/>
              <a:t> </a:t>
            </a:r>
            <a:r>
              <a:rPr lang="cs-CZ" dirty="0"/>
              <a:t>ERBEN, Eduard. </a:t>
            </a:r>
            <a:r>
              <a:rPr lang="cs-CZ" i="1" dirty="0"/>
              <a:t>sport.aktualne.centrum.cz</a:t>
            </a:r>
            <a:r>
              <a:rPr lang="cs-CZ" dirty="0"/>
              <a:t> [online]. [cit. </a:t>
            </a:r>
            <a:r>
              <a:rPr lang="cs-CZ" dirty="0" smtClean="0"/>
              <a:t>28.11.2011]. </a:t>
            </a:r>
            <a:r>
              <a:rPr lang="cs-CZ" dirty="0"/>
              <a:t>Dostupný na WWW: </a:t>
            </a:r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1url.cz/KQ8K</a:t>
            </a:r>
            <a:r>
              <a:rPr lang="cs-CZ" dirty="0" smtClean="0"/>
              <a:t> </a:t>
            </a:r>
            <a:endParaRPr lang="pl-PL" dirty="0" smtClean="0"/>
          </a:p>
          <a:p>
            <a:r>
              <a:rPr lang="cs-CZ" dirty="0"/>
              <a:t>AUTOR NEUVEDEN. </a:t>
            </a:r>
            <a:r>
              <a:rPr lang="cs-CZ" i="1" dirty="0"/>
              <a:t>hodoninsky.denik.cz</a:t>
            </a:r>
            <a:r>
              <a:rPr lang="cs-CZ" dirty="0"/>
              <a:t> [online]. [cit. </a:t>
            </a:r>
            <a:r>
              <a:rPr lang="cs-CZ" dirty="0" smtClean="0"/>
              <a:t>28.11.2011]. </a:t>
            </a:r>
            <a:r>
              <a:rPr lang="cs-CZ" dirty="0"/>
              <a:t>Dostupný na WWW: </a:t>
            </a:r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1url.cz/CQ8u</a:t>
            </a:r>
            <a:r>
              <a:rPr lang="cs-CZ" dirty="0" smtClean="0"/>
              <a:t> </a:t>
            </a:r>
          </a:p>
          <a:p>
            <a:r>
              <a:rPr lang="pt-BR" dirty="0"/>
              <a:t>AUTOR NEUVEDEN. </a:t>
            </a:r>
            <a:r>
              <a:rPr lang="pt-BR" i="1" dirty="0"/>
              <a:t>www.jestyd.cz</a:t>
            </a:r>
            <a:r>
              <a:rPr lang="pt-BR" dirty="0"/>
              <a:t> [online]. [cit. </a:t>
            </a:r>
            <a:r>
              <a:rPr lang="cs-CZ" dirty="0"/>
              <a:t>28.11.2011</a:t>
            </a:r>
            <a:r>
              <a:rPr lang="pt-BR" dirty="0" smtClean="0"/>
              <a:t>]. </a:t>
            </a:r>
            <a:r>
              <a:rPr lang="pt-BR" dirty="0"/>
              <a:t>Dostupný na WWW: </a:t>
            </a:r>
            <a:r>
              <a:rPr lang="pt-BR" dirty="0">
                <a:hlinkClick r:id="rId12"/>
              </a:rPr>
              <a:t>http://</a:t>
            </a:r>
            <a:r>
              <a:rPr lang="pt-BR" dirty="0" smtClean="0">
                <a:hlinkClick r:id="rId12"/>
              </a:rPr>
              <a:t>1url.cz/GQ8Q</a:t>
            </a:r>
            <a:r>
              <a:rPr lang="cs-CZ" dirty="0" smtClean="0"/>
              <a:t> </a:t>
            </a:r>
          </a:p>
          <a:p>
            <a:r>
              <a:rPr lang="pl-PL" dirty="0"/>
              <a:t>ZYCHOVÁ, Vladimíra. </a:t>
            </a:r>
            <a:r>
              <a:rPr lang="pl-PL" i="1" dirty="0"/>
              <a:t>www.mpostrava.cz</a:t>
            </a:r>
            <a:r>
              <a:rPr lang="pl-PL" dirty="0"/>
              <a:t> [online]. [cit. </a:t>
            </a:r>
            <a:r>
              <a:rPr lang="cs-CZ" dirty="0"/>
              <a:t>28.11.2011</a:t>
            </a:r>
            <a:r>
              <a:rPr lang="pl-PL" dirty="0" smtClean="0"/>
              <a:t>]. </a:t>
            </a:r>
            <a:r>
              <a:rPr lang="pl-PL" dirty="0"/>
              <a:t>Dostupný na WWW: </a:t>
            </a:r>
            <a:r>
              <a:rPr lang="pl-PL" dirty="0">
                <a:hlinkClick r:id="rId13"/>
              </a:rPr>
              <a:t>http://</a:t>
            </a:r>
            <a:r>
              <a:rPr lang="pl-PL" dirty="0" smtClean="0">
                <a:hlinkClick r:id="rId13"/>
              </a:rPr>
              <a:t>1url.cz/RQ8o</a:t>
            </a:r>
            <a:r>
              <a:rPr lang="pl-PL" dirty="0" smtClean="0"/>
              <a:t> </a:t>
            </a:r>
          </a:p>
          <a:p>
            <a:r>
              <a:rPr lang="pl-PL" dirty="0"/>
              <a:t>POLICIE ČR. </a:t>
            </a:r>
            <a:r>
              <a:rPr lang="pl-PL" i="1" dirty="0"/>
              <a:t>www.trutnovinky.cz</a:t>
            </a:r>
            <a:r>
              <a:rPr lang="pl-PL" dirty="0"/>
              <a:t> [online]. [cit. </a:t>
            </a:r>
            <a:r>
              <a:rPr lang="cs-CZ" dirty="0"/>
              <a:t>28.11.2011</a:t>
            </a:r>
            <a:r>
              <a:rPr lang="pl-PL" dirty="0" smtClean="0"/>
              <a:t>]. </a:t>
            </a:r>
            <a:r>
              <a:rPr lang="pl-PL" dirty="0"/>
              <a:t>Dostupný na WWW: </a:t>
            </a:r>
            <a:r>
              <a:rPr lang="pl-PL" dirty="0">
                <a:hlinkClick r:id="rId14"/>
              </a:rPr>
              <a:t>http://</a:t>
            </a:r>
            <a:r>
              <a:rPr lang="pl-PL" dirty="0" smtClean="0">
                <a:hlinkClick r:id="rId14"/>
              </a:rPr>
              <a:t>1url.cz/KQ8E</a:t>
            </a:r>
            <a:r>
              <a:rPr lang="pl-PL" dirty="0" smtClean="0"/>
              <a:t> </a:t>
            </a:r>
          </a:p>
          <a:p>
            <a:r>
              <a:rPr lang="cs-CZ" dirty="0"/>
              <a:t>ARCHIV HN. </a:t>
            </a:r>
            <a:r>
              <a:rPr lang="cs-CZ" i="1" dirty="0"/>
              <a:t>zpravy.ihned.cz</a:t>
            </a:r>
            <a:r>
              <a:rPr lang="cs-CZ" dirty="0"/>
              <a:t> [online]. [cit. 28.11.2011]. Dostupný na WWW: </a:t>
            </a:r>
            <a:r>
              <a:rPr lang="cs-CZ" dirty="0">
                <a:hlinkClick r:id="rId15"/>
              </a:rPr>
              <a:t>http://</a:t>
            </a:r>
            <a:r>
              <a:rPr lang="cs-CZ" dirty="0" smtClean="0">
                <a:hlinkClick r:id="rId15"/>
              </a:rPr>
              <a:t>1url.cz/EQ83</a:t>
            </a:r>
            <a:r>
              <a:rPr lang="cs-CZ" dirty="0" smtClean="0"/>
              <a:t> </a:t>
            </a:r>
          </a:p>
          <a:p>
            <a:r>
              <a:rPr lang="cs-CZ" dirty="0"/>
              <a:t>AUTOR NEUVEDEN. </a:t>
            </a:r>
            <a:r>
              <a:rPr lang="cs-CZ" i="1" dirty="0"/>
              <a:t>hanci-foto.rajce.idnes.cz</a:t>
            </a:r>
            <a:r>
              <a:rPr lang="cs-CZ" dirty="0"/>
              <a:t> [online]. [cit. </a:t>
            </a:r>
            <a:r>
              <a:rPr lang="cs-CZ" dirty="0" smtClean="0"/>
              <a:t>28.11.2011]. </a:t>
            </a:r>
            <a:r>
              <a:rPr lang="cs-CZ" dirty="0"/>
              <a:t>Dostupný na WWW: </a:t>
            </a:r>
            <a:r>
              <a:rPr lang="cs-CZ" dirty="0">
                <a:hlinkClick r:id="rId16"/>
              </a:rPr>
              <a:t>http://</a:t>
            </a:r>
            <a:r>
              <a:rPr lang="cs-CZ" dirty="0" smtClean="0">
                <a:hlinkClick r:id="rId16"/>
              </a:rPr>
              <a:t>1url.cz/4Q8k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r>
              <a:rPr lang="en-US" dirty="0" smtClean="0"/>
              <a:t>[on line] </a:t>
            </a:r>
            <a:r>
              <a:rPr lang="cs-CZ" dirty="0" smtClean="0"/>
              <a:t>dostupné z www: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506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808</TotalTime>
  <Words>605</Words>
  <Application>Microsoft Office PowerPoint</Application>
  <PresentationFormat>Předvádění na obrazovce (4:3)</PresentationFormat>
  <Paragraphs>118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Mřížka</vt:lpstr>
      <vt:lpstr>Prezentace aplikace PowerPoint</vt:lpstr>
      <vt:lpstr>ANOTACE</vt:lpstr>
      <vt:lpstr>PILOTÁŽ  (doporučení – upozornění – zpětná vazba)</vt:lpstr>
      <vt:lpstr>Orgány právní ochrany</vt:lpstr>
      <vt:lpstr>POLICIE ČR</vt:lpstr>
      <vt:lpstr>ČINNOST POLICIE</vt:lpstr>
      <vt:lpstr>STÁTNÍ ZASTUPITELSTVÍ</vt:lpstr>
      <vt:lpstr>soudy</vt:lpstr>
      <vt:lpstr>Prezentace aplikace PowerPoint</vt:lpstr>
      <vt:lpstr>závěr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53</cp:revision>
  <dcterms:created xsi:type="dcterms:W3CDTF">2012-02-14T22:29:13Z</dcterms:created>
  <dcterms:modified xsi:type="dcterms:W3CDTF">2013-02-20T23:42:02Z</dcterms:modified>
</cp:coreProperties>
</file>