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9" r:id="rId3"/>
    <p:sldId id="270" r:id="rId4"/>
    <p:sldId id="257" r:id="rId5"/>
    <p:sldId id="258" r:id="rId6"/>
    <p:sldId id="259" r:id="rId7"/>
    <p:sldId id="260" r:id="rId8"/>
    <p:sldId id="261" r:id="rId9"/>
    <p:sldId id="264" r:id="rId10"/>
    <p:sldId id="265" r:id="rId11"/>
    <p:sldId id="266" r:id="rId12"/>
    <p:sldId id="267" r:id="rId13"/>
    <p:sldId id="268" r:id="rId14"/>
    <p:sldId id="262" r:id="rId15"/>
    <p:sldId id="26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988A5A-0650-4944-999B-4B5B1E0DEC83}" type="doc">
      <dgm:prSet loTypeId="urn:microsoft.com/office/officeart/2005/8/layout/hList1" loCatId="list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D9ABFCB6-1E7A-41BA-878F-A8CED3244498}">
      <dgm:prSet phldrT="[Text]" custT="1"/>
      <dgm:spPr/>
      <dgm:t>
        <a:bodyPr/>
        <a:lstStyle/>
        <a:p>
          <a:r>
            <a:rPr lang="cs-CZ" sz="2400" b="1" dirty="0" smtClean="0"/>
            <a:t>O osobním stavu</a:t>
          </a:r>
          <a:endParaRPr lang="cs-CZ" sz="2400" b="1" dirty="0"/>
        </a:p>
      </dgm:t>
    </dgm:pt>
    <dgm:pt modelId="{182EA00C-F2CF-4079-A3F0-8F48CDAE55CF}" type="parTrans" cxnId="{9CC5E57E-329C-4BD2-BA6D-3754A662458C}">
      <dgm:prSet/>
      <dgm:spPr/>
      <dgm:t>
        <a:bodyPr/>
        <a:lstStyle/>
        <a:p>
          <a:endParaRPr lang="cs-CZ"/>
        </a:p>
      </dgm:t>
    </dgm:pt>
    <dgm:pt modelId="{7D6980D7-E015-4E98-B8B2-B4595EA27CDF}" type="sibTrans" cxnId="{9CC5E57E-329C-4BD2-BA6D-3754A662458C}">
      <dgm:prSet/>
      <dgm:spPr/>
      <dgm:t>
        <a:bodyPr/>
        <a:lstStyle/>
        <a:p>
          <a:endParaRPr lang="cs-CZ"/>
        </a:p>
      </dgm:t>
    </dgm:pt>
    <dgm:pt modelId="{D53D25B9-8336-49F2-8EB4-9A6CE25903E2}">
      <dgm:prSet phldrT="[Text]"/>
      <dgm:spPr/>
      <dgm:t>
        <a:bodyPr/>
        <a:lstStyle/>
        <a:p>
          <a:r>
            <a:rPr lang="cs-CZ" dirty="0" smtClean="0"/>
            <a:t>Rozvod manželství</a:t>
          </a:r>
          <a:endParaRPr lang="cs-CZ" dirty="0"/>
        </a:p>
      </dgm:t>
    </dgm:pt>
    <dgm:pt modelId="{42B28270-8BD6-48A1-AFC6-DE40D2CC9777}" type="parTrans" cxnId="{D84816FB-F934-4DAE-BFAF-A87A47163C2F}">
      <dgm:prSet/>
      <dgm:spPr/>
      <dgm:t>
        <a:bodyPr/>
        <a:lstStyle/>
        <a:p>
          <a:endParaRPr lang="cs-CZ"/>
        </a:p>
      </dgm:t>
    </dgm:pt>
    <dgm:pt modelId="{57E9EA51-1C93-4FDB-9537-B6FFCDC61A11}" type="sibTrans" cxnId="{D84816FB-F934-4DAE-BFAF-A87A47163C2F}">
      <dgm:prSet/>
      <dgm:spPr/>
      <dgm:t>
        <a:bodyPr/>
        <a:lstStyle/>
        <a:p>
          <a:endParaRPr lang="cs-CZ"/>
        </a:p>
      </dgm:t>
    </dgm:pt>
    <dgm:pt modelId="{8D2DBC0A-E7AB-4DB5-A9F6-383527066E8B}">
      <dgm:prSet phldrT="[Text]"/>
      <dgm:spPr/>
      <dgm:t>
        <a:bodyPr/>
        <a:lstStyle/>
        <a:p>
          <a:r>
            <a:rPr lang="cs-CZ" dirty="0" smtClean="0"/>
            <a:t>Prohlášení za mrtvého</a:t>
          </a:r>
          <a:endParaRPr lang="cs-CZ" dirty="0"/>
        </a:p>
      </dgm:t>
    </dgm:pt>
    <dgm:pt modelId="{1F313FDB-4187-4E86-8748-8D8F196A9AB9}" type="parTrans" cxnId="{33699B49-04F1-4AB8-8F03-B457E8762428}">
      <dgm:prSet/>
      <dgm:spPr/>
      <dgm:t>
        <a:bodyPr/>
        <a:lstStyle/>
        <a:p>
          <a:endParaRPr lang="cs-CZ"/>
        </a:p>
      </dgm:t>
    </dgm:pt>
    <dgm:pt modelId="{55A8633B-4827-48BD-89C8-35C12A35B385}" type="sibTrans" cxnId="{33699B49-04F1-4AB8-8F03-B457E8762428}">
      <dgm:prSet/>
      <dgm:spPr/>
      <dgm:t>
        <a:bodyPr/>
        <a:lstStyle/>
        <a:p>
          <a:endParaRPr lang="cs-CZ"/>
        </a:p>
      </dgm:t>
    </dgm:pt>
    <dgm:pt modelId="{C83324E6-CA56-429E-AC1C-1830623070D6}">
      <dgm:prSet phldrT="[Text]" custT="1"/>
      <dgm:spPr/>
      <dgm:t>
        <a:bodyPr/>
        <a:lstStyle/>
        <a:p>
          <a:r>
            <a:rPr lang="cs-CZ" sz="2400" b="1" dirty="0" smtClean="0"/>
            <a:t>O splnění povinnosti</a:t>
          </a:r>
          <a:endParaRPr lang="cs-CZ" sz="2400" b="1" dirty="0"/>
        </a:p>
      </dgm:t>
    </dgm:pt>
    <dgm:pt modelId="{71776C69-29F8-47FB-97DD-A86F931AD15A}" type="parTrans" cxnId="{FE7F9C87-199D-4A74-AFCB-D61C0C38F94D}">
      <dgm:prSet/>
      <dgm:spPr/>
      <dgm:t>
        <a:bodyPr/>
        <a:lstStyle/>
        <a:p>
          <a:endParaRPr lang="cs-CZ"/>
        </a:p>
      </dgm:t>
    </dgm:pt>
    <dgm:pt modelId="{67AF8848-E527-49EF-9938-E54A51CC35BF}" type="sibTrans" cxnId="{FE7F9C87-199D-4A74-AFCB-D61C0C38F94D}">
      <dgm:prSet/>
      <dgm:spPr/>
      <dgm:t>
        <a:bodyPr/>
        <a:lstStyle/>
        <a:p>
          <a:endParaRPr lang="cs-CZ"/>
        </a:p>
      </dgm:t>
    </dgm:pt>
    <dgm:pt modelId="{71DC040D-7BBE-41B5-A0BA-29F90D769CC7}">
      <dgm:prSet phldrT="[Text]"/>
      <dgm:spPr/>
      <dgm:t>
        <a:bodyPr/>
        <a:lstStyle/>
        <a:p>
          <a:r>
            <a:rPr lang="cs-CZ" dirty="0" smtClean="0"/>
            <a:t>Zaplacení dluhu</a:t>
          </a:r>
          <a:endParaRPr lang="cs-CZ" dirty="0"/>
        </a:p>
      </dgm:t>
    </dgm:pt>
    <dgm:pt modelId="{B6932B8E-E47B-444C-8C65-87E13ED46544}" type="parTrans" cxnId="{C92C6ECB-DB21-4637-813E-08711BEADEC0}">
      <dgm:prSet/>
      <dgm:spPr/>
      <dgm:t>
        <a:bodyPr/>
        <a:lstStyle/>
        <a:p>
          <a:endParaRPr lang="cs-CZ"/>
        </a:p>
      </dgm:t>
    </dgm:pt>
    <dgm:pt modelId="{FB80FEEB-E785-481B-8E0E-E0170F0EC608}" type="sibTrans" cxnId="{C92C6ECB-DB21-4637-813E-08711BEADEC0}">
      <dgm:prSet/>
      <dgm:spPr/>
      <dgm:t>
        <a:bodyPr/>
        <a:lstStyle/>
        <a:p>
          <a:endParaRPr lang="cs-CZ"/>
        </a:p>
      </dgm:t>
    </dgm:pt>
    <dgm:pt modelId="{107DBFEF-D00F-41D5-91BA-C12D7BCFB956}">
      <dgm:prSet phldrT="[Text]"/>
      <dgm:spPr/>
      <dgm:t>
        <a:bodyPr/>
        <a:lstStyle/>
        <a:p>
          <a:r>
            <a:rPr lang="cs-CZ" dirty="0" smtClean="0"/>
            <a:t>Dodávka zboží</a:t>
          </a:r>
          <a:endParaRPr lang="cs-CZ" dirty="0"/>
        </a:p>
      </dgm:t>
    </dgm:pt>
    <dgm:pt modelId="{0B5A4CE0-E8FD-4B6D-B841-14F6807FA70C}" type="parTrans" cxnId="{0C0B7A50-45D5-4FDF-8FC8-53489FF0E35B}">
      <dgm:prSet/>
      <dgm:spPr/>
      <dgm:t>
        <a:bodyPr/>
        <a:lstStyle/>
        <a:p>
          <a:endParaRPr lang="cs-CZ"/>
        </a:p>
      </dgm:t>
    </dgm:pt>
    <dgm:pt modelId="{EAAF8386-BC0E-4DBD-AF2E-60B0A82234B0}" type="sibTrans" cxnId="{0C0B7A50-45D5-4FDF-8FC8-53489FF0E35B}">
      <dgm:prSet/>
      <dgm:spPr/>
      <dgm:t>
        <a:bodyPr/>
        <a:lstStyle/>
        <a:p>
          <a:endParaRPr lang="cs-CZ"/>
        </a:p>
      </dgm:t>
    </dgm:pt>
    <dgm:pt modelId="{7B58AC48-7516-43C9-B8F5-5BAEC2E72EB9}">
      <dgm:prSet phldrT="[Text]" custT="1"/>
      <dgm:spPr/>
      <dgm:t>
        <a:bodyPr/>
        <a:lstStyle/>
        <a:p>
          <a:r>
            <a:rPr lang="cs-CZ" sz="2200" b="1" dirty="0" smtClean="0"/>
            <a:t>O stanovení právního vztahu</a:t>
          </a:r>
          <a:endParaRPr lang="cs-CZ" sz="2200" b="1" dirty="0"/>
        </a:p>
      </dgm:t>
    </dgm:pt>
    <dgm:pt modelId="{D1738AED-7D94-4CC4-B426-3C0EAD9D5D78}" type="parTrans" cxnId="{9261F39D-417F-4513-9081-C49568961A56}">
      <dgm:prSet/>
      <dgm:spPr/>
      <dgm:t>
        <a:bodyPr/>
        <a:lstStyle/>
        <a:p>
          <a:endParaRPr lang="cs-CZ"/>
        </a:p>
      </dgm:t>
    </dgm:pt>
    <dgm:pt modelId="{C99ECD1C-F9D9-44E1-B071-ADA463930BC8}" type="sibTrans" cxnId="{9261F39D-417F-4513-9081-C49568961A56}">
      <dgm:prSet/>
      <dgm:spPr/>
      <dgm:t>
        <a:bodyPr/>
        <a:lstStyle/>
        <a:p>
          <a:endParaRPr lang="cs-CZ"/>
        </a:p>
      </dgm:t>
    </dgm:pt>
    <dgm:pt modelId="{69B3D10B-6FDC-4C2E-BA37-AF0C35B9CA98}">
      <dgm:prSet phldrT="[Text]"/>
      <dgm:spPr/>
      <dgm:t>
        <a:bodyPr/>
        <a:lstStyle/>
        <a:p>
          <a:r>
            <a:rPr lang="cs-CZ" dirty="0" smtClean="0"/>
            <a:t>Existence vlastnického práva</a:t>
          </a:r>
          <a:endParaRPr lang="cs-CZ" dirty="0"/>
        </a:p>
      </dgm:t>
    </dgm:pt>
    <dgm:pt modelId="{2CCBCBDA-22EF-4AB6-8984-A2047FC51671}" type="parTrans" cxnId="{36BC78BD-4A2C-4822-AA33-ED251DF00D41}">
      <dgm:prSet/>
      <dgm:spPr/>
      <dgm:t>
        <a:bodyPr/>
        <a:lstStyle/>
        <a:p>
          <a:endParaRPr lang="cs-CZ"/>
        </a:p>
      </dgm:t>
    </dgm:pt>
    <dgm:pt modelId="{4E756F28-4465-4C63-B217-2C22577C854B}" type="sibTrans" cxnId="{36BC78BD-4A2C-4822-AA33-ED251DF00D41}">
      <dgm:prSet/>
      <dgm:spPr/>
      <dgm:t>
        <a:bodyPr/>
        <a:lstStyle/>
        <a:p>
          <a:endParaRPr lang="cs-CZ"/>
        </a:p>
      </dgm:t>
    </dgm:pt>
    <dgm:pt modelId="{765BD8C5-FD4F-4672-8092-18726E4D1E2C}">
      <dgm:prSet phldrT="[Text]"/>
      <dgm:spPr/>
      <dgm:t>
        <a:bodyPr/>
        <a:lstStyle/>
        <a:p>
          <a:r>
            <a:rPr lang="cs-CZ" dirty="0" smtClean="0"/>
            <a:t>Pracovní spory</a:t>
          </a:r>
          <a:endParaRPr lang="cs-CZ" dirty="0"/>
        </a:p>
      </dgm:t>
    </dgm:pt>
    <dgm:pt modelId="{A2ABD6CC-B281-4286-8A1A-995F57B5D48F}" type="parTrans" cxnId="{F7F8FA55-5F95-4BBB-85F5-F25304B6AE89}">
      <dgm:prSet/>
      <dgm:spPr/>
      <dgm:t>
        <a:bodyPr/>
        <a:lstStyle/>
        <a:p>
          <a:endParaRPr lang="cs-CZ"/>
        </a:p>
      </dgm:t>
    </dgm:pt>
    <dgm:pt modelId="{6C1239DF-A8C5-4E05-93D2-8F73CE4D03AC}" type="sibTrans" cxnId="{F7F8FA55-5F95-4BBB-85F5-F25304B6AE89}">
      <dgm:prSet/>
      <dgm:spPr/>
      <dgm:t>
        <a:bodyPr/>
        <a:lstStyle/>
        <a:p>
          <a:endParaRPr lang="cs-CZ"/>
        </a:p>
      </dgm:t>
    </dgm:pt>
    <dgm:pt modelId="{D656EB43-1D1F-4B18-B2DC-BAF01370C9F9}">
      <dgm:prSet phldrT="[Text]"/>
      <dgm:spPr/>
      <dgm:t>
        <a:bodyPr/>
        <a:lstStyle/>
        <a:p>
          <a:r>
            <a:rPr lang="cs-CZ" dirty="0" smtClean="0"/>
            <a:t>Osvojení dítěte</a:t>
          </a:r>
          <a:endParaRPr lang="cs-CZ" dirty="0"/>
        </a:p>
      </dgm:t>
    </dgm:pt>
    <dgm:pt modelId="{19A2662E-5C4B-470D-958D-86E5A924BEF4}" type="parTrans" cxnId="{18BA5765-9B5D-4F64-BD84-CF95F1C7E3B0}">
      <dgm:prSet/>
      <dgm:spPr/>
      <dgm:t>
        <a:bodyPr/>
        <a:lstStyle/>
        <a:p>
          <a:endParaRPr lang="cs-CZ"/>
        </a:p>
      </dgm:t>
    </dgm:pt>
    <dgm:pt modelId="{94A1D854-CE5C-46ED-9B3E-CF25352FF8C9}" type="sibTrans" cxnId="{18BA5765-9B5D-4F64-BD84-CF95F1C7E3B0}">
      <dgm:prSet/>
      <dgm:spPr/>
      <dgm:t>
        <a:bodyPr/>
        <a:lstStyle/>
        <a:p>
          <a:endParaRPr lang="cs-CZ"/>
        </a:p>
      </dgm:t>
    </dgm:pt>
    <dgm:pt modelId="{7AA33972-805B-48E0-8D2C-430C812F8E03}">
      <dgm:prSet phldrT="[Text]"/>
      <dgm:spPr/>
      <dgm:t>
        <a:bodyPr/>
        <a:lstStyle/>
        <a:p>
          <a:r>
            <a:rPr lang="cs-CZ" dirty="0" smtClean="0"/>
            <a:t>Určení otcovství</a:t>
          </a:r>
          <a:endParaRPr lang="cs-CZ" dirty="0"/>
        </a:p>
      </dgm:t>
    </dgm:pt>
    <dgm:pt modelId="{439D2ABA-F2EF-4185-BE6E-87F2AF6ACD73}" type="parTrans" cxnId="{D198D1BF-9055-42C5-A6B0-872D3AFA3CC4}">
      <dgm:prSet/>
      <dgm:spPr/>
      <dgm:t>
        <a:bodyPr/>
        <a:lstStyle/>
        <a:p>
          <a:endParaRPr lang="cs-CZ"/>
        </a:p>
      </dgm:t>
    </dgm:pt>
    <dgm:pt modelId="{CC82872D-76FC-4BD4-9EE7-395B5078082D}" type="sibTrans" cxnId="{D198D1BF-9055-42C5-A6B0-872D3AFA3CC4}">
      <dgm:prSet/>
      <dgm:spPr/>
      <dgm:t>
        <a:bodyPr/>
        <a:lstStyle/>
        <a:p>
          <a:endParaRPr lang="cs-CZ"/>
        </a:p>
      </dgm:t>
    </dgm:pt>
    <dgm:pt modelId="{111A3931-2E64-48FC-B411-227016DA1049}">
      <dgm:prSet phldrT="[Text]"/>
      <dgm:spPr/>
      <dgm:t>
        <a:bodyPr/>
        <a:lstStyle/>
        <a:p>
          <a:r>
            <a:rPr lang="cs-CZ" dirty="0" smtClean="0"/>
            <a:t>Způsobilost k právním úkonům</a:t>
          </a:r>
          <a:endParaRPr lang="cs-CZ" dirty="0"/>
        </a:p>
      </dgm:t>
    </dgm:pt>
    <dgm:pt modelId="{7E8E0E86-0D2A-4DA4-8437-41F9865F49D3}" type="parTrans" cxnId="{335B12DC-A557-4B85-900A-D7885DCAD00E}">
      <dgm:prSet/>
      <dgm:spPr/>
      <dgm:t>
        <a:bodyPr/>
        <a:lstStyle/>
        <a:p>
          <a:endParaRPr lang="cs-CZ"/>
        </a:p>
      </dgm:t>
    </dgm:pt>
    <dgm:pt modelId="{69199481-734F-4004-946F-FC4500B90F66}" type="sibTrans" cxnId="{335B12DC-A557-4B85-900A-D7885DCAD00E}">
      <dgm:prSet/>
      <dgm:spPr/>
      <dgm:t>
        <a:bodyPr/>
        <a:lstStyle/>
        <a:p>
          <a:endParaRPr lang="cs-CZ"/>
        </a:p>
      </dgm:t>
    </dgm:pt>
    <dgm:pt modelId="{9E69FE03-2B9A-4ED9-A4E2-B109A4CEA226}">
      <dgm:prSet phldrT="[Text]"/>
      <dgm:spPr/>
      <dgm:t>
        <a:bodyPr/>
        <a:lstStyle/>
        <a:p>
          <a:r>
            <a:rPr lang="cs-CZ" dirty="0" smtClean="0"/>
            <a:t>Náhrada způsobené škody</a:t>
          </a:r>
          <a:endParaRPr lang="cs-CZ" dirty="0"/>
        </a:p>
      </dgm:t>
    </dgm:pt>
    <dgm:pt modelId="{10289D00-D31A-434F-959C-65C9729732BC}" type="parTrans" cxnId="{943D46D8-9962-4806-B97C-D165C04A680C}">
      <dgm:prSet/>
      <dgm:spPr/>
      <dgm:t>
        <a:bodyPr/>
        <a:lstStyle/>
        <a:p>
          <a:endParaRPr lang="cs-CZ"/>
        </a:p>
      </dgm:t>
    </dgm:pt>
    <dgm:pt modelId="{A4FAA015-2F80-47B1-ADE9-D8AE0BDCD816}" type="sibTrans" cxnId="{943D46D8-9962-4806-B97C-D165C04A680C}">
      <dgm:prSet/>
      <dgm:spPr/>
      <dgm:t>
        <a:bodyPr/>
        <a:lstStyle/>
        <a:p>
          <a:endParaRPr lang="cs-CZ"/>
        </a:p>
      </dgm:t>
    </dgm:pt>
    <dgm:pt modelId="{9B57252F-9EA5-4558-8AA3-F4A8A74F4C9E}">
      <dgm:prSet phldrT="[Text]"/>
      <dgm:spPr/>
      <dgm:t>
        <a:bodyPr/>
        <a:lstStyle/>
        <a:p>
          <a:r>
            <a:rPr lang="cs-CZ" dirty="0" smtClean="0"/>
            <a:t>Obchodní vztahy</a:t>
          </a:r>
          <a:endParaRPr lang="cs-CZ" dirty="0"/>
        </a:p>
      </dgm:t>
    </dgm:pt>
    <dgm:pt modelId="{4F42E179-E7DC-41EF-9C71-9059A8498206}" type="parTrans" cxnId="{0AE414B0-EE3F-41F7-AC22-66039F2D7E3D}">
      <dgm:prSet/>
      <dgm:spPr/>
      <dgm:t>
        <a:bodyPr/>
        <a:lstStyle/>
        <a:p>
          <a:endParaRPr lang="cs-CZ"/>
        </a:p>
      </dgm:t>
    </dgm:pt>
    <dgm:pt modelId="{5537F7F5-9A78-4950-AB96-11A3E310979C}" type="sibTrans" cxnId="{0AE414B0-EE3F-41F7-AC22-66039F2D7E3D}">
      <dgm:prSet/>
      <dgm:spPr/>
      <dgm:t>
        <a:bodyPr/>
        <a:lstStyle/>
        <a:p>
          <a:endParaRPr lang="cs-CZ"/>
        </a:p>
      </dgm:t>
    </dgm:pt>
    <dgm:pt modelId="{B80B1265-1C17-41A3-A34E-92BCB1765117}" type="pres">
      <dgm:prSet presAssocID="{67988A5A-0650-4944-999B-4B5B1E0DEC83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1724871-318A-4232-9DEF-F9896FB7B43E}" type="pres">
      <dgm:prSet presAssocID="{D9ABFCB6-1E7A-41BA-878F-A8CED3244498}" presName="composite" presStyleCnt="0"/>
      <dgm:spPr/>
    </dgm:pt>
    <dgm:pt modelId="{315772CF-A992-4D6E-BF4E-F627AB95C075}" type="pres">
      <dgm:prSet presAssocID="{D9ABFCB6-1E7A-41BA-878F-A8CED3244498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50EAFF-6CAA-45E2-AB2A-CEC7CC1AE393}" type="pres">
      <dgm:prSet presAssocID="{D9ABFCB6-1E7A-41BA-878F-A8CED3244498}" presName="desTx" presStyleLbl="alignAccFollowNode1" presStyleIdx="0" presStyleCnt="3" custScaleY="988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CF1C3C-949C-40D7-8C95-058B6918B5BE}" type="pres">
      <dgm:prSet presAssocID="{7D6980D7-E015-4E98-B8B2-B4595EA27CDF}" presName="space" presStyleCnt="0"/>
      <dgm:spPr/>
    </dgm:pt>
    <dgm:pt modelId="{5991C3F6-A0E9-46C2-A643-0EA638496A00}" type="pres">
      <dgm:prSet presAssocID="{C83324E6-CA56-429E-AC1C-1830623070D6}" presName="composite" presStyleCnt="0"/>
      <dgm:spPr/>
    </dgm:pt>
    <dgm:pt modelId="{4BCF8929-B3FF-4B2A-B90D-65A9467D8E3F}" type="pres">
      <dgm:prSet presAssocID="{C83324E6-CA56-429E-AC1C-1830623070D6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3C976B-8B94-41B6-ACD7-B050FBE61004}" type="pres">
      <dgm:prSet presAssocID="{C83324E6-CA56-429E-AC1C-1830623070D6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B86BD7-6A5D-419F-8D71-10B438F0B479}" type="pres">
      <dgm:prSet presAssocID="{67AF8848-E527-49EF-9938-E54A51CC35BF}" presName="space" presStyleCnt="0"/>
      <dgm:spPr/>
    </dgm:pt>
    <dgm:pt modelId="{D6AC9E59-716B-4718-BA4C-DCB609BA9257}" type="pres">
      <dgm:prSet presAssocID="{7B58AC48-7516-43C9-B8F5-5BAEC2E72EB9}" presName="composite" presStyleCnt="0"/>
      <dgm:spPr/>
    </dgm:pt>
    <dgm:pt modelId="{16E1F592-7781-4B5B-88CA-48BB19F444A4}" type="pres">
      <dgm:prSet presAssocID="{7B58AC48-7516-43C9-B8F5-5BAEC2E72EB9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FD1166-258C-497A-9AFC-D624455B9C1B}" type="pres">
      <dgm:prSet presAssocID="{7B58AC48-7516-43C9-B8F5-5BAEC2E72EB9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DA7BFE-BF6D-48AF-9FAB-4090ED187893}" type="presOf" srcId="{C83324E6-CA56-429E-AC1C-1830623070D6}" destId="{4BCF8929-B3FF-4B2A-B90D-65A9467D8E3F}" srcOrd="0" destOrd="0" presId="urn:microsoft.com/office/officeart/2005/8/layout/hList1"/>
    <dgm:cxn modelId="{6732398C-43A3-4930-9003-970558A4E5D0}" type="presOf" srcId="{D656EB43-1D1F-4B18-B2DC-BAF01370C9F9}" destId="{D450EAFF-6CAA-45E2-AB2A-CEC7CC1AE393}" srcOrd="0" destOrd="1" presId="urn:microsoft.com/office/officeart/2005/8/layout/hList1"/>
    <dgm:cxn modelId="{18BA5765-9B5D-4F64-BD84-CF95F1C7E3B0}" srcId="{D9ABFCB6-1E7A-41BA-878F-A8CED3244498}" destId="{D656EB43-1D1F-4B18-B2DC-BAF01370C9F9}" srcOrd="1" destOrd="0" parTransId="{19A2662E-5C4B-470D-958D-86E5A924BEF4}" sibTransId="{94A1D854-CE5C-46ED-9B3E-CF25352FF8C9}"/>
    <dgm:cxn modelId="{B9DC713B-1720-4366-9CAD-B90471B88309}" type="presOf" srcId="{8D2DBC0A-E7AB-4DB5-A9F6-383527066E8B}" destId="{D450EAFF-6CAA-45E2-AB2A-CEC7CC1AE393}" srcOrd="0" destOrd="4" presId="urn:microsoft.com/office/officeart/2005/8/layout/hList1"/>
    <dgm:cxn modelId="{9261F39D-417F-4513-9081-C49568961A56}" srcId="{67988A5A-0650-4944-999B-4B5B1E0DEC83}" destId="{7B58AC48-7516-43C9-B8F5-5BAEC2E72EB9}" srcOrd="2" destOrd="0" parTransId="{D1738AED-7D94-4CC4-B426-3C0EAD9D5D78}" sibTransId="{C99ECD1C-F9D9-44E1-B071-ADA463930BC8}"/>
    <dgm:cxn modelId="{335B12DC-A557-4B85-900A-D7885DCAD00E}" srcId="{D9ABFCB6-1E7A-41BA-878F-A8CED3244498}" destId="{111A3931-2E64-48FC-B411-227016DA1049}" srcOrd="3" destOrd="0" parTransId="{7E8E0E86-0D2A-4DA4-8437-41F9865F49D3}" sibTransId="{69199481-734F-4004-946F-FC4500B90F66}"/>
    <dgm:cxn modelId="{36BC78BD-4A2C-4822-AA33-ED251DF00D41}" srcId="{7B58AC48-7516-43C9-B8F5-5BAEC2E72EB9}" destId="{69B3D10B-6FDC-4C2E-BA37-AF0C35B9CA98}" srcOrd="0" destOrd="0" parTransId="{2CCBCBDA-22EF-4AB6-8984-A2047FC51671}" sibTransId="{4E756F28-4465-4C63-B217-2C22577C854B}"/>
    <dgm:cxn modelId="{CAD0258B-1810-432A-B544-4DE49E2DBF4C}" type="presOf" srcId="{D53D25B9-8336-49F2-8EB4-9A6CE25903E2}" destId="{D450EAFF-6CAA-45E2-AB2A-CEC7CC1AE393}" srcOrd="0" destOrd="0" presId="urn:microsoft.com/office/officeart/2005/8/layout/hList1"/>
    <dgm:cxn modelId="{B0D91A83-A438-4003-BC98-19E298F5A9E3}" type="presOf" srcId="{7B58AC48-7516-43C9-B8F5-5BAEC2E72EB9}" destId="{16E1F592-7781-4B5B-88CA-48BB19F444A4}" srcOrd="0" destOrd="0" presId="urn:microsoft.com/office/officeart/2005/8/layout/hList1"/>
    <dgm:cxn modelId="{A82EDEC6-7D66-4D5C-871B-7B248A116CC4}" type="presOf" srcId="{7AA33972-805B-48E0-8D2C-430C812F8E03}" destId="{D450EAFF-6CAA-45E2-AB2A-CEC7CC1AE393}" srcOrd="0" destOrd="2" presId="urn:microsoft.com/office/officeart/2005/8/layout/hList1"/>
    <dgm:cxn modelId="{C92C6ECB-DB21-4637-813E-08711BEADEC0}" srcId="{C83324E6-CA56-429E-AC1C-1830623070D6}" destId="{71DC040D-7BBE-41B5-A0BA-29F90D769CC7}" srcOrd="0" destOrd="0" parTransId="{B6932B8E-E47B-444C-8C65-87E13ED46544}" sibTransId="{FB80FEEB-E785-481B-8E0E-E0170F0EC608}"/>
    <dgm:cxn modelId="{BB8560B4-FB2B-4359-A4CC-1447B16F7371}" type="presOf" srcId="{765BD8C5-FD4F-4672-8092-18726E4D1E2C}" destId="{98FD1166-258C-497A-9AFC-D624455B9C1B}" srcOrd="0" destOrd="1" presId="urn:microsoft.com/office/officeart/2005/8/layout/hList1"/>
    <dgm:cxn modelId="{D84816FB-F934-4DAE-BFAF-A87A47163C2F}" srcId="{D9ABFCB6-1E7A-41BA-878F-A8CED3244498}" destId="{D53D25B9-8336-49F2-8EB4-9A6CE25903E2}" srcOrd="0" destOrd="0" parTransId="{42B28270-8BD6-48A1-AFC6-DE40D2CC9777}" sibTransId="{57E9EA51-1C93-4FDB-9537-B6FFCDC61A11}"/>
    <dgm:cxn modelId="{FE7F9C87-199D-4A74-AFCB-D61C0C38F94D}" srcId="{67988A5A-0650-4944-999B-4B5B1E0DEC83}" destId="{C83324E6-CA56-429E-AC1C-1830623070D6}" srcOrd="1" destOrd="0" parTransId="{71776C69-29F8-47FB-97DD-A86F931AD15A}" sibTransId="{67AF8848-E527-49EF-9938-E54A51CC35BF}"/>
    <dgm:cxn modelId="{F7F8FA55-5F95-4BBB-85F5-F25304B6AE89}" srcId="{7B58AC48-7516-43C9-B8F5-5BAEC2E72EB9}" destId="{765BD8C5-FD4F-4672-8092-18726E4D1E2C}" srcOrd="1" destOrd="0" parTransId="{A2ABD6CC-B281-4286-8A1A-995F57B5D48F}" sibTransId="{6C1239DF-A8C5-4E05-93D2-8F73CE4D03AC}"/>
    <dgm:cxn modelId="{0AE414B0-EE3F-41F7-AC22-66039F2D7E3D}" srcId="{7B58AC48-7516-43C9-B8F5-5BAEC2E72EB9}" destId="{9B57252F-9EA5-4558-8AA3-F4A8A74F4C9E}" srcOrd="2" destOrd="0" parTransId="{4F42E179-E7DC-41EF-9C71-9059A8498206}" sibTransId="{5537F7F5-9A78-4950-AB96-11A3E310979C}"/>
    <dgm:cxn modelId="{46C7E9D3-A8D4-4F33-8761-24577CE8B2FD}" type="presOf" srcId="{71DC040D-7BBE-41B5-A0BA-29F90D769CC7}" destId="{DF3C976B-8B94-41B6-ACD7-B050FBE61004}" srcOrd="0" destOrd="0" presId="urn:microsoft.com/office/officeart/2005/8/layout/hList1"/>
    <dgm:cxn modelId="{9CC5E57E-329C-4BD2-BA6D-3754A662458C}" srcId="{67988A5A-0650-4944-999B-4B5B1E0DEC83}" destId="{D9ABFCB6-1E7A-41BA-878F-A8CED3244498}" srcOrd="0" destOrd="0" parTransId="{182EA00C-F2CF-4079-A3F0-8F48CDAE55CF}" sibTransId="{7D6980D7-E015-4E98-B8B2-B4595EA27CDF}"/>
    <dgm:cxn modelId="{EA75ED0B-CD04-4257-BF8F-CDE4235F6E22}" type="presOf" srcId="{9B57252F-9EA5-4558-8AA3-F4A8A74F4C9E}" destId="{98FD1166-258C-497A-9AFC-D624455B9C1B}" srcOrd="0" destOrd="2" presId="urn:microsoft.com/office/officeart/2005/8/layout/hList1"/>
    <dgm:cxn modelId="{0C2E100F-A0FF-451F-BF90-BB1B744DB249}" type="presOf" srcId="{111A3931-2E64-48FC-B411-227016DA1049}" destId="{D450EAFF-6CAA-45E2-AB2A-CEC7CC1AE393}" srcOrd="0" destOrd="3" presId="urn:microsoft.com/office/officeart/2005/8/layout/hList1"/>
    <dgm:cxn modelId="{EDA0B3E0-28E0-45E3-A265-449792DFBCCF}" type="presOf" srcId="{107DBFEF-D00F-41D5-91BA-C12D7BCFB956}" destId="{DF3C976B-8B94-41B6-ACD7-B050FBE61004}" srcOrd="0" destOrd="1" presId="urn:microsoft.com/office/officeart/2005/8/layout/hList1"/>
    <dgm:cxn modelId="{C21C02E4-40E3-40C0-8709-ADE4DFF1CDE3}" type="presOf" srcId="{9E69FE03-2B9A-4ED9-A4E2-B109A4CEA226}" destId="{DF3C976B-8B94-41B6-ACD7-B050FBE61004}" srcOrd="0" destOrd="2" presId="urn:microsoft.com/office/officeart/2005/8/layout/hList1"/>
    <dgm:cxn modelId="{533971B2-2F73-4F0B-8E91-1AD7F8DB9563}" type="presOf" srcId="{67988A5A-0650-4944-999B-4B5B1E0DEC83}" destId="{B80B1265-1C17-41A3-A34E-92BCB1765117}" srcOrd="0" destOrd="0" presId="urn:microsoft.com/office/officeart/2005/8/layout/hList1"/>
    <dgm:cxn modelId="{33699B49-04F1-4AB8-8F03-B457E8762428}" srcId="{D9ABFCB6-1E7A-41BA-878F-A8CED3244498}" destId="{8D2DBC0A-E7AB-4DB5-A9F6-383527066E8B}" srcOrd="4" destOrd="0" parTransId="{1F313FDB-4187-4E86-8748-8D8F196A9AB9}" sibTransId="{55A8633B-4827-48BD-89C8-35C12A35B385}"/>
    <dgm:cxn modelId="{88282F9D-5DF8-4CC0-A79B-936F0EE513EC}" type="presOf" srcId="{69B3D10B-6FDC-4C2E-BA37-AF0C35B9CA98}" destId="{98FD1166-258C-497A-9AFC-D624455B9C1B}" srcOrd="0" destOrd="0" presId="urn:microsoft.com/office/officeart/2005/8/layout/hList1"/>
    <dgm:cxn modelId="{943D46D8-9962-4806-B97C-D165C04A680C}" srcId="{C83324E6-CA56-429E-AC1C-1830623070D6}" destId="{9E69FE03-2B9A-4ED9-A4E2-B109A4CEA226}" srcOrd="2" destOrd="0" parTransId="{10289D00-D31A-434F-959C-65C9729732BC}" sibTransId="{A4FAA015-2F80-47B1-ADE9-D8AE0BDCD816}"/>
    <dgm:cxn modelId="{EEA864E0-5FFF-4C5B-AC13-224B58616D1B}" type="presOf" srcId="{D9ABFCB6-1E7A-41BA-878F-A8CED3244498}" destId="{315772CF-A992-4D6E-BF4E-F627AB95C075}" srcOrd="0" destOrd="0" presId="urn:microsoft.com/office/officeart/2005/8/layout/hList1"/>
    <dgm:cxn modelId="{0C0B7A50-45D5-4FDF-8FC8-53489FF0E35B}" srcId="{C83324E6-CA56-429E-AC1C-1830623070D6}" destId="{107DBFEF-D00F-41D5-91BA-C12D7BCFB956}" srcOrd="1" destOrd="0" parTransId="{0B5A4CE0-E8FD-4B6D-B841-14F6807FA70C}" sibTransId="{EAAF8386-BC0E-4DBD-AF2E-60B0A82234B0}"/>
    <dgm:cxn modelId="{D198D1BF-9055-42C5-A6B0-872D3AFA3CC4}" srcId="{D9ABFCB6-1E7A-41BA-878F-A8CED3244498}" destId="{7AA33972-805B-48E0-8D2C-430C812F8E03}" srcOrd="2" destOrd="0" parTransId="{439D2ABA-F2EF-4185-BE6E-87F2AF6ACD73}" sibTransId="{CC82872D-76FC-4BD4-9EE7-395B5078082D}"/>
    <dgm:cxn modelId="{F144F61B-24C8-4F04-A7ED-CB53478424A0}" type="presParOf" srcId="{B80B1265-1C17-41A3-A34E-92BCB1765117}" destId="{81724871-318A-4232-9DEF-F9896FB7B43E}" srcOrd="0" destOrd="0" presId="urn:microsoft.com/office/officeart/2005/8/layout/hList1"/>
    <dgm:cxn modelId="{8CA43F00-628B-4E06-9AA8-4E0210AE110A}" type="presParOf" srcId="{81724871-318A-4232-9DEF-F9896FB7B43E}" destId="{315772CF-A992-4D6E-BF4E-F627AB95C075}" srcOrd="0" destOrd="0" presId="urn:microsoft.com/office/officeart/2005/8/layout/hList1"/>
    <dgm:cxn modelId="{C5604309-1926-461D-9A31-062E880792ED}" type="presParOf" srcId="{81724871-318A-4232-9DEF-F9896FB7B43E}" destId="{D450EAFF-6CAA-45E2-AB2A-CEC7CC1AE393}" srcOrd="1" destOrd="0" presId="urn:microsoft.com/office/officeart/2005/8/layout/hList1"/>
    <dgm:cxn modelId="{239E04D0-CC97-48B5-88E4-BC18753EAF0C}" type="presParOf" srcId="{B80B1265-1C17-41A3-A34E-92BCB1765117}" destId="{9FCF1C3C-949C-40D7-8C95-058B6918B5BE}" srcOrd="1" destOrd="0" presId="urn:microsoft.com/office/officeart/2005/8/layout/hList1"/>
    <dgm:cxn modelId="{9103EEFC-E48B-4EC0-B1DF-84179DB27FBE}" type="presParOf" srcId="{B80B1265-1C17-41A3-A34E-92BCB1765117}" destId="{5991C3F6-A0E9-46C2-A643-0EA638496A00}" srcOrd="2" destOrd="0" presId="urn:microsoft.com/office/officeart/2005/8/layout/hList1"/>
    <dgm:cxn modelId="{58C95AF0-4259-4CF8-85E3-01F155F82896}" type="presParOf" srcId="{5991C3F6-A0E9-46C2-A643-0EA638496A00}" destId="{4BCF8929-B3FF-4B2A-B90D-65A9467D8E3F}" srcOrd="0" destOrd="0" presId="urn:microsoft.com/office/officeart/2005/8/layout/hList1"/>
    <dgm:cxn modelId="{774AC949-735D-4A31-8B08-D12A00C4E48E}" type="presParOf" srcId="{5991C3F6-A0E9-46C2-A643-0EA638496A00}" destId="{DF3C976B-8B94-41B6-ACD7-B050FBE61004}" srcOrd="1" destOrd="0" presId="urn:microsoft.com/office/officeart/2005/8/layout/hList1"/>
    <dgm:cxn modelId="{248FE678-0319-42B7-8DC7-A973B8544ED5}" type="presParOf" srcId="{B80B1265-1C17-41A3-A34E-92BCB1765117}" destId="{76B86BD7-6A5D-419F-8D71-10B438F0B479}" srcOrd="3" destOrd="0" presId="urn:microsoft.com/office/officeart/2005/8/layout/hList1"/>
    <dgm:cxn modelId="{7ADE0A65-1514-4B43-AE9F-8C65F2944355}" type="presParOf" srcId="{B80B1265-1C17-41A3-A34E-92BCB1765117}" destId="{D6AC9E59-716B-4718-BA4C-DCB609BA9257}" srcOrd="4" destOrd="0" presId="urn:microsoft.com/office/officeart/2005/8/layout/hList1"/>
    <dgm:cxn modelId="{96E43ED0-88B7-4853-9E00-2C6643082394}" type="presParOf" srcId="{D6AC9E59-716B-4718-BA4C-DCB609BA9257}" destId="{16E1F592-7781-4B5B-88CA-48BB19F444A4}" srcOrd="0" destOrd="0" presId="urn:microsoft.com/office/officeart/2005/8/layout/hList1"/>
    <dgm:cxn modelId="{5CA0EE48-0DDC-4A1F-A126-A820EA28B8F5}" type="presParOf" srcId="{D6AC9E59-716B-4718-BA4C-DCB609BA9257}" destId="{98FD1166-258C-497A-9AFC-D624455B9C1B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5772CF-A992-4D6E-BF4E-F627AB95C075}">
      <dsp:nvSpPr>
        <dsp:cNvPr id="0" name=""/>
        <dsp:cNvSpPr/>
      </dsp:nvSpPr>
      <dsp:spPr>
        <a:xfrm>
          <a:off x="2400" y="74084"/>
          <a:ext cx="2340099" cy="87078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4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4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4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4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O osobním stavu</a:t>
          </a:r>
          <a:endParaRPr lang="cs-CZ" sz="2400" b="1" kern="1200" dirty="0"/>
        </a:p>
      </dsp:txBody>
      <dsp:txXfrm>
        <a:off x="2400" y="74084"/>
        <a:ext cx="2340099" cy="870783"/>
      </dsp:txXfrm>
    </dsp:sp>
    <dsp:sp modelId="{D450EAFF-6CAA-45E2-AB2A-CEC7CC1AE393}">
      <dsp:nvSpPr>
        <dsp:cNvPr id="0" name=""/>
        <dsp:cNvSpPr/>
      </dsp:nvSpPr>
      <dsp:spPr>
        <a:xfrm>
          <a:off x="2400" y="957613"/>
          <a:ext cx="2340099" cy="2208661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Rozvod manželství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Osvojení dítěte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Určení otcovství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Způsobilost k právním úkonům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Prohlášení za mrtvého</a:t>
          </a:r>
          <a:endParaRPr lang="cs-CZ" sz="1800" kern="1200" dirty="0"/>
        </a:p>
      </dsp:txBody>
      <dsp:txXfrm>
        <a:off x="2400" y="957613"/>
        <a:ext cx="2340099" cy="2208661"/>
      </dsp:txXfrm>
    </dsp:sp>
    <dsp:sp modelId="{4BCF8929-B3FF-4B2A-B90D-65A9467D8E3F}">
      <dsp:nvSpPr>
        <dsp:cNvPr id="0" name=""/>
        <dsp:cNvSpPr/>
      </dsp:nvSpPr>
      <dsp:spPr>
        <a:xfrm>
          <a:off x="2670112" y="67711"/>
          <a:ext cx="2340099" cy="870783"/>
        </a:xfrm>
        <a:prstGeom prst="rect">
          <a:avLst/>
        </a:prstGeom>
        <a:gradFill rotWithShape="0">
          <a:gsLst>
            <a:gs pos="0">
              <a:schemeClr val="accent4">
                <a:hueOff val="-2900276"/>
                <a:satOff val="42783"/>
                <a:lumOff val="-3235"/>
                <a:alphaOff val="0"/>
                <a:shade val="63000"/>
              </a:schemeClr>
            </a:gs>
            <a:gs pos="30000">
              <a:schemeClr val="accent4">
                <a:hueOff val="-2900276"/>
                <a:satOff val="42783"/>
                <a:lumOff val="-3235"/>
                <a:alphaOff val="0"/>
                <a:shade val="90000"/>
                <a:satMod val="110000"/>
              </a:schemeClr>
            </a:gs>
            <a:gs pos="45000">
              <a:schemeClr val="accent4">
                <a:hueOff val="-2900276"/>
                <a:satOff val="42783"/>
                <a:lumOff val="-3235"/>
                <a:alphaOff val="0"/>
                <a:shade val="100000"/>
                <a:satMod val="118000"/>
              </a:schemeClr>
            </a:gs>
            <a:gs pos="55000">
              <a:schemeClr val="accent4">
                <a:hueOff val="-2900276"/>
                <a:satOff val="42783"/>
                <a:lumOff val="-3235"/>
                <a:alphaOff val="0"/>
                <a:shade val="100000"/>
                <a:satMod val="118000"/>
              </a:schemeClr>
            </a:gs>
            <a:gs pos="73000">
              <a:schemeClr val="accent4">
                <a:hueOff val="-2900276"/>
                <a:satOff val="42783"/>
                <a:lumOff val="-3235"/>
                <a:alphaOff val="0"/>
                <a:shade val="90000"/>
                <a:satMod val="110000"/>
              </a:schemeClr>
            </a:gs>
            <a:gs pos="100000">
              <a:schemeClr val="accent4">
                <a:hueOff val="-2900276"/>
                <a:satOff val="42783"/>
                <a:lumOff val="-3235"/>
                <a:alphaOff val="0"/>
                <a:shade val="63000"/>
              </a:schemeClr>
            </a:gs>
          </a:gsLst>
          <a:lin ang="950000" scaled="1"/>
        </a:gradFill>
        <a:ln w="9525" cap="flat" cmpd="sng" algn="ctr">
          <a:solidFill>
            <a:schemeClr val="accent4">
              <a:hueOff val="-2900276"/>
              <a:satOff val="42783"/>
              <a:lumOff val="-3235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O splnění povinnosti</a:t>
          </a:r>
          <a:endParaRPr lang="cs-CZ" sz="2400" b="1" kern="1200" dirty="0"/>
        </a:p>
      </dsp:txBody>
      <dsp:txXfrm>
        <a:off x="2670112" y="67711"/>
        <a:ext cx="2340099" cy="870783"/>
      </dsp:txXfrm>
    </dsp:sp>
    <dsp:sp modelId="{DF3C976B-8B94-41B6-ACD7-B050FBE61004}">
      <dsp:nvSpPr>
        <dsp:cNvPr id="0" name=""/>
        <dsp:cNvSpPr/>
      </dsp:nvSpPr>
      <dsp:spPr>
        <a:xfrm>
          <a:off x="2670112" y="938495"/>
          <a:ext cx="2340099" cy="2234153"/>
        </a:xfrm>
        <a:prstGeom prst="rect">
          <a:avLst/>
        </a:prstGeom>
        <a:solidFill>
          <a:schemeClr val="accent4">
            <a:tint val="40000"/>
            <a:alpha val="90000"/>
            <a:hueOff val="-3213763"/>
            <a:satOff val="44409"/>
            <a:lumOff val="1284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-3213763"/>
              <a:satOff val="44409"/>
              <a:lumOff val="1284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Zaplacení dluhu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Dodávka zboží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Náhrada způsobené škody</a:t>
          </a:r>
          <a:endParaRPr lang="cs-CZ" sz="1800" kern="1200" dirty="0"/>
        </a:p>
      </dsp:txBody>
      <dsp:txXfrm>
        <a:off x="2670112" y="938495"/>
        <a:ext cx="2340099" cy="2234153"/>
      </dsp:txXfrm>
    </dsp:sp>
    <dsp:sp modelId="{16E1F592-7781-4B5B-88CA-48BB19F444A4}">
      <dsp:nvSpPr>
        <dsp:cNvPr id="0" name=""/>
        <dsp:cNvSpPr/>
      </dsp:nvSpPr>
      <dsp:spPr>
        <a:xfrm>
          <a:off x="5337825" y="67711"/>
          <a:ext cx="2340099" cy="870783"/>
        </a:xfrm>
        <a:prstGeom prst="rect">
          <a:avLst/>
        </a:prstGeom>
        <a:gradFill rotWithShape="0">
          <a:gsLst>
            <a:gs pos="0">
              <a:schemeClr val="accent4">
                <a:hueOff val="-5800551"/>
                <a:satOff val="85567"/>
                <a:lumOff val="-6470"/>
                <a:alphaOff val="0"/>
                <a:shade val="63000"/>
              </a:schemeClr>
            </a:gs>
            <a:gs pos="30000">
              <a:schemeClr val="accent4">
                <a:hueOff val="-5800551"/>
                <a:satOff val="85567"/>
                <a:lumOff val="-6470"/>
                <a:alphaOff val="0"/>
                <a:shade val="90000"/>
                <a:satMod val="110000"/>
              </a:schemeClr>
            </a:gs>
            <a:gs pos="45000">
              <a:schemeClr val="accent4">
                <a:hueOff val="-5800551"/>
                <a:satOff val="85567"/>
                <a:lumOff val="-6470"/>
                <a:alphaOff val="0"/>
                <a:shade val="100000"/>
                <a:satMod val="118000"/>
              </a:schemeClr>
            </a:gs>
            <a:gs pos="55000">
              <a:schemeClr val="accent4">
                <a:hueOff val="-5800551"/>
                <a:satOff val="85567"/>
                <a:lumOff val="-6470"/>
                <a:alphaOff val="0"/>
                <a:shade val="100000"/>
                <a:satMod val="118000"/>
              </a:schemeClr>
            </a:gs>
            <a:gs pos="73000">
              <a:schemeClr val="accent4">
                <a:hueOff val="-5800551"/>
                <a:satOff val="85567"/>
                <a:lumOff val="-6470"/>
                <a:alphaOff val="0"/>
                <a:shade val="90000"/>
                <a:satMod val="110000"/>
              </a:schemeClr>
            </a:gs>
            <a:gs pos="100000">
              <a:schemeClr val="accent4">
                <a:hueOff val="-5800551"/>
                <a:satOff val="85567"/>
                <a:lumOff val="-6470"/>
                <a:alphaOff val="0"/>
                <a:shade val="63000"/>
              </a:schemeClr>
            </a:gs>
          </a:gsLst>
          <a:lin ang="950000" scaled="1"/>
        </a:gradFill>
        <a:ln w="9525" cap="flat" cmpd="sng" algn="ctr">
          <a:solidFill>
            <a:schemeClr val="accent4">
              <a:hueOff val="-5800551"/>
              <a:satOff val="85567"/>
              <a:lumOff val="-647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O stanovení právního vztahu</a:t>
          </a:r>
          <a:endParaRPr lang="cs-CZ" sz="2200" b="1" kern="1200" dirty="0"/>
        </a:p>
      </dsp:txBody>
      <dsp:txXfrm>
        <a:off x="5337825" y="67711"/>
        <a:ext cx="2340099" cy="870783"/>
      </dsp:txXfrm>
    </dsp:sp>
    <dsp:sp modelId="{98FD1166-258C-497A-9AFC-D624455B9C1B}">
      <dsp:nvSpPr>
        <dsp:cNvPr id="0" name=""/>
        <dsp:cNvSpPr/>
      </dsp:nvSpPr>
      <dsp:spPr>
        <a:xfrm>
          <a:off x="5337825" y="938495"/>
          <a:ext cx="2340099" cy="2234153"/>
        </a:xfrm>
        <a:prstGeom prst="rect">
          <a:avLst/>
        </a:prstGeom>
        <a:solidFill>
          <a:schemeClr val="accent4">
            <a:tint val="40000"/>
            <a:alpha val="90000"/>
            <a:hueOff val="-6427526"/>
            <a:satOff val="88817"/>
            <a:lumOff val="2568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-6427526"/>
              <a:satOff val="88817"/>
              <a:lumOff val="2568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Existence vlastnického práva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Pracovní spory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Obchodní vztahy</a:t>
          </a:r>
          <a:endParaRPr lang="cs-CZ" sz="1800" kern="1200" dirty="0"/>
        </a:p>
      </dsp:txBody>
      <dsp:txXfrm>
        <a:off x="5337825" y="938495"/>
        <a:ext cx="2340099" cy="22341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40F2A-0CD7-4117-946F-A095BBC2867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954E80B-F58E-420F-ABD1-9D53082D8DE6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EE40F2A-0CD7-4117-946F-A095BBC2867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954E80B-F58E-420F-ABD1-9D53082D8DE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40F2A-0CD7-4117-946F-A095BBC2867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954E80B-F58E-420F-ABD1-9D53082D8DE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EE40F2A-0CD7-4117-946F-A095BBC2867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954E80B-F58E-420F-ABD1-9D53082D8DE6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EE40F2A-0CD7-4117-946F-A095BBC2867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D954E80B-F58E-420F-ABD1-9D53082D8DE6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40F2A-0CD7-4117-946F-A095BBC2867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954E80B-F58E-420F-ABD1-9D53082D8DE6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40F2A-0CD7-4117-946F-A095BBC2867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954E80B-F58E-420F-ABD1-9D53082D8DE6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EE40F2A-0CD7-4117-946F-A095BBC2867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954E80B-F58E-420F-ABD1-9D53082D8DE6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EE40F2A-0CD7-4117-946F-A095BBC2867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954E80B-F58E-420F-ABD1-9D53082D8DE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40F2A-0CD7-4117-946F-A095BBC2867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4E80B-F58E-420F-ABD1-9D53082D8D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40F2A-0CD7-4117-946F-A095BBC2867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4E80B-F58E-420F-ABD1-9D53082D8D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9EE40F2A-0CD7-4117-946F-A095BBC2867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D954E80B-F58E-420F-ABD1-9D53082D8DE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047" y="38030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960903" y="1245493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PŘEDMĚT: 		VÝCHOVA K OBČANSTVÍ</a:t>
            </a:r>
          </a:p>
          <a:p>
            <a:r>
              <a:rPr lang="cs-CZ" b="1" dirty="0" smtClean="0"/>
              <a:t>ROČNÍK:			9. </a:t>
            </a:r>
          </a:p>
          <a:p>
            <a:r>
              <a:rPr lang="cs-CZ" b="1" dirty="0" smtClean="0"/>
              <a:t>TÉMA:			</a:t>
            </a:r>
            <a:r>
              <a:rPr lang="cs-CZ" b="1" u="sng" dirty="0" smtClean="0"/>
              <a:t>SOUDNÍ ŘÍZENÍ</a:t>
            </a:r>
          </a:p>
          <a:p>
            <a:r>
              <a:rPr lang="cs-CZ" b="1" dirty="0"/>
              <a:t>AUTOR</a:t>
            </a:r>
            <a:r>
              <a:rPr lang="cs-CZ" b="1" dirty="0" smtClean="0"/>
              <a:t>:			MGR</a:t>
            </a:r>
            <a:r>
              <a:rPr lang="cs-CZ" b="1" dirty="0"/>
              <a:t>. SVĚTLANA HAJDINOVÁ</a:t>
            </a:r>
            <a:endParaRPr lang="cs-CZ" b="1" dirty="0" smtClean="0"/>
          </a:p>
          <a:p>
            <a:r>
              <a:rPr lang="cs-CZ" b="1" dirty="0" smtClean="0"/>
              <a:t>DATUM VYTVOŘENÍ:	7. 12. 2011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VY_32_INOVACE_34_SH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2759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457200" y="1556792"/>
            <a:ext cx="8229600" cy="4569371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 </a:t>
            </a:r>
            <a:r>
              <a:rPr lang="cs-CZ" b="1" dirty="0" smtClean="0">
                <a:solidFill>
                  <a:srgbClr val="C00000"/>
                </a:solidFill>
              </a:rPr>
              <a:t>SOUDNÍ ŘÍZENÍ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9.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 </a:t>
            </a:r>
            <a:r>
              <a:rPr lang="cs-CZ" dirty="0" smtClean="0"/>
              <a:t>Žáci získají informace o typech soudních řízení a o jejich průběhu.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potřeby, sešit, </a:t>
            </a:r>
            <a:r>
              <a:rPr lang="cs-CZ" b="1" dirty="0">
                <a:solidFill>
                  <a:srgbClr val="0070C0"/>
                </a:solidFill>
              </a:rPr>
              <a:t>pracovní </a:t>
            </a:r>
            <a:r>
              <a:rPr lang="cs-CZ" b="1" dirty="0" smtClean="0">
                <a:solidFill>
                  <a:srgbClr val="0070C0"/>
                </a:solidFill>
              </a:rPr>
              <a:t>list </a:t>
            </a:r>
            <a:r>
              <a:rPr lang="cs-CZ" b="1" dirty="0">
                <a:solidFill>
                  <a:srgbClr val="0070C0"/>
                </a:solidFill>
              </a:rPr>
              <a:t>- </a:t>
            </a:r>
            <a:r>
              <a:rPr lang="cs-CZ" b="1" dirty="0" smtClean="0">
                <a:solidFill>
                  <a:srgbClr val="0070C0"/>
                </a:solidFill>
              </a:rPr>
              <a:t>LUŠŤOVKA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 </a:t>
            </a:r>
            <a:r>
              <a:rPr lang="cs-CZ" dirty="0" smtClean="0"/>
              <a:t>soud, občanské řízení, soudní řízení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tématu, </a:t>
            </a:r>
            <a:r>
              <a:rPr lang="cs-CZ" dirty="0" smtClean="0"/>
              <a:t>1 pracovní list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Možnosti </a:t>
            </a:r>
            <a:r>
              <a:rPr lang="cs-CZ" b="1" dirty="0"/>
              <a:t>využití: </a:t>
            </a:r>
            <a:r>
              <a:rPr lang="cs-CZ" dirty="0"/>
              <a:t>k uvedení nového učiva i k opakování již probraného </a:t>
            </a:r>
            <a:r>
              <a:rPr lang="cs-CZ" dirty="0" smtClean="0"/>
              <a:t>učiva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5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anchor="ctr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ANOTACE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48580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556792"/>
            <a:ext cx="8229600" cy="4608511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Blip>
                <a:blip r:embed="rId2"/>
              </a:buBlip>
            </a:pPr>
            <a:r>
              <a:rPr lang="cs-CZ" dirty="0" smtClean="0"/>
              <a:t>Materiál byl použit ve 4 třídách 9. ročníku. Žáci vypracovali pracovní list, ve kterém si procvičili pojmy z učiva.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Práce s materiálem přispívá k informovanosti o soudních procesech a o důvodech jejich konání. 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V </a:t>
            </a:r>
            <a:r>
              <a:rPr lang="cs-CZ" dirty="0"/>
              <a:t>prezentaci je použita </a:t>
            </a:r>
            <a:r>
              <a:rPr lang="cs-CZ" b="1" dirty="0"/>
              <a:t>animace</a:t>
            </a:r>
            <a:r>
              <a:rPr lang="cs-CZ" b="1" dirty="0" smtClean="0"/>
              <a:t>.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>
                <a:solidFill>
                  <a:srgbClr val="C00000"/>
                </a:solidFill>
              </a:rPr>
              <a:t>Pracovní úkoly</a:t>
            </a:r>
            <a:r>
              <a:rPr lang="cs-CZ" dirty="0"/>
              <a:t> mohou být využity v hodině, jako DÚ nebo samostatná práce, lze je ohodnotit. Pro práci žáků lze využít </a:t>
            </a:r>
            <a:r>
              <a:rPr lang="cs-CZ" b="1" dirty="0">
                <a:solidFill>
                  <a:srgbClr val="00B050"/>
                </a:solidFill>
              </a:rPr>
              <a:t>pracovní listy</a:t>
            </a:r>
            <a:r>
              <a:rPr lang="cs-CZ" dirty="0"/>
              <a:t>, u kterých je uvedeno, zda je stačí promítnout na tabuli nebo je třeba je vytisknout pro </a:t>
            </a:r>
            <a:r>
              <a:rPr lang="cs-CZ" dirty="0" smtClean="0"/>
              <a:t>žáky.</a:t>
            </a: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  <a:solidFill>
            <a:schemeClr val="accent5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anchor="ctr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PILOTÁŽ </a:t>
            </a:r>
            <a:b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1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(doporučení – upozornění – zpětná vazba)</a:t>
            </a:r>
            <a:endParaRPr lang="cs-CZ" sz="1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67053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8396038" cy="4724400"/>
          </a:xfrm>
        </p:spPr>
        <p:txBody>
          <a:bodyPr/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Zákon –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OBČANSKÝ SOUDNÍ ŘÁD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Zahájení občanského soudního řízení může navrhnout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KAŽDÝ OBČAN</a:t>
            </a:r>
            <a:r>
              <a:rPr lang="cs-CZ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Občanské soudní řízení rozhoduje: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52426" y="228600"/>
            <a:ext cx="8396038" cy="1066800"/>
          </a:xfrm>
          <a:solidFill>
            <a:schemeClr val="accent5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OBČANSKÉ SOUDNÍ ŘÍZENÍ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9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86607468"/>
              </p:ext>
            </p:extLst>
          </p:nvPr>
        </p:nvGraphicFramePr>
        <p:xfrm>
          <a:off x="755576" y="2708920"/>
          <a:ext cx="7680325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7036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8396038" cy="4724400"/>
          </a:xfrm>
        </p:spPr>
        <p:txBody>
          <a:bodyPr/>
          <a:lstStyle/>
          <a:p>
            <a:pPr marL="342900" indent="-342900">
              <a:buClr>
                <a:srgbClr val="9E540A"/>
              </a:buClr>
              <a:buFont typeface="+mj-lt"/>
              <a:buAutoNum type="arabicPeriod"/>
            </a:pPr>
            <a:r>
              <a:rPr lang="cs-CZ" dirty="0" smtClean="0"/>
              <a:t>Zahajuje se na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PÍSEMNÝ NÁVRH</a:t>
            </a:r>
            <a:r>
              <a:rPr lang="cs-CZ" dirty="0" smtClean="0"/>
              <a:t> účastníka.</a:t>
            </a:r>
          </a:p>
          <a:p>
            <a:pPr marL="342900" indent="-342900">
              <a:buClr>
                <a:srgbClr val="9E540A"/>
              </a:buClr>
              <a:buFont typeface="+mj-lt"/>
              <a:buAutoNum type="arabicPeriod"/>
            </a:pPr>
            <a:r>
              <a:rPr lang="cs-CZ" dirty="0" smtClean="0"/>
              <a:t>Rozhoduje: jediný soudce –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SAMOSOUDCE</a:t>
            </a:r>
          </a:p>
          <a:p>
            <a:pPr marL="342900" indent="-342900">
              <a:buClr>
                <a:srgbClr val="9E540A"/>
              </a:buClr>
              <a:buFont typeface="+mj-lt"/>
              <a:buAutoNum type="arabicPeriod"/>
            </a:pPr>
            <a:r>
              <a:rPr lang="cs-CZ" dirty="0" smtClean="0"/>
              <a:t>Účastníci řízení: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ŽALOBCE</a:t>
            </a:r>
            <a:r>
              <a:rPr lang="cs-CZ" dirty="0" smtClean="0"/>
              <a:t> – navrhovatel,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ŽALOVANÝ</a:t>
            </a:r>
            <a:r>
              <a:rPr lang="cs-CZ" dirty="0" smtClean="0"/>
              <a:t> – odpůrce</a:t>
            </a:r>
            <a:br>
              <a:rPr lang="cs-CZ" dirty="0" smtClean="0"/>
            </a:b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ADVOKÁTI  </a:t>
            </a:r>
            <a:r>
              <a:rPr lang="cs-CZ" dirty="0" smtClean="0"/>
              <a:t>a 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NOTÁŘI </a:t>
            </a:r>
            <a:r>
              <a:rPr lang="cs-CZ" dirty="0" smtClean="0"/>
              <a:t> </a:t>
            </a:r>
          </a:p>
          <a:p>
            <a:pPr marL="342900" indent="-342900">
              <a:buClr>
                <a:srgbClr val="9E540A"/>
              </a:buClr>
              <a:buFont typeface="+mj-lt"/>
              <a:buAutoNum type="arabicPeriod"/>
            </a:pPr>
            <a:r>
              <a:rPr lang="cs-CZ" dirty="0" smtClean="0"/>
              <a:t>Návrh řízení: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ŽALOBA</a:t>
            </a:r>
            <a:r>
              <a:rPr lang="cs-CZ" dirty="0" smtClean="0"/>
              <a:t> – čeho se stížnost týká, co očekáváme</a:t>
            </a:r>
          </a:p>
          <a:p>
            <a:pPr marL="342900" indent="-342900">
              <a:buClr>
                <a:srgbClr val="9E540A"/>
              </a:buClr>
              <a:buFont typeface="+mj-lt"/>
              <a:buAutoNum type="arabicPeriod"/>
            </a:pPr>
            <a:r>
              <a:rPr lang="cs-CZ" dirty="0" smtClean="0"/>
              <a:t>Řízení: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VEŘEJNÉ ÚSTNÍ JEDNÁNÍ</a:t>
            </a:r>
            <a:r>
              <a:rPr lang="cs-CZ" dirty="0" smtClean="0"/>
              <a:t> (vyloučení veřejnosti – státní nebo obchodní tajemství)</a:t>
            </a:r>
          </a:p>
          <a:p>
            <a:pPr marL="342900" indent="-342900">
              <a:buClr>
                <a:srgbClr val="9E540A"/>
              </a:buClr>
              <a:buFont typeface="+mj-lt"/>
              <a:buAutoNum type="arabicPeriod"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DOKAZOVÁNÍ</a:t>
            </a:r>
            <a:r>
              <a:rPr lang="cs-CZ" dirty="0" smtClean="0"/>
              <a:t> během řízení: výslechy svědků, znalecké posudky, …</a:t>
            </a:r>
          </a:p>
          <a:p>
            <a:pPr marL="342900" indent="-342900">
              <a:buClr>
                <a:srgbClr val="9E540A"/>
              </a:buClr>
              <a:buFont typeface="+mj-lt"/>
              <a:buAutoNum type="arabicPeriod"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POVINNOST SVĚDKA </a:t>
            </a:r>
            <a:r>
              <a:rPr lang="cs-CZ" dirty="0" smtClean="0"/>
              <a:t>– dostavit se na předvolání a vypovídat, </a:t>
            </a:r>
            <a:br>
              <a:rPr lang="cs-CZ" dirty="0" smtClean="0"/>
            </a:b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KŘIVÉ SVĚDECTVÍ </a:t>
            </a:r>
            <a:r>
              <a:rPr lang="cs-CZ" dirty="0" smtClean="0"/>
              <a:t>– trestný čin</a:t>
            </a:r>
          </a:p>
          <a:p>
            <a:pPr marL="342900" indent="-342900">
              <a:buClr>
                <a:srgbClr val="9E540A"/>
              </a:buClr>
              <a:buFont typeface="+mj-lt"/>
              <a:buAutoNum type="arabicPeriod"/>
            </a:pPr>
            <a:r>
              <a:rPr lang="cs-CZ" dirty="0" smtClean="0"/>
              <a:t>Ukončení řízení: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ROZSUDEK</a:t>
            </a:r>
            <a:r>
              <a:rPr lang="cs-CZ" dirty="0" smtClean="0"/>
              <a:t> (vina X nevina) nebo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USNESENÍ </a:t>
            </a:r>
            <a:r>
              <a:rPr lang="cs-CZ" dirty="0" smtClean="0"/>
              <a:t>(smír)</a:t>
            </a:r>
          </a:p>
          <a:p>
            <a:pPr marL="342900" indent="-342900">
              <a:buClr>
                <a:srgbClr val="9E540A"/>
              </a:buClr>
              <a:buFont typeface="+mj-lt"/>
              <a:buAutoNum type="arabicPeriod"/>
            </a:pPr>
            <a:r>
              <a:rPr lang="cs-CZ" dirty="0" smtClean="0"/>
              <a:t>Opravný prostředek: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ODVOLÁNÍ, OBNOVA ŘÍZENÍ, DOVOLÁNÍ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396038" cy="1066800"/>
          </a:xfrm>
          <a:solidFill>
            <a:schemeClr val="accent5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Průběh občanského soudního řízení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31" name="Picture 7" descr="C:\Users\ZS SLOVAN\AppData\Local\Microsoft\Windows\Temporary Internet Files\Content.IE5\FEC0STHG\MC9000199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5372" y="1268760"/>
            <a:ext cx="2019933" cy="1231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S SLOVAN\AppData\Local\Microsoft\Windows\Temporary Internet Files\Content.IE5\EJ1X6KMO\MC9000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9116" y="4437112"/>
            <a:ext cx="971093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9600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8396038" cy="4724400"/>
          </a:xfrm>
        </p:spPr>
        <p:txBody>
          <a:bodyPr/>
          <a:lstStyle/>
          <a:p>
            <a:pPr marL="342900" indent="-342900">
              <a:buFont typeface="Wingdings" pitchFamily="2" charset="2"/>
              <a:buChar char="v"/>
            </a:pPr>
            <a:r>
              <a:rPr lang="cs-CZ" dirty="0" smtClean="0"/>
              <a:t>Zákon –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TRESTNÍ ŘÁD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dirty="0" smtClean="0"/>
              <a:t>Zahájení trestního řízení může navrhnout pouze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STÁTNÍ ZÁSTUPCE</a:t>
            </a:r>
            <a:r>
              <a:rPr lang="cs-CZ" dirty="0" smtClean="0"/>
              <a:t>.</a:t>
            </a:r>
          </a:p>
          <a:p>
            <a:pPr marL="342900" indent="-342900">
              <a:buFont typeface="+mj-lt"/>
              <a:buAutoNum type="alphaUcPeriod"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396038" cy="1066800"/>
          </a:xfrm>
          <a:solidFill>
            <a:schemeClr val="accent5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TRESTNÍ ŘÍZENÍ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467544" y="2420888"/>
            <a:ext cx="8101909" cy="3879221"/>
            <a:chOff x="467544" y="2420888"/>
            <a:chExt cx="8101909" cy="3879221"/>
          </a:xfrm>
        </p:grpSpPr>
        <p:pic>
          <p:nvPicPr>
            <p:cNvPr id="2050" name="Picture 2" descr="C:\Users\ZS SLOVAN\AppData\Local\Microsoft\Windows\Temporary Internet Files\Content.IE5\532LQ6TG\MC900287632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58966" y="4398690"/>
              <a:ext cx="2484033" cy="190141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1" name="Picture 3" descr="C:\Users\ZS SLOVAN\AppData\Local\Microsoft\Windows\Temporary Internet Files\Content.IE5\ZKUOB2XQ\MC900287179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20720" y="2420888"/>
              <a:ext cx="2680263" cy="190209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2" name="Picture 4" descr="C:\Users\ZS SLOVAN\AppData\Local\Microsoft\Windows\Temporary Internet Files\Content.IE5\FY2TJY9V\MC900287624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12160" y="2420888"/>
              <a:ext cx="2557293" cy="190209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3" name="Picture 5" descr="C:\Users\ZS SLOVAN\AppData\Local\Microsoft\Windows\Temporary Internet Files\Content.IE5\0R7O1ENB\MC900287175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47958" y="4398690"/>
              <a:ext cx="1421505" cy="190141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4" name="Picture 6" descr="C:\Users\ZS SLOVAN\AppData\Local\Microsoft\Windows\Temporary Internet Files\Content.IE5\JY3DX1OV\MC900287439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7544" y="2420888"/>
              <a:ext cx="2411282" cy="190209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11816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23528" y="1484784"/>
            <a:ext cx="8396038" cy="4724400"/>
          </a:xfrm>
        </p:spPr>
        <p:txBody>
          <a:bodyPr/>
          <a:lstStyle/>
          <a:p>
            <a:pPr marL="342900" indent="-342900">
              <a:buFont typeface="+mj-lt"/>
              <a:buAutoNum type="arabicParenR"/>
            </a:pPr>
            <a:r>
              <a:rPr lang="cs-CZ" dirty="0" smtClean="0"/>
              <a:t>Musí proběhnout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OZNÁMENÍ ČINU</a:t>
            </a:r>
            <a:r>
              <a:rPr lang="cs-CZ" dirty="0" smtClean="0"/>
              <a:t>  na policii a jeho označení jako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TRESTNÝ</a:t>
            </a:r>
            <a:r>
              <a:rPr lang="cs-CZ" dirty="0" smtClean="0"/>
              <a:t>.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Vyšetřování činu: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POLICEJNÍ VYŠETŘOVATEL </a:t>
            </a:r>
            <a:r>
              <a:rPr lang="cs-CZ" dirty="0" smtClean="0"/>
              <a:t>– </a:t>
            </a:r>
            <a:r>
              <a:rPr lang="cs-CZ" dirty="0"/>
              <a:t>pátrá po </a:t>
            </a:r>
            <a:r>
              <a:rPr lang="cs-CZ" dirty="0" smtClean="0"/>
              <a:t>pachateli, shromažďuje informace – zakládá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SPIS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Účastníci řízení: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ŽALOBCE</a:t>
            </a:r>
            <a:r>
              <a:rPr lang="cs-CZ" dirty="0" smtClean="0"/>
              <a:t> – státní zástupce,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OBŽALOVANÝ</a:t>
            </a:r>
            <a:r>
              <a:rPr lang="cs-CZ" dirty="0" smtClean="0"/>
              <a:t> – obviněný,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OBHÁJCE</a:t>
            </a:r>
            <a:r>
              <a:rPr lang="cs-CZ" dirty="0" smtClean="0"/>
              <a:t> – advokát hájící obžalovaného (polehčující okolnosti)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Rozhodování: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LÍČENÍ </a:t>
            </a:r>
            <a:r>
              <a:rPr lang="cs-CZ" dirty="0" smtClean="0"/>
              <a:t>- soud rozhoduje o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VINĚ A TRESTU</a:t>
            </a:r>
          </a:p>
          <a:p>
            <a:pPr marL="342900" indent="-342900">
              <a:buFont typeface="+mj-lt"/>
              <a:buAutoNum type="arabicParenR"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PRESUMPCE NEVINY </a:t>
            </a:r>
            <a:r>
              <a:rPr lang="cs-CZ" dirty="0" smtClean="0"/>
              <a:t>– účastník trestního řízení je nevinný, dokud mu není rozhodnutím soudu rozhodnuto o vině (dokazování </a:t>
            </a:r>
            <a:r>
              <a:rPr lang="cs-CZ" dirty="0"/>
              <a:t>viny leží </a:t>
            </a:r>
            <a:r>
              <a:rPr lang="cs-CZ" dirty="0" smtClean="0"/>
              <a:t>na státním zástupci, </a:t>
            </a:r>
            <a:r>
              <a:rPr lang="cs-CZ" dirty="0"/>
              <a:t>obžalovaný svou nevinu dokazovat </a:t>
            </a:r>
            <a:r>
              <a:rPr lang="cs-CZ" dirty="0" smtClean="0"/>
              <a:t>nemusí)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Ukončení řízení: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ROZSUDEK</a:t>
            </a:r>
            <a:r>
              <a:rPr lang="cs-CZ" dirty="0" smtClean="0"/>
              <a:t> (vina = trest X nevina = zproštění)</a:t>
            </a:r>
          </a:p>
          <a:p>
            <a:pPr marL="342900" indent="-342900">
              <a:buFont typeface="+mj-lt"/>
              <a:buAutoNum type="arabicParenR"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REJSTŘÍK TRESTŮ</a:t>
            </a:r>
            <a:r>
              <a:rPr lang="cs-CZ" dirty="0" smtClean="0"/>
              <a:t>:  záznam jména pachatele a uloženého trestu</a:t>
            </a:r>
          </a:p>
          <a:p>
            <a:pPr marL="342900" indent="-342900">
              <a:buFont typeface="+mj-lt"/>
              <a:buAutoNum type="arabicParenR"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396038" cy="1066800"/>
          </a:xfrm>
          <a:solidFill>
            <a:schemeClr val="accent5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Průběh trestního řízení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4" name="Picture 2" descr="C:\Users\ZS SLOVAN\AppData\Local\Microsoft\Windows\Temporary Internet Files\Content.IE5\1WFLJ5IU\MC9002335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3290" y="4755570"/>
            <a:ext cx="1408629" cy="17764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3546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513431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NOTÁŘ</a:t>
            </a:r>
            <a:endParaRPr lang="cs-CZ" sz="2800" dirty="0" smtClean="0">
              <a:solidFill>
                <a:srgbClr val="0070C0"/>
              </a:solidFill>
            </a:endParaRPr>
          </a:p>
          <a:p>
            <a:r>
              <a:rPr lang="cs-CZ" sz="1800" dirty="0" smtClean="0"/>
              <a:t>právník zpracovávající dokumenty za úplatu:</a:t>
            </a:r>
          </a:p>
          <a:p>
            <a:pPr marL="285750" indent="-285750">
              <a:buClr>
                <a:srgbClr val="0070C0"/>
              </a:buClr>
              <a:buFont typeface="Wingdings" pitchFamily="2" charset="2"/>
              <a:buChar char="Ø"/>
            </a:pPr>
            <a:r>
              <a:rPr lang="cs-CZ" sz="1800" dirty="0" smtClean="0"/>
              <a:t>Sepsání smlouvy, závěti</a:t>
            </a:r>
          </a:p>
          <a:p>
            <a:pPr marL="285750" indent="-285750">
              <a:buClr>
                <a:srgbClr val="0070C0"/>
              </a:buClr>
              <a:buFont typeface="Wingdings" pitchFamily="2" charset="2"/>
              <a:buChar char="Ø"/>
            </a:pPr>
            <a:r>
              <a:rPr lang="cs-CZ" sz="1800" dirty="0" smtClean="0"/>
              <a:t>Úschova listin, peněz, cenností</a:t>
            </a:r>
          </a:p>
          <a:p>
            <a:pPr marL="285750" indent="-285750">
              <a:buClr>
                <a:srgbClr val="0070C0"/>
              </a:buClr>
              <a:buFont typeface="Wingdings" pitchFamily="2" charset="2"/>
              <a:buChar char="Ø"/>
            </a:pPr>
            <a:r>
              <a:rPr lang="cs-CZ" sz="1800" dirty="0" smtClean="0"/>
              <a:t>Správa majetku</a:t>
            </a:r>
          </a:p>
          <a:p>
            <a:pPr marL="285750" indent="-285750">
              <a:buClr>
                <a:srgbClr val="0070C0"/>
              </a:buClr>
              <a:buFont typeface="Wingdings" pitchFamily="2" charset="2"/>
              <a:buChar char="Ø"/>
            </a:pPr>
            <a:r>
              <a:rPr lang="cs-CZ" sz="1800" dirty="0" smtClean="0"/>
              <a:t>Dědické řízení</a:t>
            </a:r>
          </a:p>
          <a:p>
            <a:endParaRPr lang="cs-CZ" sz="1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506230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ADVOKÁT</a:t>
            </a:r>
            <a:r>
              <a:rPr lang="cs-CZ" dirty="0" smtClean="0"/>
              <a:t> </a:t>
            </a:r>
          </a:p>
          <a:p>
            <a:r>
              <a:rPr lang="cs-CZ" sz="1800" dirty="0" smtClean="0"/>
              <a:t>právník poskytující různé právní služby za úplatu:</a:t>
            </a:r>
          </a:p>
          <a:p>
            <a:pPr marL="285750" indent="-285750">
              <a:buClr>
                <a:srgbClr val="00B050"/>
              </a:buClr>
              <a:buFont typeface="Wingdings" pitchFamily="2" charset="2"/>
              <a:buChar char="Ø"/>
            </a:pPr>
            <a:r>
              <a:rPr lang="cs-CZ" sz="1800" dirty="0" smtClean="0"/>
              <a:t>Zastupování u soudu</a:t>
            </a:r>
          </a:p>
          <a:p>
            <a:pPr marL="285750" indent="-285750">
              <a:buClr>
                <a:srgbClr val="00B050"/>
              </a:buClr>
              <a:buFont typeface="Wingdings" pitchFamily="2" charset="2"/>
              <a:buChar char="Ø"/>
            </a:pPr>
            <a:r>
              <a:rPr lang="cs-CZ" sz="1800" dirty="0" smtClean="0"/>
              <a:t>Obhajoby obviněných</a:t>
            </a:r>
          </a:p>
          <a:p>
            <a:pPr marL="285750" indent="-285750">
              <a:buClr>
                <a:srgbClr val="00B050"/>
              </a:buClr>
              <a:buFont typeface="Wingdings" pitchFamily="2" charset="2"/>
              <a:buChar char="Ø"/>
            </a:pPr>
            <a:r>
              <a:rPr lang="cs-CZ" sz="1800" dirty="0" smtClean="0"/>
              <a:t>Udělování právních rad </a:t>
            </a:r>
          </a:p>
          <a:p>
            <a:pPr marL="285750" indent="-285750">
              <a:buClr>
                <a:srgbClr val="00B050"/>
              </a:buClr>
              <a:buFont typeface="Wingdings" pitchFamily="2" charset="2"/>
              <a:buChar char="Ø"/>
            </a:pPr>
            <a:r>
              <a:rPr lang="cs-CZ" sz="1800" dirty="0" smtClean="0"/>
              <a:t>Zpracovávání právních posudků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468046" cy="1066800"/>
          </a:xfrm>
          <a:solidFill>
            <a:schemeClr val="accent5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ADVOKÁTI a NOTÁŘI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104" name="Picture 8" descr="C:\Users\ZS SLOVAN\AppData\Local\Microsoft\Windows\Temporary Internet Files\Content.IE5\JLA8HB9Y\MC900212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297" y="1340768"/>
            <a:ext cx="1656893" cy="182057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ZS SLOVAN\AppData\Local\Microsoft\Windows\Temporary Internet Files\Content.IE5\FEC0STHG\MC9001500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377370"/>
            <a:ext cx="1934424" cy="184087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2431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8396038" cy="1066800"/>
          </a:xfrm>
          <a:solidFill>
            <a:schemeClr val="accent5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>
            <a:normAutofit fontScale="9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l"/>
            <a:r>
              <a:rPr lang="cs-CZ" sz="27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Pracovní list 34: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           </a:t>
            </a:r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LUŠŤOVKA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/>
            </a:r>
            <a:b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2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                                                                                tisk pro žáka a IA tabule</a:t>
            </a:r>
            <a:endParaRPr lang="cs-CZ" sz="2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3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09255362"/>
              </p:ext>
            </p:extLst>
          </p:nvPr>
        </p:nvGraphicFramePr>
        <p:xfrm>
          <a:off x="395537" y="1556792"/>
          <a:ext cx="8352933" cy="485313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</a:tblGrid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1306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556792"/>
            <a:ext cx="8229600" cy="5184576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b="1" dirty="0" smtClean="0"/>
              <a:t>LUŠTI PO ŘÁDCÍCH, DOPLŇUJ SLOVA:</a:t>
            </a:r>
          </a:p>
          <a:p>
            <a:pPr marL="285750" indent="-285750">
              <a:buClr>
                <a:schemeClr val="accent5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 smtClean="0"/>
              <a:t>Ohraničené území / právní bezpečnost / norma (etická) </a:t>
            </a:r>
          </a:p>
          <a:p>
            <a:pPr marL="285750" indent="-285750">
              <a:buClr>
                <a:schemeClr val="accent5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 smtClean="0"/>
              <a:t>Udělí trest / úřední schůzka</a:t>
            </a:r>
          </a:p>
          <a:p>
            <a:pPr marL="285750" indent="-285750">
              <a:buClr>
                <a:schemeClr val="accent5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 smtClean="0"/>
              <a:t>Být na stejné úrovni = být si … / vzájemná souvislost / obyvatel státu</a:t>
            </a:r>
          </a:p>
          <a:p>
            <a:pPr marL="285750" indent="-285750">
              <a:buClr>
                <a:schemeClr val="accent5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 smtClean="0"/>
              <a:t>Pachatel je … / předpoklad (nespáchání činu)</a:t>
            </a:r>
          </a:p>
          <a:p>
            <a:pPr marL="285750" indent="-285750">
              <a:buClr>
                <a:schemeClr val="accent5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 smtClean="0"/>
              <a:t>Souhrn předpisů / obhájci / doba poskytnutá na vyjádření</a:t>
            </a:r>
            <a:r>
              <a:rPr lang="cs-CZ" dirty="0"/>
              <a:t> </a:t>
            </a:r>
            <a:r>
              <a:rPr lang="cs-CZ" dirty="0" smtClean="0"/>
              <a:t>nebo splnění</a:t>
            </a:r>
          </a:p>
          <a:p>
            <a:pPr marL="285750" indent="-285750">
              <a:buClr>
                <a:schemeClr val="accent5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 smtClean="0"/>
              <a:t>Státní a městský pořádkový útvar / úřední nebo právní čin / očekávané chování</a:t>
            </a:r>
          </a:p>
          <a:p>
            <a:pPr marL="285750" indent="-285750">
              <a:buClr>
                <a:schemeClr val="accent5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 smtClean="0"/>
              <a:t>Právník zapisovatel / opak viny / úřad udělující trest</a:t>
            </a:r>
          </a:p>
          <a:p>
            <a:pPr marL="285750" indent="-285750">
              <a:buClr>
                <a:schemeClr val="accent5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 smtClean="0"/>
              <a:t>Účastník právního vztahu (fyzická, právnická) / předpis vydaný státem / skupiny právních předpisů</a:t>
            </a:r>
          </a:p>
          <a:p>
            <a:pPr marL="285750" indent="-285750">
              <a:buClr>
                <a:schemeClr val="accent5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 smtClean="0"/>
              <a:t>Sankce uložená soudem / udělení omezení / nařizuje (soud)</a:t>
            </a:r>
          </a:p>
          <a:p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</a:rPr>
              <a:t>TAJENKA: O zákonech bychom měli vědět, že ...</a:t>
            </a:r>
            <a:endParaRPr lang="cs-CZ" sz="2400" b="1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8396038" cy="1066800"/>
          </a:xfrm>
          <a:solidFill>
            <a:schemeClr val="accent5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l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Pracovní list 34:        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LUŠŤOVKA - legenda</a:t>
            </a:r>
            <a:r>
              <a:rPr lang="cs-CZ" sz="6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/>
            </a:r>
            <a:br>
              <a:rPr lang="cs-CZ" sz="6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2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                                                                                                           tisk pro žáka</a:t>
            </a:r>
            <a:endParaRPr lang="cs-CZ" sz="2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1202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77003595"/>
              </p:ext>
            </p:extLst>
          </p:nvPr>
        </p:nvGraphicFramePr>
        <p:xfrm>
          <a:off x="395537" y="1556792"/>
          <a:ext cx="8352933" cy="485313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</a:tblGrid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Ů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Ú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52426" y="228600"/>
            <a:ext cx="8396038" cy="1066800"/>
          </a:xfrm>
          <a:solidFill>
            <a:schemeClr val="accent5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1. nápověda</a:t>
            </a:r>
            <a:r>
              <a:rPr lang="cs-CZ" sz="2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br>
              <a:rPr lang="cs-CZ" sz="2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2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                                                                                                                IA tabule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9844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96538225"/>
              </p:ext>
            </p:extLst>
          </p:nvPr>
        </p:nvGraphicFramePr>
        <p:xfrm>
          <a:off x="395537" y="1556792"/>
          <a:ext cx="8352933" cy="485313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</a:tblGrid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Ů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Ú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52426" y="228600"/>
            <a:ext cx="8396038" cy="1066800"/>
          </a:xfrm>
          <a:solidFill>
            <a:schemeClr val="accent5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2. </a:t>
            </a:r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ápověda</a:t>
            </a:r>
            <a:r>
              <a:rPr lang="cs-CZ" sz="2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br>
              <a:rPr lang="cs-CZ" sz="2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2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                                                                                                                IA tabule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40432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8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099764033"/>
              </p:ext>
            </p:extLst>
          </p:nvPr>
        </p:nvGraphicFramePr>
        <p:xfrm>
          <a:off x="395537" y="1556792"/>
          <a:ext cx="8352933" cy="485313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  <a:gridCol w="491349"/>
              </a:tblGrid>
              <a:tr h="53923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Ů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Ú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923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 anchor="ctr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52426" y="228600"/>
            <a:ext cx="8396038" cy="1066800"/>
          </a:xfrm>
          <a:solidFill>
            <a:schemeClr val="accent5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l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Pracovní list 34:     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LUŠŤOVKA – ŘEŠENÍ</a:t>
            </a:r>
            <a:r>
              <a:rPr lang="cs-CZ" sz="2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br>
              <a:rPr lang="cs-CZ" sz="2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2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                                                                                                                  IA tabule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26276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8396038" cy="4724400"/>
          </a:xfrm>
        </p:spPr>
        <p:txBody>
          <a:bodyPr/>
          <a:lstStyle/>
          <a:p>
            <a:endParaRPr lang="cs-CZ" dirty="0"/>
          </a:p>
          <a:p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V občanském řízení se každý občan může domáhat soudního rozhodnutí.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V trestním řízení podává návrh na projednání státní zástupce jménem státu.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Advokáti a notáři jsou právníci poskytující právní služby a vykonávající právní úkony.</a:t>
            </a:r>
          </a:p>
          <a:p>
            <a:r>
              <a:rPr lang="cs-CZ" dirty="0" smtClean="0"/>
              <a:t>REFLEXE: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V jakém vztahu jsou k sobě advokát a státní zástupce v trestním řízení?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V čem spočívá rozdíl mezi trestním a občanským soudním řízením?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Kde sídlí nejbližší útvar policie, státní zastupitelství a soud?</a:t>
            </a: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352426" y="228600"/>
            <a:ext cx="8396038" cy="1066800"/>
          </a:xfrm>
          <a:solidFill>
            <a:schemeClr val="accent5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ZÁVĚR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" name="Picture 5" descr="C:\Users\ZS SLOVAN\AppData\Local\Microsoft\Windows\Temporary Internet Files\Content.IE5\R5GKR7TZ\MC9003440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054" y="332656"/>
            <a:ext cx="1109617" cy="180182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ZS SLOVAN\AppData\Local\Microsoft\Windows\Temporary Internet Files\Content.IE5\TYZ6L3GP\MC9003440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181" y="476672"/>
            <a:ext cx="1930330" cy="122413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1754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8396038" cy="4724400"/>
          </a:xfrm>
        </p:spPr>
        <p:txBody>
          <a:bodyPr/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Použité kliparty: </a:t>
            </a:r>
            <a:r>
              <a:rPr lang="cs-CZ" u="sng" dirty="0">
                <a:hlinkClick r:id="rId2"/>
              </a:rPr>
              <a:t>www.office.microsoft.com</a:t>
            </a:r>
            <a:endParaRPr lang="cs-CZ" u="sng" dirty="0"/>
          </a:p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HORSKÁ, Viola. </a:t>
            </a:r>
            <a:r>
              <a:rPr lang="cs-CZ" i="1" dirty="0"/>
              <a:t>Občanská výchova pro 8. a 9. ročník základní školy</a:t>
            </a:r>
            <a:r>
              <a:rPr lang="cs-CZ" dirty="0"/>
              <a:t>. Vyd. 1. Praha: Fortuna, 1999, 215 s. ISBN 80-716-8641-7.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396038" cy="1066800"/>
          </a:xfrm>
          <a:solidFill>
            <a:schemeClr val="accent5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 </a:t>
            </a:r>
            <a:r>
              <a:rPr lang="en-US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[on line] </a:t>
            </a:r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dostupné z www:</a:t>
            </a:r>
          </a:p>
        </p:txBody>
      </p:sp>
    </p:spTree>
    <p:extLst>
      <p:ext uri="{BB962C8B-B14F-4D97-AF65-F5344CB8AC3E}">
        <p14:creationId xmlns:p14="http://schemas.microsoft.com/office/powerpoint/2010/main" val="3549142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544</TotalTime>
  <Words>940</Words>
  <Application>Microsoft Office PowerPoint</Application>
  <PresentationFormat>Předvádění na obrazovce (4:3)</PresentationFormat>
  <Paragraphs>340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Mylar</vt:lpstr>
      <vt:lpstr>Prezentace aplikace PowerPoint</vt:lpstr>
      <vt:lpstr>ANOTACE</vt:lpstr>
      <vt:lpstr>PILOTÁŽ  (doporučení – upozornění – zpětná vazba)</vt:lpstr>
      <vt:lpstr>OBČANSKÉ SOUDNÍ ŘÍZENÍ</vt:lpstr>
      <vt:lpstr>Průběh občanského soudního řízení</vt:lpstr>
      <vt:lpstr>TRESTNÍ ŘÍZENÍ</vt:lpstr>
      <vt:lpstr>Průběh trestního řízení</vt:lpstr>
      <vt:lpstr>ADVOKÁTI a NOTÁŘI</vt:lpstr>
      <vt:lpstr>Pracovní list 34:                  LUŠŤOVKA                                                                                        tisk pro žáka a IA tabule</vt:lpstr>
      <vt:lpstr>Pracovní list 34:        LUŠŤOVKA - legenda                                                                                                                   tisk pro žáka</vt:lpstr>
      <vt:lpstr>1. nápověda                                                                                                                         IA tabule</vt:lpstr>
      <vt:lpstr>2. nápověda                                                                                                                         IA tabule</vt:lpstr>
      <vt:lpstr>Pracovní list 34:     LUŠŤOVKA – ŘEŠENÍ                                                                                                                           IA tabule</vt:lpstr>
      <vt:lpstr>ZÁVĚR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32</cp:revision>
  <dcterms:created xsi:type="dcterms:W3CDTF">2012-07-15T11:40:36Z</dcterms:created>
  <dcterms:modified xsi:type="dcterms:W3CDTF">2013-02-20T23:42:29Z</dcterms:modified>
</cp:coreProperties>
</file>