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9" r:id="rId2"/>
    <p:sldId id="268" r:id="rId3"/>
    <p:sldId id="269" r:id="rId4"/>
    <p:sldId id="256" r:id="rId5"/>
    <p:sldId id="257" r:id="rId6"/>
    <p:sldId id="258" r:id="rId7"/>
    <p:sldId id="263" r:id="rId8"/>
    <p:sldId id="267" r:id="rId9"/>
    <p:sldId id="266" r:id="rId10"/>
    <p:sldId id="261" r:id="rId11"/>
    <p:sldId id="262" r:id="rId12"/>
    <p:sldId id="264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25FF75-4FCF-493D-BB5D-506858A4230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92F8B1-FC16-4740-BBA6-D8C54708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867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2A17A5-DF23-4281-8A72-9AACEEA7A6B8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107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F3AC381-DBA1-44E8-A926-0279C64E66A1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2644E6B-F50E-4DD2-96EF-8FB352CA2A7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gif"/><Relationship Id="rId5" Type="http://schemas.openxmlformats.org/officeDocument/2006/relationships/image" Target="../media/image7.wmf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hyperlink" Target="http://www.prestupkyvdoprave.cz/rizeni_o_prestupcich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hyperlink" Target="http://business.center.cz/business/pravo/zakony/prestupky/cast1.aspx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tupkyvdoprave.cz/rizeni_o_prestupcich.html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1url.cz/TQ8j" TargetMode="External"/><Relationship Id="rId5" Type="http://schemas.openxmlformats.org/officeDocument/2006/relationships/hyperlink" Target="http://1url.cz/rQ8T" TargetMode="External"/><Relationship Id="rId4" Type="http://schemas.openxmlformats.org/officeDocument/2006/relationships/hyperlink" Target="http://1url.cz/yQ8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835621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043608" y="1700808"/>
            <a:ext cx="722219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600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sz="1600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sz="1600" b="1" dirty="0" smtClean="0">
              <a:solidFill>
                <a:srgbClr val="00B050"/>
              </a:solidFill>
            </a:endParaRPr>
          </a:p>
          <a:p>
            <a:pPr algn="ctr"/>
            <a:r>
              <a:rPr lang="cs-CZ" sz="1600" dirty="0" smtClean="0"/>
              <a:t>projekt v rámci vzdělávacího programu</a:t>
            </a:r>
          </a:p>
          <a:p>
            <a:pPr algn="ctr"/>
            <a:r>
              <a:rPr lang="cs-CZ" sz="1600" dirty="0" smtClean="0"/>
              <a:t>VZDĚLÁNÍ PRO KONKURENCESCHOPNOST</a:t>
            </a:r>
          </a:p>
          <a:p>
            <a:endParaRPr lang="cs-CZ" sz="1600" dirty="0" smtClean="0"/>
          </a:p>
          <a:p>
            <a:pPr algn="ctr"/>
            <a:r>
              <a:rPr lang="cs-CZ" sz="1600" dirty="0" smtClean="0"/>
              <a:t>ŠABLONA ČÍSLO: III/2</a:t>
            </a:r>
          </a:p>
          <a:p>
            <a:pPr algn="ctr"/>
            <a:r>
              <a:rPr lang="cs-CZ" sz="1600" dirty="0" smtClean="0"/>
              <a:t>NÁZEV:  INOVACE A ZKVALITNĚNÍ VÝUKY PROSTŘEDNICTVÍM ICT</a:t>
            </a:r>
          </a:p>
          <a:p>
            <a:endParaRPr lang="cs-CZ" sz="1600" dirty="0" smtClean="0"/>
          </a:p>
          <a:p>
            <a:endParaRPr lang="cs-CZ" sz="1600" dirty="0"/>
          </a:p>
          <a:p>
            <a:r>
              <a:rPr lang="cs-CZ" sz="1600" b="1" dirty="0" smtClean="0"/>
              <a:t>PŘEDMĚT: 		VÝCHOVA K OBČANSTVÍ</a:t>
            </a:r>
          </a:p>
          <a:p>
            <a:r>
              <a:rPr lang="cs-CZ" sz="1600" b="1" dirty="0" smtClean="0"/>
              <a:t>ROČNÍK:			9. </a:t>
            </a:r>
          </a:p>
          <a:p>
            <a:r>
              <a:rPr lang="cs-CZ" sz="1600" b="1" dirty="0" smtClean="0"/>
              <a:t>TÉMA:			</a:t>
            </a:r>
            <a:r>
              <a:rPr lang="cs-CZ" sz="1600" b="1" u="sng" dirty="0" smtClean="0"/>
              <a:t>TRESTNÍ PRÁVO - PŘESTUPKY</a:t>
            </a:r>
          </a:p>
          <a:p>
            <a:r>
              <a:rPr lang="cs-CZ" sz="1600" b="1" dirty="0" smtClean="0"/>
              <a:t>AUTOR:			MGR. SVĚTLANA HAJDINOVÁ</a:t>
            </a:r>
          </a:p>
          <a:p>
            <a:r>
              <a:rPr lang="cs-CZ" sz="1600" b="1" dirty="0" smtClean="0"/>
              <a:t>DATUM VYTVOŘENÍ:	4. 1.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VY_32_INOVACE_35_SH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43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48072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 lnSpcReduction="1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</a:t>
            </a:r>
            <a:r>
              <a:rPr lang="cs-CZ" b="1" dirty="0">
                <a:solidFill>
                  <a:srgbClr val="C00000"/>
                </a:solidFill>
              </a:rPr>
              <a:t> </a:t>
            </a:r>
            <a:r>
              <a:rPr lang="cs-CZ" b="1" dirty="0" smtClean="0">
                <a:solidFill>
                  <a:srgbClr val="C00000"/>
                </a:solidFill>
              </a:rPr>
              <a:t>TRESTNÍ PRÁVO - PŘESTUPKY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9.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Žáci si osvojí základní informace týkající se přestupku a jeho postihů.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potřeby, sešit, </a:t>
            </a:r>
            <a:r>
              <a:rPr lang="cs-CZ" b="1" dirty="0">
                <a:solidFill>
                  <a:srgbClr val="0070C0"/>
                </a:solidFill>
              </a:rPr>
              <a:t>pracovní list </a:t>
            </a:r>
            <a:r>
              <a:rPr lang="cs-CZ" b="1" dirty="0" smtClean="0">
                <a:solidFill>
                  <a:srgbClr val="0070C0"/>
                </a:solidFill>
              </a:rPr>
              <a:t>- BODOVÝ SYSTÉM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</a:t>
            </a:r>
            <a:r>
              <a:rPr lang="cs-CZ" dirty="0" smtClean="0"/>
              <a:t>přestupek, postih, sankce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tématu, pracovní úkoly a pracovní listy, přílohy</a:t>
            </a:r>
          </a:p>
          <a:p>
            <a:pPr>
              <a:buBlip>
                <a:blip r:embed="rId2"/>
              </a:buBlip>
            </a:pPr>
            <a:r>
              <a:rPr lang="cs-CZ" b="1" dirty="0"/>
              <a:t>Možnosti využití: </a:t>
            </a:r>
            <a:r>
              <a:rPr lang="cs-CZ" dirty="0"/>
              <a:t>k uvedení nového učiva i k opakování již probraného </a:t>
            </a:r>
            <a:r>
              <a:rPr lang="cs-CZ" dirty="0" smtClean="0"/>
              <a:t>učiva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15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850106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PILOTÁŽ </a:t>
            </a:r>
            <a:b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(doporučení – upozornění – zpětná vazba)</a:t>
            </a:r>
            <a:endParaRPr lang="cs-C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 fontScale="92500" lnSpcReduction="20000"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Materiál byl použit ve 4 třídách 9. ročníku. Žáci vypracovali pracovní list, ve kterém si vyzkoušeli vlastní odhad možných sankcí za přestupek.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Práce s materiálem přispívá k tomu, aby si žáci uvědomili možné dopady svého chování. 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V prezentaci jsou použity </a:t>
            </a:r>
            <a:r>
              <a:rPr lang="cs-CZ" b="1" dirty="0" smtClean="0">
                <a:solidFill>
                  <a:srgbClr val="0070C0"/>
                </a:solidFill>
              </a:rPr>
              <a:t>hypertextové odkazy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smtClean="0"/>
              <a:t>podrobněji vysvětlující, rozšiřující nebo doplňující vybrané pojmy prezentace (snímky 6 a 9)</a:t>
            </a:r>
          </a:p>
          <a:p>
            <a:pPr>
              <a:buBlip>
                <a:blip r:embed="rId2"/>
              </a:buBlip>
            </a:pPr>
            <a:r>
              <a:rPr lang="cs-CZ" dirty="0"/>
              <a:t>V prezentaci je použita </a:t>
            </a:r>
            <a:r>
              <a:rPr lang="cs-CZ" b="1" dirty="0"/>
              <a:t>animace</a:t>
            </a:r>
            <a:r>
              <a:rPr lang="cs-CZ" b="1" dirty="0" smtClean="0"/>
              <a:t>.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b="1" dirty="0">
                <a:solidFill>
                  <a:srgbClr val="C00000"/>
                </a:solidFill>
              </a:rPr>
              <a:t>Pracovní úkoly</a:t>
            </a:r>
            <a:r>
              <a:rPr lang="cs-CZ" dirty="0"/>
              <a:t> mohou být využity v hodině, jako DÚ nebo samostatná práce, lze je ohodnotit. Pro práci žáků lze využít </a:t>
            </a:r>
            <a:r>
              <a:rPr lang="cs-CZ" b="1" dirty="0">
                <a:solidFill>
                  <a:srgbClr val="00B050"/>
                </a:solidFill>
              </a:rPr>
              <a:t>pracovní listy</a:t>
            </a:r>
            <a:r>
              <a:rPr lang="cs-CZ" dirty="0"/>
              <a:t>, u kterých je uvedeno, zda je stačí promítnout na tabuli nebo je třeba je vytisknout pro </a:t>
            </a:r>
            <a:r>
              <a:rPr lang="cs-CZ" dirty="0" smtClean="0"/>
              <a:t>žáky.</a:t>
            </a:r>
            <a:endParaRPr lang="cs-CZ" dirty="0"/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696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88024" y="2276872"/>
            <a:ext cx="3312368" cy="1470025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PŘESTUPKY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44008" y="3886200"/>
            <a:ext cx="3128392" cy="112697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porušování a ohrožování zájmů společnosti  </a:t>
            </a:r>
            <a:endParaRPr lang="cs-CZ" sz="2000" dirty="0"/>
          </a:p>
        </p:txBody>
      </p:sp>
      <p:pic>
        <p:nvPicPr>
          <p:cNvPr id="5" name="Picture 4" descr="http://www.gify.nou.cz/lid_policie1_soubory/po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931" y="4000500"/>
            <a:ext cx="885825" cy="16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gify.nou.cz/lid_policie1_soubory/po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897" y="1052736"/>
            <a:ext cx="123825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gify.nou.cz/lid_policie1_soubory/po2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827" y="1844824"/>
            <a:ext cx="1304925" cy="1371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ZS SLOVAN\AppData\Local\Microsoft\Windows\Temporary Internet Files\Content.IE5\JLA8HB9Y\MC900217198[1].wm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177" y="242273"/>
            <a:ext cx="1810512" cy="1762963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 SLOVAN\AppData\Local\Microsoft\Windows\Temporary Internet Files\Content.IE5\1WFLJ5IU\MM900336596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93" y="4798316"/>
            <a:ext cx="1634159" cy="109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16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745152"/>
          </a:xfrm>
        </p:spPr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Přestupek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7200916" cy="439248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proti pořádku </a:t>
            </a:r>
            <a:r>
              <a:rPr lang="cs-CZ" b="1" u="sng" dirty="0" smtClean="0">
                <a:solidFill>
                  <a:srgbClr val="FF0000"/>
                </a:solidFill>
              </a:rPr>
              <a:t>ve státní správě </a:t>
            </a:r>
            <a:r>
              <a:rPr lang="cs-CZ" dirty="0" smtClean="0"/>
              <a:t>(úmyslné zničení obč. průkazu, porušení dopr. předpisů, nepřihlášení dítěte k povinné škol. docházce, ...)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proti pořádku </a:t>
            </a:r>
            <a:r>
              <a:rPr lang="cs-CZ" b="1" u="sng" dirty="0" smtClean="0">
                <a:solidFill>
                  <a:srgbClr val="FF0000"/>
                </a:solidFill>
              </a:rPr>
              <a:t>v územní samosprávě </a:t>
            </a:r>
            <a:r>
              <a:rPr lang="cs-CZ" dirty="0" smtClean="0"/>
              <a:t>(obecní vyhláška: konzumace alkoholu na veřejných místech, venčení psů – úklid, vodítko, prodej vlastních výrobků,...)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proti </a:t>
            </a:r>
            <a:r>
              <a:rPr lang="cs-CZ" b="1" u="sng" dirty="0" smtClean="0">
                <a:solidFill>
                  <a:srgbClr val="FF0000"/>
                </a:solidFill>
              </a:rPr>
              <a:t>veřejnému</a:t>
            </a:r>
            <a:r>
              <a:rPr lang="cs-CZ" b="1" dirty="0" smtClean="0">
                <a:solidFill>
                  <a:srgbClr val="FF0000"/>
                </a:solidFill>
              </a:rPr>
              <a:t> pořádku </a:t>
            </a:r>
            <a:r>
              <a:rPr lang="cs-CZ" dirty="0" smtClean="0"/>
              <a:t>(rušení nočního klidu, znečišťování veř. prostranství, ničení veř. majetku, drobné krádeže,...)  </a:t>
            </a:r>
            <a:endParaRPr lang="cs-CZ" dirty="0"/>
          </a:p>
        </p:txBody>
      </p:sp>
      <p:pic>
        <p:nvPicPr>
          <p:cNvPr id="7170" name="Picture 2" descr="C:\Users\ZS SLOVAN\AppData\Local\Microsoft\Windows\Temporary Internet Files\Content.IE5\UOB7DP1F\MC9000551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64704"/>
            <a:ext cx="1118103" cy="121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68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745152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Postihy (sankce)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00808"/>
            <a:ext cx="6777317" cy="4608512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napomenutí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pokuta – do 1000 Kč (i vyšší)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zákaz činnosti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propadnutí věci</a:t>
            </a:r>
          </a:p>
          <a:p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rychlý způsob – </a:t>
            </a:r>
            <a:r>
              <a:rPr lang="cs-CZ" b="1" u="sng" dirty="0" smtClean="0"/>
              <a:t>blokové řízení </a:t>
            </a:r>
            <a:r>
              <a:rPr lang="cs-CZ" dirty="0" smtClean="0"/>
              <a:t>– po přistižení pachatel zaplatí pokutu a obdrží stvrzenku z pokutového bloku</a:t>
            </a:r>
          </a:p>
          <a:p>
            <a:pPr marL="6858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chemeClr val="accent1">
                    <a:lumMod val="75000"/>
                  </a:schemeClr>
                </a:solidFill>
              </a:rPr>
              <a:t>Jak probíhá blokové řízení dál, když pachatel nezaplatí pokutu v blokovém řízení?</a:t>
            </a:r>
          </a:p>
          <a:p>
            <a:pPr marL="68580" indent="0">
              <a:buNone/>
            </a:pPr>
            <a:r>
              <a:rPr lang="cs-CZ" sz="1700" b="1" i="1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http://</a:t>
            </a:r>
            <a:r>
              <a:rPr lang="cs-CZ" sz="1700" b="1" i="1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www.prestupkyvdoprave.cz/rizeni_o_prestupcich.html</a:t>
            </a:r>
            <a:r>
              <a:rPr lang="cs-CZ" sz="17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5122" name="Picture 2" descr="C:\Users\ZS SLOVAN\AppData\Local\Microsoft\Windows\Temporary Internet Files\Content.IE5\JLA8HB9Y\MC9003840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68760"/>
            <a:ext cx="225855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90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74515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 dopravních přestupků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556792"/>
            <a:ext cx="7272924" cy="475252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BLOKOVÉ ŘÍZENÍ </a:t>
            </a:r>
            <a:r>
              <a:rPr lang="cs-CZ" dirty="0" smtClean="0"/>
              <a:t>(bloková pokuta)</a:t>
            </a:r>
          </a:p>
          <a:p>
            <a:pPr>
              <a:buClr>
                <a:schemeClr val="accent3">
                  <a:lumMod val="75000"/>
                </a:schemeClr>
              </a:buClr>
              <a:buSzPct val="80000"/>
              <a:buFontTx/>
              <a:buChar char="-"/>
            </a:pPr>
            <a:r>
              <a:rPr lang="cs-CZ" dirty="0" smtClean="0"/>
              <a:t>uložení </a:t>
            </a:r>
            <a:r>
              <a:rPr lang="cs-CZ" dirty="0"/>
              <a:t>blokové pokuty na místě (peníze nebo složenka)</a:t>
            </a:r>
          </a:p>
          <a:p>
            <a:pPr>
              <a:buClr>
                <a:schemeClr val="accent3">
                  <a:lumMod val="75000"/>
                </a:schemeClr>
              </a:buClr>
              <a:buSzPct val="80000"/>
              <a:buFontTx/>
              <a:buChar char="-"/>
            </a:pPr>
            <a:r>
              <a:rPr lang="cs-CZ" dirty="0" smtClean="0"/>
              <a:t>lze </a:t>
            </a:r>
            <a:r>
              <a:rPr lang="cs-CZ" dirty="0"/>
              <a:t>udělit jen se </a:t>
            </a:r>
            <a:r>
              <a:rPr lang="cs-CZ" dirty="0" smtClean="0"/>
              <a:t>svolením přestupce</a:t>
            </a:r>
            <a:endParaRPr lang="cs-CZ" dirty="0"/>
          </a:p>
          <a:p>
            <a:pPr>
              <a:buClr>
                <a:schemeClr val="accent3">
                  <a:lumMod val="75000"/>
                </a:schemeClr>
              </a:buClr>
              <a:buSzPct val="80000"/>
              <a:buFontTx/>
              <a:buChar char="-"/>
            </a:pPr>
            <a:r>
              <a:rPr lang="cs-CZ" dirty="0" smtClean="0"/>
              <a:t>podepsáním </a:t>
            </a:r>
            <a:r>
              <a:rPr lang="cs-CZ" dirty="0"/>
              <a:t>je pokuta odsouhlasena a nelze se </a:t>
            </a:r>
            <a:r>
              <a:rPr lang="cs-CZ" dirty="0" smtClean="0"/>
              <a:t>proti ní odvolat</a:t>
            </a:r>
            <a:endParaRPr lang="cs-CZ" dirty="0"/>
          </a:p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PŘÍKAZNÍ ŘÍZENÍ</a:t>
            </a:r>
          </a:p>
          <a:p>
            <a:pPr>
              <a:buClr>
                <a:schemeClr val="accent3">
                  <a:lumMod val="75000"/>
                </a:schemeClr>
              </a:buClr>
              <a:buSzPct val="80000"/>
              <a:buFontTx/>
              <a:buChar char="-"/>
            </a:pPr>
            <a:r>
              <a:rPr lang="cs-CZ" dirty="0" smtClean="0"/>
              <a:t>koná se, je-li pachatel jasný a dostatek důkazů</a:t>
            </a:r>
          </a:p>
          <a:p>
            <a:pPr>
              <a:buClr>
                <a:schemeClr val="accent3">
                  <a:lumMod val="75000"/>
                </a:schemeClr>
              </a:buClr>
              <a:buSzPct val="80000"/>
              <a:buFontTx/>
              <a:buChar char="-"/>
            </a:pPr>
            <a:r>
              <a:rPr lang="cs-CZ" dirty="0" smtClean="0"/>
              <a:t>správní  orgán vydá „příkaz“, ve kterém stanoví výši pokuty</a:t>
            </a:r>
          </a:p>
          <a:p>
            <a:pPr>
              <a:buClr>
                <a:schemeClr val="accent3">
                  <a:lumMod val="75000"/>
                </a:schemeClr>
              </a:buClr>
              <a:buSzPct val="80000"/>
              <a:buFontTx/>
              <a:buChar char="-"/>
            </a:pPr>
            <a:r>
              <a:rPr lang="cs-CZ" dirty="0" smtClean="0"/>
              <a:t>neplatí se poplatek</a:t>
            </a:r>
          </a:p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SPRÁVNÍ ŘÍZENÍ</a:t>
            </a:r>
          </a:p>
          <a:p>
            <a:pPr>
              <a:buClr>
                <a:schemeClr val="accent3">
                  <a:lumMod val="75000"/>
                </a:schemeClr>
              </a:buClr>
              <a:buSzPct val="80000"/>
              <a:buFontTx/>
              <a:buChar char="-"/>
            </a:pPr>
            <a:r>
              <a:rPr lang="cs-CZ" dirty="0" smtClean="0"/>
              <a:t>poplatek 1000,- Kč při uznání vinným</a:t>
            </a:r>
          </a:p>
          <a:p>
            <a:pPr>
              <a:buClr>
                <a:schemeClr val="accent3">
                  <a:lumMod val="75000"/>
                </a:schemeClr>
              </a:buClr>
              <a:buSzPct val="80000"/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ři ústním jednání seznámení s důkazy, možnost obhajoby</a:t>
            </a:r>
          </a:p>
          <a:p>
            <a:pPr>
              <a:buClr>
                <a:schemeClr val="accent3">
                  <a:lumMod val="75000"/>
                </a:schemeClr>
              </a:buClr>
              <a:buSzPct val="80000"/>
              <a:buFontTx/>
              <a:buChar char="-"/>
            </a:pPr>
            <a:r>
              <a:rPr lang="cs-CZ" dirty="0" smtClean="0"/>
              <a:t>po prošetření vydání „rozhodnutí“ o udělení trestu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2051" name="Picture 3" descr="C:\Users\ZS SLOVAN\AppData\Local\Microsoft\Windows\Temporary Internet Files\Content.IE5\ZKUOB2XQ\MC9003317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340768"/>
            <a:ext cx="1368152" cy="124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77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024744" cy="64807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BODOVÝ SYSTÉM</a:t>
            </a:r>
            <a:endParaRPr lang="cs-CZ" b="1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691859"/>
              </p:ext>
            </p:extLst>
          </p:nvPr>
        </p:nvGraphicFramePr>
        <p:xfrm>
          <a:off x="510066" y="2276872"/>
          <a:ext cx="3312368" cy="3958464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396345"/>
                <a:gridCol w="2916023"/>
              </a:tblGrid>
              <a:tr h="298832">
                <a:tc>
                  <a:txBody>
                    <a:bodyPr/>
                    <a:lstStyle/>
                    <a:p>
                      <a:endParaRPr lang="cs-CZ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PŘESTUPEK</a:t>
                      </a:r>
                      <a:endParaRPr lang="cs-CZ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1.</a:t>
                      </a:r>
                      <a:endParaRPr lang="cs-CZ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Odmítnutí testu na alkohol / návykové látky</a:t>
                      </a:r>
                      <a:endParaRPr lang="cs-CZ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2.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Nehoda s usmrcením nebo těžkou újmou na zdraví</a:t>
                      </a:r>
                      <a:endParaRPr lang="cs-CZ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3.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Ujetí od dopravní nehody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4.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Nezastavení na červenou (nebo pokyn "Stůj")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5.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Nepoužití autosedačky pro dítě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6.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Jízda bez bezpečnostních pásů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7.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Řízení s telefonem v ruce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8.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Zavinění nehody s ublížením na zdraví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 smtClean="0"/>
                        <a:t>9.</a:t>
                      </a:r>
                      <a:endParaRPr lang="cs-CZ" sz="1200" b="1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Malé překročení rychlosti - v obci do 5 km nebo mimo obec do 10 km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093584"/>
              </p:ext>
            </p:extLst>
          </p:nvPr>
        </p:nvGraphicFramePr>
        <p:xfrm>
          <a:off x="3923928" y="2348880"/>
          <a:ext cx="4752528" cy="37956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88032"/>
                <a:gridCol w="676249"/>
                <a:gridCol w="964281"/>
                <a:gridCol w="1790808"/>
                <a:gridCol w="1033158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BODY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BLOKOVÁ POKUTA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kern="1200" dirty="0" smtClean="0">
                          <a:effectLst/>
                        </a:rPr>
                        <a:t>POKUTA </a:t>
                      </a:r>
                      <a:r>
                        <a:rPr lang="cs-CZ" sz="1100" kern="1200" dirty="0" smtClean="0">
                          <a:effectLst/>
                        </a:rPr>
                        <a:t>(správní řízení)/ </a:t>
                      </a:r>
                      <a:r>
                        <a:rPr lang="cs-CZ" sz="1200" kern="1200" dirty="0" smtClean="0">
                          <a:effectLst/>
                        </a:rPr>
                        <a:t>TREST </a:t>
                      </a:r>
                      <a:r>
                        <a:rPr lang="cs-CZ" sz="1100" kern="1200" dirty="0" smtClean="0">
                          <a:effectLst/>
                        </a:rPr>
                        <a:t>(trestní řízení)</a:t>
                      </a:r>
                      <a:endParaRPr lang="cs-CZ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ZÁKAZ ČINNOSTI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 smtClean="0">
                          <a:effectLst/>
                        </a:rPr>
                        <a:t>A</a:t>
                      </a:r>
                      <a:endParaRPr lang="cs-CZ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7</a:t>
                      </a:r>
                      <a:endParaRPr lang="cs-CZ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---</a:t>
                      </a:r>
                      <a:endParaRPr lang="cs-CZ" sz="11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odnětí svobody až na 10 let</a:t>
                      </a:r>
                      <a:endParaRPr lang="cs-CZ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1 – 10 let</a:t>
                      </a:r>
                      <a:endParaRPr lang="cs-CZ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B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3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do 2 000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1 500 – 2 500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---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C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5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do 2 500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2 500 – 5 000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1 – 6 měsíců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D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do 1 000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1 500 – 2 500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---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E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7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do 1 000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2 500 – 5 000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1 – 6 měsíců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F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4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do 2 000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1 500 – 2 500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---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G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do 1 000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1 500 – 2 500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---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H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---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25 000 – 50 000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1 – 2 roky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</a:rPr>
                        <a:t>I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7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---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25 000 -  50 000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</a:rPr>
                        <a:t>1 – 2 roky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611560" y="126876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39552" y="1268760"/>
            <a:ext cx="8064896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/>
                </a:solidFill>
              </a:rPr>
              <a:t>Pracovní list: </a:t>
            </a:r>
            <a:r>
              <a:rPr lang="cs-CZ" dirty="0" smtClean="0"/>
              <a:t>Přiřaď k přestupku odpovídající soubor sankcí.</a:t>
            </a:r>
          </a:p>
          <a:p>
            <a:r>
              <a:rPr lang="cs-CZ" dirty="0" smtClean="0"/>
              <a:t>                                                                                                          </a:t>
            </a:r>
            <a:r>
              <a:rPr lang="cs-CZ" sz="1400" dirty="0" smtClean="0"/>
              <a:t>IA tabule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18832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93204" y="404664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BODOVÝ SYSTÉM - </a:t>
            </a:r>
            <a:r>
              <a:rPr lang="cs-CZ" sz="1800" b="1" dirty="0" smtClean="0"/>
              <a:t>ŘEŠENÍ</a:t>
            </a:r>
            <a:endParaRPr lang="cs-CZ" sz="1800" b="1" dirty="0"/>
          </a:p>
        </p:txBody>
      </p:sp>
      <p:graphicFrame>
        <p:nvGraphicFramePr>
          <p:cNvPr id="8" name="Zástupný symbol pro obsah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5232678"/>
              </p:ext>
            </p:extLst>
          </p:nvPr>
        </p:nvGraphicFramePr>
        <p:xfrm>
          <a:off x="539552" y="1988840"/>
          <a:ext cx="8064896" cy="3832328"/>
        </p:xfrm>
        <a:graphic>
          <a:graphicData uri="http://schemas.openxmlformats.org/drawingml/2006/table">
            <a:tbl>
              <a:tblPr firstRow="1">
                <a:tableStyleId>{69C7853C-536D-4A76-A0AE-DD22124D55A5}</a:tableStyleId>
              </a:tblPr>
              <a:tblGrid>
                <a:gridCol w="360040"/>
                <a:gridCol w="3240360"/>
                <a:gridCol w="648072"/>
                <a:gridCol w="1008112"/>
                <a:gridCol w="1883624"/>
                <a:gridCol w="92468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č.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PŘESTUPEK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BODY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BLOKOVÁ POKUTA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kern="1200" dirty="0" smtClean="0">
                          <a:effectLst/>
                        </a:rPr>
                        <a:t>POKUTA </a:t>
                      </a:r>
                      <a:r>
                        <a:rPr lang="cs-CZ" sz="1100" kern="1200" dirty="0" smtClean="0">
                          <a:effectLst/>
                        </a:rPr>
                        <a:t>(správní řízení)/ </a:t>
                      </a:r>
                      <a:r>
                        <a:rPr lang="cs-CZ" sz="1200" kern="1200" dirty="0" smtClean="0">
                          <a:effectLst/>
                        </a:rPr>
                        <a:t>TREST </a:t>
                      </a:r>
                      <a:r>
                        <a:rPr lang="cs-CZ" sz="1100" kern="1200" dirty="0" smtClean="0">
                          <a:effectLst/>
                        </a:rPr>
                        <a:t>(trestní řízení)</a:t>
                      </a:r>
                      <a:endParaRPr lang="cs-CZ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ZÁKAZ ČINNOSTI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effectLst/>
                        </a:rPr>
                        <a:t>1.</a:t>
                      </a:r>
                      <a:endParaRPr lang="cs-CZ" sz="12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effectLst/>
                        </a:rPr>
                        <a:t>Odmítnutí testu na alkohol / návykové látky</a:t>
                      </a:r>
                      <a:endParaRPr lang="cs-CZ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---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25 000 -  50 000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 – 2 roky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2.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effectLst/>
                        </a:rPr>
                        <a:t>Nehoda s usmrcením nebo těžkou újmou na zdraví</a:t>
                      </a:r>
                      <a:endParaRPr lang="cs-CZ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7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---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odnětí svobody až na 10 let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 – 10 let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3.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Ujetí od dopravní nehody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1 000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2 500 – 5 000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 – 6 měsíců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4.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Nezastavení na červenou (nebo pokyn "Stůj")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2 500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2 500 – 5 000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 – 6 měsíců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5.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Nepoužití autosedačky pro dítě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4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2 000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1 500 – 2 500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---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6.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Jízda bez bezpečnostních pásů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2 000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1 500 – 2 500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---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7.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Řízení s telefonem v ruce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1 000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1 500 – 2 500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---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8.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Zavinění nehody s ublížením na zdraví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---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25 000 – 50 000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 – 2 roky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9.</a:t>
                      </a:r>
                      <a:endParaRPr lang="cs-CZ" sz="1200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Malé překročení rychlosti - v obci do 5 km nebo mimo obec do 10 km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1 000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1 500 – 2 500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---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518466"/>
              </p:ext>
            </p:extLst>
          </p:nvPr>
        </p:nvGraphicFramePr>
        <p:xfrm>
          <a:off x="1259632" y="6021288"/>
          <a:ext cx="6696747" cy="37084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744083"/>
                <a:gridCol w="744083"/>
                <a:gridCol w="744083"/>
                <a:gridCol w="744083"/>
                <a:gridCol w="744083"/>
                <a:gridCol w="744083"/>
                <a:gridCol w="744083"/>
                <a:gridCol w="744083"/>
                <a:gridCol w="74408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ysClr val="windowText" lastClr="000000"/>
                          </a:solidFill>
                        </a:rPr>
                        <a:t>1 - I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ysClr val="windowText" lastClr="000000"/>
                          </a:solidFill>
                        </a:rPr>
                        <a:t>2 - A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ysClr val="windowText" lastClr="000000"/>
                          </a:solidFill>
                        </a:rPr>
                        <a:t>3 - E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ysClr val="windowText" lastClr="000000"/>
                          </a:solidFill>
                        </a:rPr>
                        <a:t>4 - C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ysClr val="windowText" lastClr="000000"/>
                          </a:solidFill>
                        </a:rPr>
                        <a:t>5 - F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ysClr val="windowText" lastClr="000000"/>
                          </a:solidFill>
                        </a:rPr>
                        <a:t>6 - B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ysClr val="windowText" lastClr="000000"/>
                          </a:solidFill>
                        </a:rPr>
                        <a:t>7 - G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ysClr val="windowText" lastClr="000000"/>
                          </a:solidFill>
                        </a:rPr>
                        <a:t>8 - H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ysClr val="windowText" lastClr="000000"/>
                          </a:solidFill>
                        </a:rPr>
                        <a:t>9 - D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39552" y="1268760"/>
            <a:ext cx="8064896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/>
                </a:solidFill>
              </a:rPr>
              <a:t>Pracovní list: </a:t>
            </a:r>
            <a:r>
              <a:rPr lang="cs-CZ" dirty="0" smtClean="0"/>
              <a:t>Přiřaď k přestupku odpovídající soubor sankcí.</a:t>
            </a:r>
          </a:p>
          <a:p>
            <a:r>
              <a:rPr lang="cs-CZ" sz="1400" dirty="0" smtClean="0"/>
              <a:t>                                                                                                                                             IA tabule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13274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81716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Přestupky mladistvých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060848"/>
            <a:ext cx="6912884" cy="417646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Přestupek </a:t>
            </a:r>
            <a:r>
              <a:rPr lang="cs-CZ" dirty="0"/>
              <a:t>mladistvého </a:t>
            </a:r>
            <a:r>
              <a:rPr lang="cs-CZ" b="1" dirty="0"/>
              <a:t>nelze projednat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v </a:t>
            </a:r>
            <a:r>
              <a:rPr lang="cs-CZ" b="1" dirty="0"/>
              <a:t>příkazním řízení</a:t>
            </a:r>
            <a:r>
              <a:rPr lang="cs-CZ" dirty="0" smtClean="0"/>
              <a:t>.</a:t>
            </a:r>
          </a:p>
          <a:p>
            <a:r>
              <a:rPr lang="cs-CZ" dirty="0"/>
              <a:t>Horní hranice pokuty se u mladistvých </a:t>
            </a:r>
            <a:r>
              <a:rPr lang="cs-CZ" b="1" dirty="0"/>
              <a:t>snižuje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na </a:t>
            </a:r>
            <a:r>
              <a:rPr lang="cs-CZ" b="1" dirty="0"/>
              <a:t>polovinu</a:t>
            </a:r>
            <a:r>
              <a:rPr lang="cs-CZ" dirty="0"/>
              <a:t>, přičemž však nesmí být vyšší než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2000 </a:t>
            </a:r>
            <a:r>
              <a:rPr lang="cs-CZ" dirty="0"/>
              <a:t>Kč. </a:t>
            </a: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blokovém řízení </a:t>
            </a:r>
            <a:r>
              <a:rPr lang="cs-CZ" b="1" dirty="0"/>
              <a:t>nelze</a:t>
            </a:r>
            <a:r>
              <a:rPr lang="cs-CZ" dirty="0"/>
              <a:t> uložit mladistvému </a:t>
            </a:r>
            <a:r>
              <a:rPr lang="cs-CZ" b="1" dirty="0"/>
              <a:t>pokutu vyšší než 500 Kč</a:t>
            </a:r>
            <a:r>
              <a:rPr lang="cs-CZ" dirty="0"/>
              <a:t>; pokutu až do výše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1000 </a:t>
            </a:r>
            <a:r>
              <a:rPr lang="cs-CZ" dirty="0"/>
              <a:t>Kč lze uložit </a:t>
            </a:r>
            <a:r>
              <a:rPr lang="cs-CZ" dirty="0" smtClean="0"/>
              <a:t>mladistvému ve zvláštních případech.</a:t>
            </a:r>
          </a:p>
          <a:p>
            <a:r>
              <a:rPr lang="cs-CZ" dirty="0" smtClean="0"/>
              <a:t>Zákaz </a:t>
            </a:r>
            <a:r>
              <a:rPr lang="cs-CZ" dirty="0"/>
              <a:t>činnosti lze mladistvému uložit nejdéle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na </a:t>
            </a:r>
            <a:r>
              <a:rPr lang="cs-CZ" b="1" dirty="0"/>
              <a:t>dobu jednoho roku</a:t>
            </a:r>
            <a:r>
              <a:rPr lang="cs-CZ" dirty="0"/>
              <a:t>, nebránil-li by výkon této sankce jeho přípravě na povolání.</a:t>
            </a:r>
          </a:p>
        </p:txBody>
      </p:sp>
      <p:pic>
        <p:nvPicPr>
          <p:cNvPr id="4098" name="Picture 2" descr="C:\Users\ZS SLOVAN\AppData\Local\Microsoft\Windows\Temporary Internet Files\Content.IE5\FY2TJY9V\MC90044037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481" y="692696"/>
            <a:ext cx="1728192" cy="1728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10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19913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Věk a nepříčetnost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přestupku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140620"/>
            <a:ext cx="7128908" cy="409669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Za </a:t>
            </a:r>
            <a:r>
              <a:rPr lang="cs-CZ" dirty="0"/>
              <a:t>přestupek není odpovědný, kdo v době jeho spáchání </a:t>
            </a:r>
            <a:r>
              <a:rPr lang="cs-CZ" b="1" dirty="0"/>
              <a:t>nedovršil patnáctý rok </a:t>
            </a:r>
            <a:r>
              <a:rPr lang="cs-CZ" dirty="0"/>
              <a:t>svého </a:t>
            </a:r>
            <a:r>
              <a:rPr lang="cs-CZ" dirty="0" smtClean="0"/>
              <a:t>věku.</a:t>
            </a:r>
          </a:p>
          <a:p>
            <a:r>
              <a:rPr lang="cs-CZ" dirty="0" smtClean="0"/>
              <a:t>Za </a:t>
            </a:r>
            <a:r>
              <a:rPr lang="cs-CZ" dirty="0"/>
              <a:t>přestupek není odpovědný, kdo pro </a:t>
            </a:r>
            <a:r>
              <a:rPr lang="cs-CZ" b="1" dirty="0"/>
              <a:t>duševní poruchu </a:t>
            </a:r>
            <a:r>
              <a:rPr lang="cs-CZ" dirty="0"/>
              <a:t>v době jeho spáchání nemohl rozpoznat, že jde o porušení nebo ohrožení zájmu chráněného zákonem, nebo nemohl ovládat své jednání. </a:t>
            </a:r>
            <a:endParaRPr lang="cs-CZ" dirty="0" smtClean="0"/>
          </a:p>
          <a:p>
            <a:r>
              <a:rPr lang="cs-CZ" dirty="0" smtClean="0"/>
              <a:t>Odpovědnosti </a:t>
            </a:r>
            <a:r>
              <a:rPr lang="cs-CZ" dirty="0"/>
              <a:t>se však nezbavuje ten, kdo se do stavu nepříčetnosti přivedl, byť i </a:t>
            </a:r>
            <a:r>
              <a:rPr lang="cs-CZ" dirty="0" smtClean="0"/>
              <a:t>z </a:t>
            </a:r>
            <a:r>
              <a:rPr lang="cs-CZ" dirty="0"/>
              <a:t>nedbalosti, </a:t>
            </a:r>
            <a:r>
              <a:rPr lang="cs-CZ" b="1" dirty="0"/>
              <a:t>požitím alkoholu nebo užitím jiné návykové látky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sz="1500" b="1" i="1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http</a:t>
            </a:r>
            <a:r>
              <a:rPr lang="cs-CZ" sz="1500" b="1" i="1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://business.center.cz/business/pravo/zakony/prestupky/cast1.aspx</a:t>
            </a:r>
            <a:r>
              <a:rPr lang="cs-CZ" sz="15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3078" name="Picture 6" descr="C:\Users\ZS SLOVAN\AppData\Local\Microsoft\Windows\Temporary Internet Files\Content.IE5\WKBXCCJS\MC9004379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908720"/>
            <a:ext cx="1835150" cy="1231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48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745152"/>
          </a:xfrm>
        </p:spPr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556792"/>
            <a:ext cx="7128908" cy="4275837"/>
          </a:xfrm>
        </p:spPr>
        <p:txBody>
          <a:bodyPr>
            <a:normAutofit lnSpcReduction="10000"/>
          </a:bodyPr>
          <a:lstStyle/>
          <a:p>
            <a:pPr marL="525780" indent="-457200">
              <a:buFont typeface="+mj-lt"/>
              <a:buAutoNum type="arabicPeriod"/>
            </a:pPr>
            <a:r>
              <a:rPr lang="cs-CZ" dirty="0" smtClean="0"/>
              <a:t>Přestupek je zaviněné jednání, které porušuje nebo ohrožuje zájem společnosti.</a:t>
            </a:r>
          </a:p>
          <a:p>
            <a:pPr marL="525780" indent="-457200">
              <a:buFont typeface="+mj-lt"/>
              <a:buAutoNum type="arabicPeriod"/>
            </a:pPr>
            <a:r>
              <a:rPr lang="cs-CZ" dirty="0" smtClean="0"/>
              <a:t>Přestupek může být zaviněn z nedbalosti, úmyslně nebo opomenutím. </a:t>
            </a:r>
          </a:p>
          <a:p>
            <a:pPr marL="525780" indent="-457200">
              <a:buFont typeface="+mj-lt"/>
              <a:buAutoNum type="arabicPeriod"/>
            </a:pPr>
            <a:r>
              <a:rPr lang="cs-CZ" dirty="0" smtClean="0"/>
              <a:t>Sankce mohou být uděleny  v blokovém, příkazním a správním řízení.</a:t>
            </a:r>
          </a:p>
          <a:p>
            <a:pPr marL="68580" indent="0">
              <a:buNone/>
            </a:pPr>
            <a:endParaRPr lang="cs-CZ" dirty="0" smtClean="0"/>
          </a:p>
          <a:p>
            <a:pPr marL="68580" indent="0">
              <a:buNone/>
            </a:pPr>
            <a:r>
              <a:rPr lang="cs-CZ" dirty="0" smtClean="0"/>
              <a:t>REFLEXE: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Proč není za přestupek odpovědné dítě mladší 15 let?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Jaký příklad přestupku můžeš uvést?</a:t>
            </a:r>
            <a:endParaRPr lang="cs-CZ" dirty="0"/>
          </a:p>
        </p:txBody>
      </p:sp>
      <p:pic>
        <p:nvPicPr>
          <p:cNvPr id="6146" name="Picture 2" descr="C:\Users\ZS SLOVAN\AppData\Local\Microsoft\Windows\Temporary Internet Files\Content.IE5\R5GKR7TZ\MC9002955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640"/>
            <a:ext cx="2193956" cy="145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89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560958" cy="817160"/>
          </a:xfrm>
        </p:spPr>
        <p:txBody>
          <a:bodyPr>
            <a:normAutofit/>
          </a:bodyPr>
          <a:lstStyle/>
          <a:p>
            <a:r>
              <a:rPr lang="cs-CZ" sz="3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ZDROJE </a:t>
            </a:r>
            <a:r>
              <a:rPr lang="en-US" sz="3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[on line] </a:t>
            </a:r>
            <a:r>
              <a:rPr lang="cs-CZ" sz="3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dostupné z </a:t>
            </a:r>
            <a:r>
              <a:rPr lang="cs-CZ" sz="3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www: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7200916" cy="3987805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Použité kliparty: </a:t>
            </a:r>
            <a:r>
              <a:rPr lang="cs-CZ" u="sng" dirty="0">
                <a:hlinkClick r:id="rId2"/>
              </a:rPr>
              <a:t>www.office.microsoft.com</a:t>
            </a:r>
            <a:endParaRPr lang="cs-CZ" u="sng" dirty="0"/>
          </a:p>
          <a:p>
            <a:r>
              <a:rPr lang="cs-CZ" dirty="0"/>
              <a:t>HORSKÁ, Viola. </a:t>
            </a:r>
            <a:r>
              <a:rPr lang="cs-CZ" i="1" dirty="0"/>
              <a:t>Občanská výchova pro 8. a 9. ročník základní školy</a:t>
            </a:r>
            <a:r>
              <a:rPr lang="cs-CZ" dirty="0"/>
              <a:t>. Vyd. 1. Praha: Fortuna, 1999, 215 s. ISBN 80-716-8641-7</a:t>
            </a:r>
            <a:r>
              <a:rPr lang="cs-CZ" dirty="0" smtClean="0"/>
              <a:t>.</a:t>
            </a:r>
          </a:p>
          <a:p>
            <a:r>
              <a:rPr lang="pl-PL" dirty="0"/>
              <a:t>HUŇÁČEK, Petr a </a:t>
            </a:r>
            <a:r>
              <a:rPr lang="pl-PL" dirty="0" smtClean="0"/>
              <a:t>kol</a:t>
            </a:r>
            <a:r>
              <a:rPr lang="pl-PL" dirty="0"/>
              <a:t>. </a:t>
            </a:r>
            <a:r>
              <a:rPr lang="pl-PL" i="1" dirty="0"/>
              <a:t>www.prestupkyvdoprave.cz</a:t>
            </a:r>
            <a:r>
              <a:rPr lang="pl-PL" dirty="0"/>
              <a:t> [online]. [cit. </a:t>
            </a:r>
            <a:r>
              <a:rPr lang="pl-PL" dirty="0" smtClean="0"/>
              <a:t>4.1.2012]. </a:t>
            </a:r>
            <a:r>
              <a:rPr lang="pl-PL" dirty="0"/>
              <a:t>Dostupný na WWW: </a:t>
            </a:r>
            <a:r>
              <a:rPr lang="pl-PL" dirty="0">
                <a:hlinkClick r:id="rId3"/>
              </a:rPr>
              <a:t>http://</a:t>
            </a:r>
            <a:r>
              <a:rPr lang="pl-PL" dirty="0" smtClean="0">
                <a:hlinkClick r:id="rId3"/>
              </a:rPr>
              <a:t>www.prestupkyvdoprave.cz/rizeni_o_prestupcich.html</a:t>
            </a:r>
            <a:r>
              <a:rPr lang="pl-PL" dirty="0" smtClean="0"/>
              <a:t> </a:t>
            </a:r>
            <a:endParaRPr lang="cs-CZ" dirty="0" smtClean="0"/>
          </a:p>
          <a:p>
            <a:r>
              <a:rPr lang="cs-CZ" dirty="0" smtClean="0"/>
              <a:t>AUTOR </a:t>
            </a:r>
            <a:r>
              <a:rPr lang="cs-CZ" dirty="0"/>
              <a:t>NEUVEDEN. 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 [online]. [cit. </a:t>
            </a:r>
            <a:r>
              <a:rPr lang="cs-CZ" dirty="0" smtClean="0"/>
              <a:t>4.1.2012]. </a:t>
            </a:r>
            <a:r>
              <a:rPr lang="cs-CZ" dirty="0"/>
              <a:t>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1url.cz/yQ8s</a:t>
            </a:r>
            <a:r>
              <a:rPr lang="cs-CZ" dirty="0" smtClean="0"/>
              <a:t> </a:t>
            </a:r>
          </a:p>
          <a:p>
            <a:r>
              <a:rPr lang="cs-CZ" dirty="0"/>
              <a:t>AUTOR NEUVEDEN. 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 [online]. [cit. 4.1.2012].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1url.cz/rQ8T</a:t>
            </a:r>
            <a:r>
              <a:rPr lang="cs-CZ" dirty="0" smtClean="0"/>
              <a:t> </a:t>
            </a:r>
          </a:p>
          <a:p>
            <a:r>
              <a:rPr lang="cs-CZ" dirty="0"/>
              <a:t>AUTOR NEUVEDEN. 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 [online]. [cit. 4.1.2012].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1url.cz/TQ8j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183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trips dir="ld"/>
      </p:transition>
    </mc:Choice>
    <mc:Fallback xmlns="">
      <p:transition spd="slow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1320</TotalTime>
  <Words>1065</Words>
  <Application>Microsoft Office PowerPoint</Application>
  <PresentationFormat>Předvádění na obrazovce (4:3)</PresentationFormat>
  <Paragraphs>237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Austin</vt:lpstr>
      <vt:lpstr>Prezentace aplikace PowerPoint</vt:lpstr>
      <vt:lpstr>ANOTACE</vt:lpstr>
      <vt:lpstr>PILOTÁŽ  (doporučení – upozornění – zpětná vazba)</vt:lpstr>
      <vt:lpstr>PŘESTUPKY</vt:lpstr>
      <vt:lpstr>Přestupek</vt:lpstr>
      <vt:lpstr>Postihy (sankce)</vt:lpstr>
      <vt:lpstr>Řešení dopravních přestupků</vt:lpstr>
      <vt:lpstr>BODOVÝ SYSTÉM</vt:lpstr>
      <vt:lpstr>BODOVÝ SYSTÉM - ŘEŠENÍ</vt:lpstr>
      <vt:lpstr>Přestupky mladistvých</vt:lpstr>
      <vt:lpstr>Věk a nepříčetnost  u přestupku</vt:lpstr>
      <vt:lpstr>Závěr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shajdinova</dc:creator>
  <cp:lastModifiedBy>ZS SLOVAN</cp:lastModifiedBy>
  <cp:revision>37</cp:revision>
  <dcterms:created xsi:type="dcterms:W3CDTF">2012-03-15T08:06:13Z</dcterms:created>
  <dcterms:modified xsi:type="dcterms:W3CDTF">2013-02-20T23:43:04Z</dcterms:modified>
</cp:coreProperties>
</file>