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8" r:id="rId3"/>
    <p:sldId id="269" r:id="rId4"/>
    <p:sldId id="256" r:id="rId5"/>
    <p:sldId id="257" r:id="rId6"/>
    <p:sldId id="258" r:id="rId7"/>
    <p:sldId id="264" r:id="rId8"/>
    <p:sldId id="266" r:id="rId9"/>
    <p:sldId id="267" r:id="rId10"/>
    <p:sldId id="259" r:id="rId11"/>
    <p:sldId id="260" r:id="rId12"/>
    <p:sldId id="261" r:id="rId13"/>
    <p:sldId id="270" r:id="rId14"/>
    <p:sldId id="271" r:id="rId15"/>
    <p:sldId id="272" r:id="rId16"/>
    <p:sldId id="273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8760784B-1E07-44A2-9B86-23ACEBF8ED59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513DEC55-0BE5-46D4-B363-E47E4476A9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business.center.cz/business/pravo/zakony/trestni-zakonik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g.denik.cz/52/eb/paragraf_denik_denik-380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835621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71600" y="1700808"/>
            <a:ext cx="7222194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600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sz="1600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sz="1600" b="1" dirty="0" smtClean="0">
              <a:solidFill>
                <a:srgbClr val="00B050"/>
              </a:solidFill>
            </a:endParaRPr>
          </a:p>
          <a:p>
            <a:pPr algn="ctr"/>
            <a:r>
              <a:rPr lang="cs-CZ" sz="1600" dirty="0" smtClean="0"/>
              <a:t>projekt v rámci vzdělávacího programu</a:t>
            </a:r>
          </a:p>
          <a:p>
            <a:pPr algn="ctr"/>
            <a:r>
              <a:rPr lang="cs-CZ" sz="1600" dirty="0" smtClean="0"/>
              <a:t>VZDĚLÁNÍ PRO KONKURENCESCHOPNOST</a:t>
            </a:r>
          </a:p>
          <a:p>
            <a:endParaRPr lang="cs-CZ" sz="1600" dirty="0" smtClean="0"/>
          </a:p>
          <a:p>
            <a:pPr algn="ctr"/>
            <a:r>
              <a:rPr lang="cs-CZ" sz="1600" dirty="0" smtClean="0"/>
              <a:t>ŠABLONA ČÍSLO: III/2</a:t>
            </a:r>
          </a:p>
          <a:p>
            <a:pPr algn="ctr"/>
            <a:r>
              <a:rPr lang="cs-CZ" sz="1600" dirty="0" smtClean="0"/>
              <a:t>NÁZEV:  INOVACE A ZKVALITNĚNÍ VÝUKY PROSTŘEDNICTVÍM ICT</a:t>
            </a:r>
          </a:p>
          <a:p>
            <a:endParaRPr lang="cs-CZ" sz="1600" dirty="0" smtClean="0"/>
          </a:p>
          <a:p>
            <a:endParaRPr lang="cs-CZ" sz="1600" dirty="0"/>
          </a:p>
          <a:p>
            <a:r>
              <a:rPr lang="cs-CZ" sz="1600" b="1" dirty="0" smtClean="0"/>
              <a:t>PŘEDMĚT: 		VÝCHOVA K OBČANSTVÍ</a:t>
            </a:r>
          </a:p>
          <a:p>
            <a:r>
              <a:rPr lang="cs-CZ" sz="1600" b="1" dirty="0" smtClean="0"/>
              <a:t>ROČNÍK:			9.</a:t>
            </a:r>
          </a:p>
          <a:p>
            <a:r>
              <a:rPr lang="cs-CZ" sz="1600" b="1" dirty="0" smtClean="0"/>
              <a:t>TÉMA:			</a:t>
            </a:r>
            <a:r>
              <a:rPr lang="cs-CZ" sz="1600" b="1" u="sng" dirty="0" smtClean="0"/>
              <a:t>TRESTNÍ PRÁVO – TRESTNÉ ČINY</a:t>
            </a:r>
          </a:p>
          <a:p>
            <a:r>
              <a:rPr lang="cs-CZ" sz="1600" b="1" dirty="0" smtClean="0"/>
              <a:t>AUTOR:			MGR. SVĚTLANA HAJDINOVÁ</a:t>
            </a:r>
          </a:p>
          <a:p>
            <a:r>
              <a:rPr lang="cs-CZ" sz="1600" b="1" dirty="0" smtClean="0"/>
              <a:t>DATUM VYTVOŘENÍ:	10. 1. 2012</a:t>
            </a:r>
          </a:p>
          <a:p>
            <a:endParaRPr lang="cs-CZ" sz="1600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VY_32_INOVACE_36_SH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302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2008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52528"/>
          </a:xfrm>
        </p:spPr>
        <p:txBody>
          <a:bodyPr>
            <a:normAutofit fontScale="925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TRESTNÍ PRÁVO - TRESTNÉ ČINY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 si osvojí základní informace týkající se trestného činu a jeho postihů.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>
                <a:solidFill>
                  <a:srgbClr val="0070C0"/>
                </a:solidFill>
              </a:rPr>
              <a:t>pracovní list </a:t>
            </a:r>
            <a:r>
              <a:rPr lang="cs-CZ" b="1" dirty="0" smtClean="0">
                <a:solidFill>
                  <a:srgbClr val="0070C0"/>
                </a:solidFill>
              </a:rPr>
              <a:t>- TRESTNÍ ZÁKON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</a:t>
            </a:r>
            <a:r>
              <a:rPr lang="cs-CZ" dirty="0" smtClean="0"/>
              <a:t>trestní zákon, trestný čin, druhy trestů, vězení, polehčující a přitěžující okolnosti, trestní postižitelnost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1 pracovní úkol a 1 pracovní list</a:t>
            </a:r>
            <a:endParaRPr lang="cs-CZ" dirty="0"/>
          </a:p>
          <a:p>
            <a:pPr>
              <a:buBlip>
                <a:blip r:embed="rId2"/>
              </a:buBlip>
            </a:pPr>
            <a:r>
              <a:rPr lang="cs-CZ" b="1" dirty="0"/>
              <a:t>Možnosti 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59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6613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PILOTÁŽ </a:t>
            </a:r>
            <a:b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(doporučení – upozornění – zpětná vazba)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92500" lnSpcReduction="10000"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vypracovali pracovní list, ve kterém se učili pracovat s obsahem trestního zákona.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tomu, aby si žáci uvědomili možné dopady svého chování.</a:t>
            </a:r>
          </a:p>
          <a:p>
            <a:pPr>
              <a:buBlip>
                <a:blip r:embed="rId2"/>
              </a:buBlip>
            </a:pPr>
            <a:r>
              <a:rPr lang="cs-CZ" dirty="0"/>
              <a:t>V prezentaci jsou použity </a:t>
            </a:r>
            <a:r>
              <a:rPr lang="cs-CZ" b="1" dirty="0">
                <a:solidFill>
                  <a:srgbClr val="0070C0"/>
                </a:solidFill>
              </a:rPr>
              <a:t>hypertextové odkazy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/>
              <a:t>podrobněji vysvětlující, rozšiřující nebo doplňující vybrané pojmy prezentace (snímek 6</a:t>
            </a:r>
            <a:r>
              <a:rPr lang="cs-CZ" dirty="0" smtClean="0"/>
              <a:t>)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</a:t>
            </a:r>
            <a:r>
              <a:rPr lang="cs-CZ" dirty="0"/>
              <a:t>prezentaci je použita </a:t>
            </a:r>
            <a:r>
              <a:rPr lang="cs-CZ" b="1" dirty="0"/>
              <a:t>animace</a:t>
            </a:r>
            <a:r>
              <a:rPr lang="cs-CZ" b="1" dirty="0" smtClean="0"/>
              <a:t>.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>
                <a:solidFill>
                  <a:srgbClr val="C00000"/>
                </a:solidFill>
              </a:rPr>
              <a:t>Pracovní úkoly</a:t>
            </a:r>
            <a:r>
              <a:rPr lang="cs-CZ" dirty="0"/>
              <a:t> mohou být využity v hodině, jako DÚ nebo samostatná práce, lze je ohodnotit. Pro 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703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15257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TRESTNÉ ČINY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4293096"/>
            <a:ext cx="3672408" cy="1260629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závažná společensky nebezpečná jednání postihovaná soudy</a:t>
            </a:r>
            <a:endParaRPr lang="cs-CZ" sz="2000" b="1" dirty="0"/>
          </a:p>
        </p:txBody>
      </p:sp>
      <p:pic>
        <p:nvPicPr>
          <p:cNvPr id="1026" name="Picture 2" descr="http://www.vakinfo.cz/legislativa/navrh-zakona-o-trestni-odpovednosti-pravnickych-osob/image_min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4252"/>
            <a:ext cx="1905000" cy="1905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pirati.ben.cz/img/pout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356992"/>
            <a:ext cx="2857500" cy="21431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R5GKR7TZ\MC9002307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8110" y="620688"/>
            <a:ext cx="887240" cy="19208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ZS SLOVAN\AppData\Local\Microsoft\Windows\Temporary Internet Files\Content.IE5\NIQHWHNY\MP900400654[1].jpg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030915"/>
              </a:clrFrom>
              <a:clrTo>
                <a:srgbClr val="03091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1138"/>
            <a:ext cx="3901440" cy="25999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01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48895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Trestný čin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označení v TRESTNÍM ZÁKONĚ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76872"/>
            <a:ext cx="8229600" cy="396044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Hlava</a:t>
            </a:r>
            <a:r>
              <a:rPr lang="cs-CZ" sz="3200" dirty="0" smtClean="0"/>
              <a:t> (číslo a název):</a:t>
            </a:r>
          </a:p>
          <a:p>
            <a:r>
              <a:rPr lang="cs-CZ" sz="3200" b="1" dirty="0" smtClean="0"/>
              <a:t>trestný čin</a:t>
            </a:r>
            <a:r>
              <a:rPr lang="cs-CZ" sz="3200" dirty="0" smtClean="0"/>
              <a:t>: </a:t>
            </a:r>
            <a:r>
              <a:rPr lang="cs-CZ" sz="3200" b="1" dirty="0" smtClean="0"/>
              <a:t>§</a:t>
            </a:r>
            <a:r>
              <a:rPr lang="cs-CZ" sz="3200" dirty="0" smtClean="0"/>
              <a:t> (paragraf číslo):</a:t>
            </a:r>
            <a:endParaRPr lang="cs-CZ" sz="3200" dirty="0"/>
          </a:p>
          <a:p>
            <a:r>
              <a:rPr lang="cs-CZ" sz="3200" b="1" dirty="0" smtClean="0"/>
              <a:t>název trestného činu</a:t>
            </a:r>
            <a:r>
              <a:rPr lang="cs-CZ" sz="3200" dirty="0" smtClean="0"/>
              <a:t>: </a:t>
            </a:r>
          </a:p>
          <a:p>
            <a:r>
              <a:rPr lang="cs-CZ" sz="3200" b="1" dirty="0" smtClean="0"/>
              <a:t>definice</a:t>
            </a:r>
            <a:r>
              <a:rPr lang="cs-CZ" sz="3200" dirty="0" smtClean="0"/>
              <a:t> (skutková podstata):</a:t>
            </a:r>
          </a:p>
          <a:p>
            <a:r>
              <a:rPr lang="cs-CZ" sz="3200" b="1" dirty="0" smtClean="0"/>
              <a:t>druh trestu</a:t>
            </a:r>
            <a:r>
              <a:rPr lang="cs-CZ" sz="3200" dirty="0" smtClean="0"/>
              <a:t>:</a:t>
            </a:r>
          </a:p>
          <a:p>
            <a:r>
              <a:rPr lang="cs-CZ" sz="3200" b="1" dirty="0" smtClean="0"/>
              <a:t>výše trestu</a:t>
            </a:r>
            <a:r>
              <a:rPr lang="cs-CZ" sz="3200" dirty="0" smtClean="0"/>
              <a:t>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162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 fontScale="92500" lnSpcReduction="20000"/>
          </a:bodyPr>
          <a:lstStyle/>
          <a:p>
            <a:pPr marL="582930" indent="-514350">
              <a:buFont typeface="+mj-lt"/>
              <a:buAutoNum type="arabicParenR"/>
            </a:pPr>
            <a:r>
              <a:rPr lang="cs-CZ" sz="2600" u="sng" dirty="0" smtClean="0"/>
              <a:t>Hlava (číslo a název):</a:t>
            </a:r>
            <a:r>
              <a:rPr lang="cs-CZ" sz="2600" dirty="0" smtClean="0"/>
              <a:t> </a:t>
            </a:r>
          </a:p>
          <a:p>
            <a:pPr marL="68580" indent="0" algn="ctr">
              <a:buNone/>
            </a:pP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HLAVA ŠESTÁ, TRESTNÉ ČINY PROTI RODINĚ A MLÁDEŽI </a:t>
            </a:r>
          </a:p>
          <a:p>
            <a:pPr marL="582930" indent="-514350">
              <a:buFont typeface="+mj-lt"/>
              <a:buAutoNum type="arabicParenR" startAt="2"/>
            </a:pPr>
            <a:r>
              <a:rPr lang="cs-CZ" sz="2600" u="sng" dirty="0" smtClean="0"/>
              <a:t>trestný čin: § (paragraf číslo):</a:t>
            </a:r>
            <a:r>
              <a:rPr lang="cs-CZ" sz="2600" dirty="0" smtClean="0"/>
              <a:t> </a:t>
            </a:r>
            <a:endParaRPr lang="cs-CZ" sz="2600" dirty="0"/>
          </a:p>
          <a:p>
            <a:pPr marL="68580" indent="0" algn="ctr">
              <a:buNone/>
            </a:pPr>
            <a:r>
              <a:rPr lang="cs-CZ" sz="2600" b="1" dirty="0" smtClean="0">
                <a:solidFill>
                  <a:schemeClr val="accent4">
                    <a:lumMod val="75000"/>
                  </a:schemeClr>
                </a:solidFill>
              </a:rPr>
              <a:t>§ 212</a:t>
            </a:r>
          </a:p>
          <a:p>
            <a:pPr marL="582930" indent="-514350">
              <a:buFont typeface="+mj-lt"/>
              <a:buAutoNum type="arabicParenR" startAt="3"/>
            </a:pPr>
            <a:r>
              <a:rPr lang="cs-CZ" sz="2600" u="sng" dirty="0" smtClean="0"/>
              <a:t>název trestného činu:</a:t>
            </a:r>
          </a:p>
          <a:p>
            <a:pPr marL="68580" indent="0" algn="ctr">
              <a:buNone/>
            </a:pPr>
            <a:r>
              <a:rPr lang="cs-CZ" sz="2600" b="1" dirty="0" smtClean="0">
                <a:solidFill>
                  <a:schemeClr val="accent6">
                    <a:lumMod val="75000"/>
                  </a:schemeClr>
                </a:solidFill>
              </a:rPr>
              <a:t>OPUŠTĚNÍ DÍTĚTE</a:t>
            </a:r>
          </a:p>
          <a:p>
            <a:pPr marL="582930" indent="-514350">
              <a:buFont typeface="+mj-lt"/>
              <a:buAutoNum type="arabicParenR" startAt="4"/>
            </a:pPr>
            <a:r>
              <a:rPr lang="cs-CZ" sz="2600" u="sng" dirty="0" smtClean="0"/>
              <a:t>definice (skutková podstata):</a:t>
            </a:r>
          </a:p>
          <a:p>
            <a:pPr marL="68580" indent="0" algn="ctr">
              <a:buNone/>
            </a:pPr>
            <a:r>
              <a:rPr lang="cs-CZ" sz="2600" b="1" dirty="0" smtClean="0">
                <a:solidFill>
                  <a:schemeClr val="accent1">
                    <a:lumMod val="75000"/>
                  </a:schemeClr>
                </a:solidFill>
              </a:rPr>
              <a:t>KDO OPOUSTÍ DÍTĚ, O KTERÉ MÁ POVINNOST PEČOVAT A KTERÉ SI SAMO NEMŮŽE OPATŘIT POMOC, A VYSTAVÍ JE TÍM NEBEZPEČÍ SMRTI NEBO UBLÍŽENÍ NA ZDRAVÍ…</a:t>
            </a:r>
          </a:p>
          <a:p>
            <a:pPr marL="582930" indent="-514350">
              <a:buFont typeface="+mj-lt"/>
              <a:buAutoNum type="arabicParenR" startAt="5"/>
            </a:pPr>
            <a:r>
              <a:rPr lang="cs-CZ" sz="2600" u="sng" dirty="0" smtClean="0"/>
              <a:t>druh trestu:</a:t>
            </a:r>
          </a:p>
          <a:p>
            <a:pPr marL="68580" indent="0" algn="ctr">
              <a:buNone/>
            </a:pPr>
            <a:r>
              <a:rPr lang="cs-CZ" sz="2600" b="1" dirty="0" smtClean="0">
                <a:solidFill>
                  <a:srgbClr val="FF0000"/>
                </a:solidFill>
              </a:rPr>
              <a:t>…BUDE POTRESTÁN ODNĚTÍM SVOBODY</a:t>
            </a:r>
          </a:p>
          <a:p>
            <a:pPr marL="582930" indent="-514350">
              <a:buFont typeface="+mj-lt"/>
              <a:buAutoNum type="arabicParenR" startAt="6"/>
            </a:pPr>
            <a:r>
              <a:rPr lang="cs-CZ" sz="2600" u="sng" dirty="0" smtClean="0"/>
              <a:t>výše trestu:</a:t>
            </a:r>
          </a:p>
          <a:p>
            <a:pPr marL="68580" indent="0" algn="ctr">
              <a:buNone/>
            </a:pPr>
            <a:r>
              <a:rPr lang="cs-CZ" sz="2600" b="1" dirty="0" smtClean="0">
                <a:solidFill>
                  <a:srgbClr val="00B050"/>
                </a:solidFill>
              </a:rPr>
              <a:t>…NA ŠEST MĚSÍCŮ AŽ TŘI LÉTA</a:t>
            </a:r>
          </a:p>
          <a:p>
            <a:r>
              <a:rPr lang="cs-CZ" sz="2100" dirty="0">
                <a:hlinkClick r:id="rId2"/>
              </a:rPr>
              <a:t>http://business.center.cz/business/pravo/zakony/trestni-zakonik</a:t>
            </a:r>
            <a:r>
              <a:rPr lang="cs-CZ" sz="2100" dirty="0" smtClean="0">
                <a:hlinkClick r:id="rId2"/>
              </a:rPr>
              <a:t>/</a:t>
            </a:r>
            <a:r>
              <a:rPr lang="cs-CZ" sz="2100" dirty="0" smtClean="0"/>
              <a:t> </a:t>
            </a:r>
            <a:endParaRPr lang="cs-CZ" sz="2100" dirty="0"/>
          </a:p>
        </p:txBody>
      </p:sp>
    </p:spTree>
    <p:extLst>
      <p:ext uri="{BB962C8B-B14F-4D97-AF65-F5344CB8AC3E}">
        <p14:creationId xmlns:p14="http://schemas.microsoft.com/office/powerpoint/2010/main" val="295371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1368152"/>
          </a:xfrm>
        </p:spPr>
        <p:txBody>
          <a:bodyPr anchor="t"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Trestní zákon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u="sng" dirty="0" smtClean="0">
                <a:solidFill>
                  <a:schemeClr val="accent6">
                    <a:lumMod val="75000"/>
                  </a:schemeClr>
                </a:solidFill>
              </a:rPr>
              <a:t>Pracovní úkol</a:t>
            </a:r>
            <a:r>
              <a:rPr lang="cs-CZ" sz="2200" b="1" dirty="0" smtClean="0">
                <a:solidFill>
                  <a:schemeClr val="accent6">
                    <a:lumMod val="75000"/>
                  </a:schemeClr>
                </a:solidFill>
              </a:rPr>
              <a:t>: vyhledej v ukázce pojmy a doplň je do tabulky v pracovním listu.</a:t>
            </a:r>
            <a:endParaRPr lang="cs-CZ" sz="2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7272924" cy="4680520"/>
          </a:xfrm>
          <a:solidFill>
            <a:schemeClr val="bg2">
              <a:lumMod val="60000"/>
              <a:lumOff val="40000"/>
            </a:schemeClr>
          </a:solidFill>
        </p:spPr>
        <p:txBody>
          <a:bodyPr>
            <a:normAutofit fontScale="62500" lnSpcReduction="20000"/>
          </a:bodyPr>
          <a:lstStyle/>
          <a:p>
            <a:pPr marL="68580" indent="0">
              <a:buNone/>
            </a:pPr>
            <a:endParaRPr lang="cs-CZ" b="1" dirty="0" smtClean="0"/>
          </a:p>
          <a:p>
            <a:pPr marL="68580" indent="0">
              <a:buNone/>
            </a:pPr>
            <a:r>
              <a:rPr lang="cs-CZ" b="1" dirty="0" smtClean="0"/>
              <a:t>UKÁZKA:</a:t>
            </a:r>
          </a:p>
          <a:p>
            <a:r>
              <a:rPr lang="cs-CZ" sz="2600" dirty="0" smtClean="0"/>
              <a:t>ČÁST DRUHÁ - ZVLÁŠTNÍ </a:t>
            </a:r>
            <a:r>
              <a:rPr lang="cs-CZ" sz="2600" dirty="0"/>
              <a:t>ČÁST</a:t>
            </a:r>
            <a:br>
              <a:rPr lang="cs-CZ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>HLAVA </a:t>
            </a:r>
            <a:r>
              <a:rPr lang="cs-CZ" sz="2600" dirty="0" smtClean="0"/>
              <a:t>PRVNÍ: TRESTNÉ </a:t>
            </a:r>
            <a:r>
              <a:rPr lang="cs-CZ" sz="2600" dirty="0"/>
              <a:t>ČINY PROTI ŽIVOTU A </a:t>
            </a:r>
            <a:r>
              <a:rPr lang="cs-CZ" sz="2600" dirty="0" smtClean="0"/>
              <a:t>ZDRAVÍ</a:t>
            </a:r>
          </a:p>
          <a:p>
            <a:pPr marL="68580" indent="0">
              <a:buNone/>
            </a:pPr>
            <a:endParaRPr lang="cs-CZ" sz="2600" dirty="0" smtClean="0"/>
          </a:p>
          <a:p>
            <a:r>
              <a:rPr lang="cs-CZ" sz="2600" dirty="0"/>
              <a:t>Díl </a:t>
            </a:r>
            <a:r>
              <a:rPr lang="cs-CZ" sz="2600" dirty="0" smtClean="0"/>
              <a:t>3. - Trestné </a:t>
            </a:r>
            <a:r>
              <a:rPr lang="cs-CZ" sz="2600" dirty="0"/>
              <a:t>činy ohrožující život nebo </a:t>
            </a:r>
            <a:r>
              <a:rPr lang="cs-CZ" sz="2600" dirty="0" smtClean="0"/>
              <a:t>zdraví</a:t>
            </a:r>
          </a:p>
          <a:p>
            <a:pPr marL="68580" indent="0">
              <a:buNone/>
            </a:pPr>
            <a:endParaRPr lang="cs-CZ" sz="2600" dirty="0" smtClean="0"/>
          </a:p>
          <a:p>
            <a:r>
              <a:rPr lang="cs-CZ" sz="2600" dirty="0"/>
              <a:t>§ 158</a:t>
            </a:r>
            <a:br>
              <a:rPr lang="cs-CZ" sz="2600" dirty="0"/>
            </a:br>
            <a:r>
              <a:rPr lang="cs-CZ" sz="2600" dirty="0"/>
              <a:t>Rvačka </a:t>
            </a:r>
            <a:br>
              <a:rPr lang="cs-CZ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>(1) Kdo úmyslně ohrozí život nebo zdraví jiného tím, že se zúčastní rvačky, bude potrestán odnětím svobody až na jeden rok.</a:t>
            </a:r>
            <a:br>
              <a:rPr lang="cs-CZ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>(2) Odnětím svobody na šest měsíců až pět let nebo peněžitým trestem bude pachatel potrestán, je-li při činu uvedeném v odstavci 1 jinému způsobena těžká újma na zdraví.</a:t>
            </a:r>
            <a:br>
              <a:rPr lang="cs-CZ" sz="2600" dirty="0"/>
            </a:br>
            <a:r>
              <a:rPr lang="cs-CZ" sz="2600" dirty="0"/>
              <a:t/>
            </a:r>
            <a:br>
              <a:rPr lang="cs-CZ" sz="2600" dirty="0"/>
            </a:br>
            <a:r>
              <a:rPr lang="cs-CZ" sz="2600" dirty="0"/>
              <a:t>(3) Odnětím svobody na dvě léta až osm let bude pachatel potrestán, je-li při činu uvedeném v odstavci 1 jinému způsobena smrt.</a:t>
            </a:r>
          </a:p>
        </p:txBody>
      </p:sp>
    </p:spTree>
    <p:extLst>
      <p:ext uri="{BB962C8B-B14F-4D97-AF65-F5344CB8AC3E}">
        <p14:creationId xmlns:p14="http://schemas.microsoft.com/office/powerpoint/2010/main" val="3927970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488832" cy="72008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Pracovní list: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Určení trestu         </a:t>
            </a:r>
            <a:r>
              <a:rPr lang="cs-CZ" sz="1600" dirty="0" smtClean="0"/>
              <a:t>tisk pro žáka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3987805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1675221"/>
              </p:ext>
            </p:extLst>
          </p:nvPr>
        </p:nvGraphicFramePr>
        <p:xfrm>
          <a:off x="611560" y="1556789"/>
          <a:ext cx="7920880" cy="4696587"/>
        </p:xfrm>
        <a:graphic>
          <a:graphicData uri="http://schemas.openxmlformats.org/drawingml/2006/table">
            <a:tbl>
              <a:tblPr firstRow="1">
                <a:tableStyleId>{616DA210-FB5B-4158-B5E0-FEB733F419BA}</a:tableStyleId>
              </a:tblPr>
              <a:tblGrid>
                <a:gridCol w="2772308"/>
                <a:gridCol w="5148572"/>
              </a:tblGrid>
              <a:tr h="670941">
                <a:tc>
                  <a:txBody>
                    <a:bodyPr/>
                    <a:lstStyle/>
                    <a:p>
                      <a:r>
                        <a:rPr lang="cs-CZ" dirty="0" smtClean="0"/>
                        <a:t>ZADÁNÍ: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VYHLEDANÉ POJMY: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Hlava </a:t>
                      </a:r>
                      <a:br>
                        <a:rPr lang="cs-CZ" u="sng" dirty="0" smtClean="0"/>
                      </a:br>
                      <a:r>
                        <a:rPr lang="cs-CZ" u="none" dirty="0" smtClean="0"/>
                        <a:t>(číslo a název):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trestný čin: </a:t>
                      </a:r>
                      <a:br>
                        <a:rPr lang="cs-CZ" u="sng" dirty="0" smtClean="0"/>
                      </a:br>
                      <a:r>
                        <a:rPr lang="cs-CZ" u="none" dirty="0" smtClean="0"/>
                        <a:t>(§ paragraf číslo):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název trestného činu:</a:t>
                      </a:r>
                      <a:endParaRPr lang="cs-CZ" u="sng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r>
                        <a:rPr lang="cs-CZ" u="sng" dirty="0" smtClean="0"/>
                        <a:t>definice </a:t>
                      </a:r>
                      <a:br>
                        <a:rPr lang="cs-CZ" u="sng" dirty="0" smtClean="0"/>
                      </a:br>
                      <a:r>
                        <a:rPr lang="cs-CZ" u="none" dirty="0" smtClean="0"/>
                        <a:t>(skutková</a:t>
                      </a:r>
                      <a:r>
                        <a:rPr lang="cs-CZ" u="none" baseline="0" dirty="0" smtClean="0"/>
                        <a:t> </a:t>
                      </a:r>
                      <a:r>
                        <a:rPr lang="cs-CZ" u="none" dirty="0" smtClean="0"/>
                        <a:t>podstata):</a:t>
                      </a:r>
                      <a:endParaRPr lang="cs-CZ" u="none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druh trestu: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u="sng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výše trestu:</a:t>
                      </a:r>
                      <a:endParaRPr lang="cs-CZ" u="sng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6670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488832" cy="936104"/>
          </a:xfrm>
        </p:spPr>
        <p:txBody>
          <a:bodyPr>
            <a:normAutofit fontScale="90000"/>
          </a:bodyPr>
          <a:lstStyle/>
          <a:p>
            <a:r>
              <a:rPr lang="cs-CZ" sz="2000" b="1" dirty="0" smtClean="0"/>
              <a:t>Pracovní list: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Určení trestu - </a:t>
            </a:r>
            <a:r>
              <a:rPr lang="cs-CZ" sz="27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1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                            </a:t>
            </a:r>
            <a:r>
              <a:rPr lang="cs-CZ" sz="1600" dirty="0" smtClean="0"/>
              <a:t>tisk pro žáka nebo IA tabule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844824"/>
            <a:ext cx="6777317" cy="3987805"/>
          </a:xfrm>
        </p:spPr>
        <p:txBody>
          <a:bodyPr>
            <a:normAutofit/>
          </a:bodyPr>
          <a:lstStyle/>
          <a:p>
            <a:pPr marL="68580" indent="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9134240"/>
              </p:ext>
            </p:extLst>
          </p:nvPr>
        </p:nvGraphicFramePr>
        <p:xfrm>
          <a:off x="611560" y="1556789"/>
          <a:ext cx="7920880" cy="4696587"/>
        </p:xfrm>
        <a:graphic>
          <a:graphicData uri="http://schemas.openxmlformats.org/drawingml/2006/table">
            <a:tbl>
              <a:tblPr firstRow="1">
                <a:tableStyleId>{616DA210-FB5B-4158-B5E0-FEB733F419BA}</a:tableStyleId>
              </a:tblPr>
              <a:tblGrid>
                <a:gridCol w="2772308"/>
                <a:gridCol w="5148572"/>
              </a:tblGrid>
              <a:tr h="670941">
                <a:tc>
                  <a:txBody>
                    <a:bodyPr/>
                    <a:lstStyle/>
                    <a:p>
                      <a:r>
                        <a:rPr lang="cs-CZ" dirty="0" smtClean="0"/>
                        <a:t>ZADÁNÍ: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VYHLEDANÉ POJMY: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Hlava </a:t>
                      </a:r>
                      <a:br>
                        <a:rPr lang="cs-CZ" u="sng" dirty="0" smtClean="0"/>
                      </a:br>
                      <a:r>
                        <a:rPr lang="cs-CZ" u="none" dirty="0" smtClean="0"/>
                        <a:t>(číslo a název):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HLAVA PRVNÍ: TRESTNÉ ČINY PROTI ŽIVOTU A ZDRAVÍ</a:t>
                      </a: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trestný čin: </a:t>
                      </a:r>
                      <a:br>
                        <a:rPr lang="cs-CZ" u="sng" dirty="0" smtClean="0"/>
                      </a:br>
                      <a:r>
                        <a:rPr lang="cs-CZ" u="none" dirty="0" smtClean="0"/>
                        <a:t>(§ paragraf číslo):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§ 158</a:t>
                      </a:r>
                      <a:br>
                        <a:rPr lang="cs-CZ" sz="1800" dirty="0" smtClean="0"/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název trestného činu:</a:t>
                      </a:r>
                      <a:endParaRPr lang="cs-CZ" u="sng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Rvačka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r>
                        <a:rPr lang="cs-CZ" u="sng" dirty="0" smtClean="0"/>
                        <a:t>definice </a:t>
                      </a:r>
                      <a:br>
                        <a:rPr lang="cs-CZ" u="sng" dirty="0" smtClean="0"/>
                      </a:br>
                      <a:r>
                        <a:rPr lang="cs-CZ" u="none" dirty="0" smtClean="0"/>
                        <a:t>(skutková</a:t>
                      </a:r>
                      <a:r>
                        <a:rPr lang="cs-CZ" u="none" baseline="0" dirty="0" smtClean="0"/>
                        <a:t> </a:t>
                      </a:r>
                      <a:r>
                        <a:rPr lang="cs-CZ" u="none" dirty="0" smtClean="0"/>
                        <a:t>podstata):</a:t>
                      </a:r>
                      <a:endParaRPr lang="cs-CZ" u="none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Kdo úmyslně ohrozí život nebo zdraví jiného tím, že se zúčastní rvačky, …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druh trestu: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u="sng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… </a:t>
                      </a:r>
                      <a:r>
                        <a:rPr lang="cs-CZ" sz="1800" dirty="0" smtClean="0"/>
                        <a:t>bude potrestán odnětím svobody …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  <a:tr h="6709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u="sng" dirty="0" smtClean="0"/>
                        <a:t>výše trestu:</a:t>
                      </a:r>
                      <a:endParaRPr lang="cs-CZ" u="sng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… </a:t>
                      </a:r>
                      <a:r>
                        <a:rPr lang="cs-CZ" sz="1800" dirty="0" smtClean="0"/>
                        <a:t>až na jeden rok.</a:t>
                      </a:r>
                      <a:br>
                        <a:rPr lang="cs-CZ" sz="1800" dirty="0" smtClean="0"/>
                      </a:b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4766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67314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trestů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12776"/>
            <a:ext cx="6777317" cy="5328592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1. </a:t>
            </a:r>
            <a:r>
              <a:rPr lang="cs-CZ" b="1" u="sng" dirty="0" smtClean="0"/>
              <a:t>Trest </a:t>
            </a:r>
            <a:r>
              <a:rPr lang="cs-CZ" b="1" u="sng" dirty="0"/>
              <a:t>odnětí svobody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- podmíněný - výkon trestu je odložený</a:t>
            </a:r>
            <a:br>
              <a:rPr lang="cs-CZ" dirty="0"/>
            </a:br>
            <a:r>
              <a:rPr lang="cs-CZ" dirty="0"/>
              <a:t>- nepodmíněný - okamžitý nástup </a:t>
            </a:r>
            <a:r>
              <a:rPr lang="cs-CZ" dirty="0" smtClean="0"/>
              <a:t>trestu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2</a:t>
            </a:r>
            <a:r>
              <a:rPr lang="cs-CZ" dirty="0"/>
              <a:t>. </a:t>
            </a:r>
            <a:r>
              <a:rPr lang="cs-CZ" b="1" u="sng" dirty="0"/>
              <a:t>Ztráta čestných titulů, </a:t>
            </a:r>
            <a:r>
              <a:rPr lang="cs-CZ" b="1" u="sng" dirty="0" smtClean="0"/>
              <a:t>vyznamenání</a:t>
            </a:r>
            <a:endParaRPr lang="cs-CZ" b="1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3</a:t>
            </a:r>
            <a:r>
              <a:rPr lang="cs-CZ" dirty="0"/>
              <a:t>. </a:t>
            </a:r>
            <a:r>
              <a:rPr lang="cs-CZ" b="1" u="sng" dirty="0"/>
              <a:t>Ztráta vojenských </a:t>
            </a:r>
            <a:r>
              <a:rPr lang="cs-CZ" b="1" u="sng" dirty="0" smtClean="0"/>
              <a:t>hodností</a:t>
            </a:r>
            <a:endParaRPr lang="cs-CZ" b="1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4</a:t>
            </a:r>
            <a:r>
              <a:rPr lang="cs-CZ" dirty="0"/>
              <a:t>. </a:t>
            </a:r>
            <a:r>
              <a:rPr lang="cs-CZ" b="1" u="sng" dirty="0"/>
              <a:t>Zákaz činnosti</a:t>
            </a:r>
            <a:r>
              <a:rPr lang="cs-CZ" u="sng" dirty="0"/>
              <a:t> </a:t>
            </a:r>
            <a:r>
              <a:rPr lang="cs-CZ" dirty="0"/>
              <a:t>- 1-10 </a:t>
            </a:r>
            <a:r>
              <a:rPr lang="cs-CZ" dirty="0" smtClean="0"/>
              <a:t>let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5</a:t>
            </a:r>
            <a:r>
              <a:rPr lang="cs-CZ" dirty="0"/>
              <a:t>. </a:t>
            </a:r>
            <a:r>
              <a:rPr lang="cs-CZ" b="1" u="sng" dirty="0"/>
              <a:t>Propadnutí věci </a:t>
            </a:r>
            <a:r>
              <a:rPr lang="cs-CZ" dirty="0"/>
              <a:t>- např. </a:t>
            </a:r>
            <a:r>
              <a:rPr lang="cs-CZ" dirty="0" smtClean="0"/>
              <a:t>lup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 smtClean="0"/>
              <a:t>6</a:t>
            </a:r>
            <a:r>
              <a:rPr lang="cs-CZ" dirty="0"/>
              <a:t>. </a:t>
            </a:r>
            <a:r>
              <a:rPr lang="cs-CZ" b="1" u="sng" dirty="0"/>
              <a:t>Propadnutí </a:t>
            </a:r>
            <a:r>
              <a:rPr lang="cs-CZ" b="1" u="sng" dirty="0" smtClean="0"/>
              <a:t>majetku</a:t>
            </a:r>
            <a:r>
              <a:rPr lang="cs-CZ" u="sng" dirty="0" smtClean="0"/>
              <a:t> </a:t>
            </a:r>
            <a:r>
              <a:rPr lang="cs-CZ" dirty="0" smtClean="0"/>
              <a:t>- např. získaného podvodem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7. </a:t>
            </a:r>
            <a:r>
              <a:rPr lang="cs-CZ" b="1" u="sng" dirty="0"/>
              <a:t>Peněžitý trest </a:t>
            </a:r>
            <a:r>
              <a:rPr lang="cs-CZ" dirty="0"/>
              <a:t>- 2 000 – 5 000 000 Kč, přihlíží se k majetkovým poměrům pachatele</a:t>
            </a:r>
            <a:br>
              <a:rPr lang="cs-CZ" dirty="0"/>
            </a:br>
            <a:r>
              <a:rPr lang="cs-CZ" dirty="0"/>
              <a:t>8. </a:t>
            </a:r>
            <a:r>
              <a:rPr lang="cs-CZ" b="1" u="sng" dirty="0"/>
              <a:t>Veřejně prospěšné práce </a:t>
            </a:r>
            <a:r>
              <a:rPr lang="cs-CZ" dirty="0"/>
              <a:t>- 50 – 400 hodin, bezplatné odpracování</a:t>
            </a:r>
            <a:br>
              <a:rPr lang="cs-CZ" dirty="0"/>
            </a:br>
            <a:r>
              <a:rPr lang="cs-CZ" dirty="0"/>
              <a:t>9. </a:t>
            </a:r>
            <a:r>
              <a:rPr lang="cs-CZ" b="1" u="sng" dirty="0"/>
              <a:t>Vyhoštění </a:t>
            </a:r>
            <a:r>
              <a:rPr lang="cs-CZ" dirty="0"/>
              <a:t>- týká se jen cizinců i až na doživotí</a:t>
            </a:r>
            <a:br>
              <a:rPr lang="cs-CZ" dirty="0"/>
            </a:br>
            <a:r>
              <a:rPr lang="cs-CZ" dirty="0"/>
              <a:t>10. </a:t>
            </a:r>
            <a:r>
              <a:rPr lang="cs-CZ" b="1" u="sng" dirty="0"/>
              <a:t>Zákaz pobytu </a:t>
            </a:r>
            <a:r>
              <a:rPr lang="cs-CZ" dirty="0"/>
              <a:t>- týká se občanů ČR, např. vyhoštění u města, kde nemám trvalý pobyt, musí se dbát na lidská práva</a:t>
            </a:r>
            <a:br>
              <a:rPr lang="cs-CZ" dirty="0"/>
            </a:br>
            <a:endParaRPr lang="cs-CZ" dirty="0"/>
          </a:p>
        </p:txBody>
      </p:sp>
      <p:pic>
        <p:nvPicPr>
          <p:cNvPr id="4" name="Picture 3" descr="C:\Users\ZS SLOVAN\AppData\Local\Microsoft\Windows\Temporary Internet Files\Content.IE5\532LQ6TG\MP900403449[1].jpg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937524"/>
            <a:ext cx="2760810" cy="22086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578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Vězení – nepodmíněný trest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72816"/>
            <a:ext cx="6777317" cy="48245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4 typy věznic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- </a:t>
            </a:r>
            <a:r>
              <a:rPr lang="cs-CZ" b="1" dirty="0" smtClean="0"/>
              <a:t>věznice s dohledem </a:t>
            </a:r>
            <a:r>
              <a:rPr lang="cs-CZ" dirty="0" smtClean="0"/>
              <a:t>(nejmírnější)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věznice s dozorem </a:t>
            </a:r>
            <a:r>
              <a:rPr lang="cs-CZ" dirty="0" smtClean="0"/>
              <a:t>– lidé, kteří už byli trestáni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věznice s ostrahou </a:t>
            </a:r>
            <a:r>
              <a:rPr lang="cs-CZ" dirty="0" smtClean="0"/>
              <a:t>– za úmyslný trestný čin</a:t>
            </a:r>
            <a:br>
              <a:rPr lang="cs-CZ" dirty="0" smtClean="0"/>
            </a:br>
            <a:r>
              <a:rPr lang="cs-CZ" dirty="0" smtClean="0"/>
              <a:t>- </a:t>
            </a:r>
            <a:r>
              <a:rPr lang="cs-CZ" b="1" dirty="0" smtClean="0"/>
              <a:t>věznice se zvýšenou ostrahou </a:t>
            </a:r>
            <a:r>
              <a:rPr lang="cs-CZ" dirty="0" smtClean="0"/>
              <a:t>– k doživotnímu trestu, nebezpeční, uprchli z vězení</a:t>
            </a:r>
            <a:br>
              <a:rPr lang="cs-CZ" dirty="0" smtClean="0"/>
            </a:br>
            <a:r>
              <a:rPr lang="cs-CZ" dirty="0" smtClean="0"/>
              <a:t>- nejčastěji nejvyšší trest odnětí svobody je na 15 let</a:t>
            </a:r>
            <a:br>
              <a:rPr lang="cs-CZ" dirty="0" smtClean="0"/>
            </a:br>
            <a:r>
              <a:rPr lang="cs-CZ" dirty="0" smtClean="0"/>
              <a:t>- může být udělen i </a:t>
            </a:r>
            <a:r>
              <a:rPr lang="cs-CZ" b="1" dirty="0" smtClean="0">
                <a:solidFill>
                  <a:srgbClr val="FF0000"/>
                </a:solidFill>
              </a:rPr>
              <a:t>trest výjimečný </a:t>
            </a:r>
            <a:r>
              <a:rPr lang="cs-CZ" dirty="0" smtClean="0"/>
              <a:t>(20-25let) nebo </a:t>
            </a:r>
            <a:r>
              <a:rPr lang="cs-CZ" b="1" dirty="0" smtClean="0">
                <a:solidFill>
                  <a:srgbClr val="FF0000"/>
                </a:solidFill>
              </a:rPr>
              <a:t>trest na doživotí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- po odpykání poloviny trestu mohou požádat </a:t>
            </a:r>
            <a:br>
              <a:rPr lang="cs-CZ" dirty="0" smtClean="0"/>
            </a:br>
            <a:r>
              <a:rPr lang="cs-CZ" dirty="0" smtClean="0"/>
              <a:t>o </a:t>
            </a:r>
            <a:r>
              <a:rPr lang="cs-CZ" b="1" u="sng" dirty="0" smtClean="0"/>
              <a:t>podmíněné propuštění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- ti, co byli odsouzeni k doživotí, musí si odpykat 20 let</a:t>
            </a:r>
            <a:br>
              <a:rPr lang="cs-CZ" dirty="0" smtClean="0"/>
            </a:br>
            <a:r>
              <a:rPr lang="cs-CZ" dirty="0" smtClean="0"/>
              <a:t>- k délce se počítá i délka ve vyšetřovací vazbě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855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027664"/>
            <a:ext cx="7632848" cy="889168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Polehčující a přitěžující okolnosti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2276872"/>
            <a:ext cx="6336704" cy="3193580"/>
          </a:xfrm>
        </p:spPr>
        <p:txBody>
          <a:bodyPr>
            <a:normAutofit/>
          </a:bodyPr>
          <a:lstStyle/>
          <a:p>
            <a:r>
              <a:rPr lang="cs-CZ" b="1" u="sng" dirty="0">
                <a:solidFill>
                  <a:schemeClr val="accent6"/>
                </a:solidFill>
              </a:rPr>
              <a:t>Polehčující okolnost </a:t>
            </a:r>
            <a:r>
              <a:rPr lang="cs-CZ" dirty="0"/>
              <a:t>- přiznání, omluva, lítost, spolupráce s policií, zaplacení škody, trestání </a:t>
            </a:r>
            <a:r>
              <a:rPr lang="cs-CZ" dirty="0" smtClean="0"/>
              <a:t>poprvé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b="1" u="sng" dirty="0" smtClean="0">
                <a:solidFill>
                  <a:srgbClr val="0070C0"/>
                </a:solidFill>
              </a:rPr>
              <a:t>Přitěžující </a:t>
            </a:r>
            <a:r>
              <a:rPr lang="cs-CZ" b="1" u="sng" dirty="0">
                <a:solidFill>
                  <a:srgbClr val="0070C0"/>
                </a:solidFill>
              </a:rPr>
              <a:t>okolnost </a:t>
            </a:r>
            <a:r>
              <a:rPr lang="cs-CZ" dirty="0"/>
              <a:t>- opakovaná recidivita, brutalita, nespolupráce</a:t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C:\Users\ZS SLOVAN\AppData\Local\Microsoft\Windows\Temporary Internet Files\Content.IE5\TYZ6L3GP\MC90043253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2856"/>
            <a:ext cx="1430889" cy="1430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S9JG8C4Z\MC900432526[1].png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76" y="3717032"/>
            <a:ext cx="1377423" cy="1377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9757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TRESTNÍ POSTIŽITELNOST</a:t>
            </a:r>
            <a:endParaRPr lang="cs-CZ" b="1" dirty="0">
              <a:solidFill>
                <a:schemeClr val="accent3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716016" y="4581128"/>
            <a:ext cx="3309803" cy="736112"/>
          </a:xfrm>
        </p:spPr>
        <p:txBody>
          <a:bodyPr/>
          <a:lstStyle/>
          <a:p>
            <a:r>
              <a:rPr lang="cs-CZ" b="1" dirty="0" smtClean="0"/>
              <a:t>- okolnosti vylučující trestnost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95782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024744" cy="74515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7200916" cy="391579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nutno prokázat pachateli jeho vinu – tzv. </a:t>
            </a:r>
            <a:r>
              <a:rPr lang="cs-CZ" b="1" dirty="0" smtClean="0"/>
              <a:t>presumpce neviny </a:t>
            </a:r>
            <a:r>
              <a:rPr lang="cs-CZ" dirty="0" smtClean="0"/>
              <a:t>(nevina se nedokazuje)</a:t>
            </a:r>
          </a:p>
          <a:p>
            <a:r>
              <a:rPr lang="cs-CZ" u="sng" dirty="0" smtClean="0"/>
              <a:t>trestnost</a:t>
            </a:r>
            <a:r>
              <a:rPr lang="cs-CZ" dirty="0" smtClean="0"/>
              <a:t> (= trestní postižitelnost = možnost postihu):</a:t>
            </a:r>
          </a:p>
          <a:p>
            <a:pPr marL="68580" indent="0">
              <a:buNone/>
            </a:pPr>
            <a:r>
              <a:rPr lang="cs-CZ" dirty="0" smtClean="0"/>
              <a:t>	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b="1" dirty="0" smtClean="0"/>
              <a:t>ÚMYSL     	X	NEDBALOST</a:t>
            </a:r>
          </a:p>
          <a:p>
            <a:pPr marL="68580" indent="0">
              <a:buNone/>
            </a:pPr>
            <a:r>
              <a:rPr lang="cs-CZ" b="1" dirty="0" smtClean="0"/>
              <a:t>	</a:t>
            </a:r>
          </a:p>
          <a:p>
            <a:pPr marL="6858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POKUS	X	DOKONANÝ ČIN</a:t>
            </a:r>
          </a:p>
          <a:p>
            <a:pPr marL="68580" indent="0">
              <a:buNone/>
            </a:pPr>
            <a:r>
              <a:rPr lang="cs-CZ" b="1" dirty="0"/>
              <a:t>	</a:t>
            </a:r>
            <a:endParaRPr lang="cs-CZ" b="1" dirty="0" smtClean="0"/>
          </a:p>
          <a:p>
            <a:pPr marL="68580" indent="0">
              <a:buNone/>
            </a:pPr>
            <a:r>
              <a:rPr lang="cs-CZ" b="1" dirty="0"/>
              <a:t>	</a:t>
            </a:r>
            <a:r>
              <a:rPr lang="cs-CZ" b="1" dirty="0" smtClean="0"/>
              <a:t>PACHATEL	X	SPOLUPACHATEL</a:t>
            </a:r>
          </a:p>
          <a:p>
            <a:pPr marL="6858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ZS SLOVAN\AppData\Local\Microsoft\Windows\Temporary Internet Files\Content.IE5\ALWJPC1Y\MC9003704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603349"/>
            <a:ext cx="1080120" cy="1673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JY3DX1OV\MC9003704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666" y="2996952"/>
            <a:ext cx="1512498" cy="1581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082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744" cy="745152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Vyloučení trestnosti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16832"/>
            <a:ext cx="6777317" cy="4320480"/>
          </a:xfrm>
        </p:spPr>
        <p:txBody>
          <a:bodyPr>
            <a:normAutofit fontScale="92500"/>
          </a:bodyPr>
          <a:lstStyle/>
          <a:p>
            <a:pPr marL="68580" indent="0">
              <a:buNone/>
            </a:pPr>
            <a:r>
              <a:rPr lang="cs-CZ" dirty="0" smtClean="0"/>
              <a:t>nelze potrestat :</a:t>
            </a:r>
          </a:p>
          <a:p>
            <a:r>
              <a:rPr lang="cs-CZ" dirty="0" smtClean="0"/>
              <a:t>při jednání v </a:t>
            </a:r>
            <a:r>
              <a:rPr lang="cs-CZ" b="1" dirty="0" smtClean="0"/>
              <a:t>nutné sebeobraně</a:t>
            </a:r>
          </a:p>
          <a:p>
            <a:r>
              <a:rPr lang="cs-CZ" b="1" dirty="0" smtClean="0"/>
              <a:t>nezletilého</a:t>
            </a:r>
            <a:r>
              <a:rPr lang="cs-CZ" dirty="0" smtClean="0"/>
              <a:t> (mladšího 15 let) v době spáchání trestného činu</a:t>
            </a:r>
          </a:p>
          <a:p>
            <a:r>
              <a:rPr lang="cs-CZ" b="1" dirty="0" smtClean="0"/>
              <a:t>nepříčetného</a:t>
            </a:r>
            <a:r>
              <a:rPr lang="cs-CZ" dirty="0" smtClean="0"/>
              <a:t> (toho, kdo pro duševní poruchu neovládl své jednání nebo nerozpoznal jeho nebezpečnost)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Pachatelem trestného činu může být pouze </a:t>
            </a:r>
            <a:r>
              <a:rPr lang="cs-CZ" b="1" dirty="0" smtClean="0"/>
              <a:t>FYZICKÁ OSOBA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r>
              <a:rPr lang="cs-CZ" dirty="0" smtClean="0"/>
              <a:t>Trestnost se na PRÁVNICKÉ OSOBY nevztahuje.</a:t>
            </a:r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2050" name="Picture 2" descr="C:\Users\ZS SLOVAN\AppData\Local\Microsoft\Windows\Temporary Internet Files\Content.IE5\532LQ6TG\MC900231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770" y="980728"/>
            <a:ext cx="2631541" cy="1908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4287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744" cy="792088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340768"/>
            <a:ext cx="7272924" cy="4491861"/>
          </a:xfrm>
        </p:spPr>
        <p:txBody>
          <a:bodyPr>
            <a:normAutofit lnSpcReduction="10000"/>
          </a:bodyPr>
          <a:lstStyle/>
          <a:p>
            <a:pPr marL="525780" indent="-457200">
              <a:buFont typeface="+mj-lt"/>
              <a:buAutoNum type="arabicPeriod"/>
            </a:pPr>
            <a:r>
              <a:rPr lang="cs-CZ" dirty="0" smtClean="0"/>
              <a:t>Trestný čin je závažné společensky nebezpečné a nežádoucí jednání.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Trestné činy jsou přesně popsány v trestním zákoně.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Z důvodu nezletilosti, nepříčetnosti nebo sebeobrany se neuděluje trest za spáchání trestného činu.</a:t>
            </a:r>
          </a:p>
          <a:p>
            <a:pPr marL="68580" indent="0">
              <a:buNone/>
            </a:pPr>
            <a:r>
              <a:rPr lang="cs-CZ" dirty="0" smtClean="0"/>
              <a:t>REFLEXE: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Co se může považovat za polehčující okolnosti a co za přitěžující? (uveď příklad)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 čem se liší úmysl od nedbalosti? (uveď příklady)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1411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488950" cy="1143000"/>
          </a:xfrm>
        </p:spPr>
        <p:txBody>
          <a:bodyPr>
            <a:normAutofit fontScale="90000"/>
          </a:bodyPr>
          <a:lstStyle/>
          <a:p>
            <a:r>
              <a:rPr lang="cs-CZ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ZDROJE </a:t>
            </a:r>
            <a:r>
              <a:rPr lang="en-US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[on line] </a:t>
            </a:r>
            <a:r>
              <a:rPr lang="cs-CZ" b="1" spc="50" dirty="0">
                <a:ln w="11430"/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u="sng" dirty="0"/>
          </a:p>
          <a:p>
            <a:r>
              <a:rPr lang="cs-CZ" dirty="0"/>
              <a:t>HORSKÁ,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80-716-8641-7.</a:t>
            </a:r>
          </a:p>
          <a:p>
            <a:r>
              <a:rPr lang="cs-CZ" dirty="0"/>
              <a:t>DENÍK. </a:t>
            </a:r>
            <a:r>
              <a:rPr lang="cs-CZ" i="1" dirty="0"/>
              <a:t>deník</a:t>
            </a:r>
            <a:r>
              <a:rPr lang="cs-CZ" dirty="0"/>
              <a:t> [online]. [cit. </a:t>
            </a:r>
            <a:r>
              <a:rPr lang="cs-CZ" dirty="0" smtClean="0"/>
              <a:t>10.1.2012]. </a:t>
            </a:r>
            <a:r>
              <a:rPr lang="cs-CZ" dirty="0"/>
              <a:t>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g.denik.cz/52/eb/paragraf_denik_denik-380.jpg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1051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:cover dir="u"/>
      </p:transition>
    </mc:Choice>
    <mc:Fallback xmlns="">
      <p:transition spd="slow">
        <p:cover dir="u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934</TotalTime>
  <Words>722</Words>
  <Application>Microsoft Office PowerPoint</Application>
  <PresentationFormat>Předvádění na obrazovce (4:3)</PresentationFormat>
  <Paragraphs>132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Prezentace aplikace PowerPoint</vt:lpstr>
      <vt:lpstr>ANOTACE</vt:lpstr>
      <vt:lpstr>PILOTÁŽ  (doporučení – upozornění – zpětná vazba)</vt:lpstr>
      <vt:lpstr>TRESTNÉ ČINY</vt:lpstr>
      <vt:lpstr>Trestný čin  – označení v TRESTNÍM ZÁKONĚ</vt:lpstr>
      <vt:lpstr>Příklad:</vt:lpstr>
      <vt:lpstr>Trestní zákon Pracovní úkol: vyhledej v ukázce pojmy a doplň je do tabulky v pracovním listu.</vt:lpstr>
      <vt:lpstr>Pracovní list: Určení trestu         tisk pro žáka</vt:lpstr>
      <vt:lpstr>Pracovní list: Určení trestu - řešení                                                                                                           tisk pro žáka nebo IA tabule</vt:lpstr>
      <vt:lpstr>Druhy trestů</vt:lpstr>
      <vt:lpstr>Vězení – nepodmíněný trest</vt:lpstr>
      <vt:lpstr>Polehčující a přitěžující okolnosti</vt:lpstr>
      <vt:lpstr>TRESTNÍ POSTIŽITELNOST</vt:lpstr>
      <vt:lpstr>Vina</vt:lpstr>
      <vt:lpstr>Vyloučení trestnosti</vt:lpstr>
      <vt:lpstr>ZÁVĚR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shajdinova</dc:creator>
  <cp:lastModifiedBy>ZS SLOVAN</cp:lastModifiedBy>
  <cp:revision>31</cp:revision>
  <dcterms:created xsi:type="dcterms:W3CDTF">2012-03-15T08:30:03Z</dcterms:created>
  <dcterms:modified xsi:type="dcterms:W3CDTF">2013-02-20T23:43:30Z</dcterms:modified>
</cp:coreProperties>
</file>