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Default Extension="gif" ContentType="image/gi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5" r:id="rId3"/>
    <p:sldId id="266" r:id="rId4"/>
    <p:sldId id="259" r:id="rId5"/>
    <p:sldId id="258" r:id="rId6"/>
    <p:sldId id="263" r:id="rId7"/>
    <p:sldId id="261" r:id="rId8"/>
    <p:sldId id="264" r:id="rId9"/>
    <p:sldId id="262" r:id="rId10"/>
    <p:sldId id="260" r:id="rId11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71" d="100"/>
          <a:sy n="71" d="100"/>
        </p:scale>
        <p:origin x="-1356" y="-72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viewProps" Target="view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ableStyles" Target="tableStyle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ravoúhlý trojúhelník 9"/>
          <p:cNvSpPr/>
          <p:nvPr/>
        </p:nvSpPr>
        <p:spPr>
          <a:xfrm>
            <a:off x="-2" y="4664147"/>
            <a:ext cx="9151089" cy="0"/>
          </a:xfrm>
          <a:prstGeom prst="rtTriangle">
            <a:avLst/>
          </a:prstGeom>
          <a:gradFill flip="none" rotWithShape="1">
            <a:gsLst>
              <a:gs pos="0">
                <a:schemeClr val="accent1">
                  <a:shade val="35000"/>
                  <a:satMod val="170000"/>
                  <a:alpha val="100000"/>
                </a:schemeClr>
              </a:gs>
              <a:gs pos="55000">
                <a:schemeClr val="accent1">
                  <a:tint val="90000"/>
                  <a:satMod val="150000"/>
                  <a:alpha val="100000"/>
                </a:schemeClr>
              </a:gs>
              <a:gs pos="100000">
                <a:schemeClr val="accent1">
                  <a:shade val="35000"/>
                  <a:satMod val="170000"/>
                  <a:alpha val="100000"/>
                </a:schemeClr>
              </a:gs>
            </a:gsLst>
            <a:lin ang="3000000" scaled="1"/>
            <a:tileRect/>
          </a:gradFill>
          <a:ln w="127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Nadpis 8"/>
          <p:cNvSpPr>
            <a:spLocks noGrp="1"/>
          </p:cNvSpPr>
          <p:nvPr>
            <p:ph type="ctrTitle"/>
          </p:nvPr>
        </p:nvSpPr>
        <p:spPr>
          <a:xfrm>
            <a:off x="685800" y="1752601"/>
            <a:ext cx="7772400" cy="1829761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defRPr sz="4800" b="1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17" name="Podnadpis 16"/>
          <p:cNvSpPr>
            <a:spLocks noGrp="1"/>
          </p:cNvSpPr>
          <p:nvPr>
            <p:ph type="subTitle" idx="1"/>
          </p:nvPr>
        </p:nvSpPr>
        <p:spPr>
          <a:xfrm>
            <a:off x="685800" y="3611607"/>
            <a:ext cx="7772400" cy="1199704"/>
          </a:xfrm>
        </p:spPr>
        <p:txBody>
          <a:bodyPr lIns="45720" rIns="45720"/>
          <a:lstStyle>
            <a:lvl1pPr marL="0" marR="64008" indent="0" algn="r">
              <a:buNone/>
              <a:defRPr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  <a:extLst/>
          </a:lstStyle>
          <a:p>
            <a:r>
              <a:rPr kumimoji="0" lang="cs-CZ" smtClean="0"/>
              <a:t>Kliknutím lze upravit styl předlohy.</a:t>
            </a:r>
            <a:endParaRPr kumimoji="0" lang="en-US"/>
          </a:p>
        </p:txBody>
      </p:sp>
      <p:grpSp>
        <p:nvGrpSpPr>
          <p:cNvPr id="2" name="Skupina 1"/>
          <p:cNvGrpSpPr/>
          <p:nvPr/>
        </p:nvGrpSpPr>
        <p:grpSpPr>
          <a:xfrm>
            <a:off x="-3765" y="4953000"/>
            <a:ext cx="9147765" cy="1912088"/>
            <a:chOff x="-3765" y="4832896"/>
            <a:chExt cx="9147765" cy="2032192"/>
          </a:xfrm>
        </p:grpSpPr>
        <p:sp>
          <p:nvSpPr>
            <p:cNvPr id="7" name="Volný tvar 6"/>
            <p:cNvSpPr>
              <a:spLocks/>
            </p:cNvSpPr>
            <p:nvPr/>
          </p:nvSpPr>
          <p:spPr bwMode="auto">
            <a:xfrm>
              <a:off x="1687513" y="4832896"/>
              <a:ext cx="7456487" cy="518816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4697" y="0"/>
                </a:cxn>
                <a:cxn ang="0">
                  <a:pos x="4697" y="367"/>
                </a:cxn>
                <a:cxn ang="0">
                  <a:pos x="0" y="218"/>
                </a:cxn>
                <a:cxn ang="0">
                  <a:pos x="4697" y="0"/>
                </a:cxn>
              </a:cxnLst>
              <a:rect l="0" t="0" r="0" b="0"/>
              <a:pathLst>
                <a:path w="4697" h="367">
                  <a:moveTo>
                    <a:pt x="4697" y="0"/>
                  </a:moveTo>
                  <a:lnTo>
                    <a:pt x="4697" y="367"/>
                  </a:lnTo>
                  <a:lnTo>
                    <a:pt x="0" y="218"/>
                  </a:lnTo>
                  <a:lnTo>
                    <a:pt x="4697" y="0"/>
                  </a:lnTo>
                  <a:close/>
                </a:path>
              </a:pathLst>
            </a:custGeom>
            <a:solidFill>
              <a:schemeClr val="accent1">
                <a:tint val="65000"/>
                <a:satMod val="115000"/>
                <a:alpha val="40000"/>
              </a:scheme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8" name="Volný tvar 7"/>
            <p:cNvSpPr>
              <a:spLocks/>
            </p:cNvSpPr>
            <p:nvPr/>
          </p:nvSpPr>
          <p:spPr bwMode="auto">
            <a:xfrm>
              <a:off x="35443" y="5135526"/>
              <a:ext cx="9108557" cy="838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5760" y="0"/>
                </a:cxn>
                <a:cxn ang="0">
                  <a:pos x="5760" y="528"/>
                </a:cxn>
                <a:cxn ang="0">
                  <a:pos x="48" y="0"/>
                </a:cxn>
              </a:cxnLst>
              <a:rect l="0" t="0" r="0" b="0"/>
              <a:pathLst>
                <a:path w="5760" h="528">
                  <a:moveTo>
                    <a:pt x="0" y="0"/>
                  </a:moveTo>
                  <a:lnTo>
                    <a:pt x="5760" y="0"/>
                  </a:lnTo>
                  <a:lnTo>
                    <a:pt x="5760" y="528"/>
                  </a:lnTo>
                  <a:lnTo>
                    <a:pt x="48" y="0"/>
                  </a:lnTo>
                </a:path>
              </a:pathLst>
            </a:custGeom>
            <a:solidFill>
              <a:srgbClr val="000000">
                <a:alpha val="100000"/>
              </a:srgbClr>
            </a:solidFill>
            <a:ln w="9525" cap="flat" cmpd="sng" algn="ctr">
              <a:noFill/>
              <a:prstDash val="solid"/>
              <a:round/>
              <a:headEnd type="none" w="med" len="med"/>
              <a:tailEnd type="none" w="med" len="med"/>
            </a:ln>
            <a:effectLst/>
          </p:spPr>
          <p:txBody>
            <a:bodyPr vert="horz" wrap="square" lIns="91440" tIns="45720" rIns="91440" bIns="45720" anchor="t" compatLnSpc="1"/>
            <a:lstStyle>
              <a:extLst/>
            </a:lstStyle>
            <a:p>
              <a:endParaRPr kumimoji="0" lang="en-US"/>
            </a:p>
          </p:txBody>
        </p:sp>
        <p:sp>
          <p:nvSpPr>
            <p:cNvPr id="11" name="Volný tvar 10"/>
            <p:cNvSpPr>
              <a:spLocks/>
            </p:cNvSpPr>
            <p:nvPr/>
          </p:nvSpPr>
          <p:spPr bwMode="auto">
            <a:xfrm>
              <a:off x="0" y="4883888"/>
              <a:ext cx="9144000" cy="1981200"/>
            </a:xfrm>
            <a:custGeom>
              <a:avLst>
                <a:gd name="A1" fmla="val 0"/>
                <a:gd name="A2" fmla="val 0"/>
                <a:gd name="A3" fmla="val 0"/>
                <a:gd name="A4" fmla="val 0"/>
                <a:gd name="A5" fmla="val 0"/>
                <a:gd name="A6" fmla="val 0"/>
                <a:gd name="A7" fmla="val 0"/>
                <a:gd name="A8" fmla="val 0"/>
              </a:avLst>
              <a:gdLst/>
              <a:ahLst/>
              <a:cxnLst>
                <a:cxn ang="0">
                  <a:pos x="0" y="0"/>
                </a:cxn>
                <a:cxn ang="0">
                  <a:pos x="0" y="1248"/>
                </a:cxn>
                <a:cxn ang="0">
                  <a:pos x="5760" y="1248"/>
                </a:cxn>
                <a:cxn ang="0">
                  <a:pos x="5760" y="528"/>
                </a:cxn>
                <a:cxn ang="0">
                  <a:pos x="0" y="0"/>
                </a:cxn>
              </a:cxnLst>
              <a:rect l="0" t="0" r="0" b="0"/>
              <a:pathLst>
                <a:path w="5760" h="1248">
                  <a:moveTo>
                    <a:pt x="0" y="0"/>
                  </a:moveTo>
                  <a:lnTo>
                    <a:pt x="0" y="1248"/>
                  </a:lnTo>
                  <a:lnTo>
                    <a:pt x="5760" y="1248"/>
                  </a:lnTo>
                  <a:lnTo>
                    <a:pt x="5760" y="528"/>
                  </a:lnTo>
                  <a:lnTo>
                    <a:pt x="0" y="0"/>
                  </a:lnTo>
                  <a:close/>
                </a:path>
              </a:pathLst>
            </a:custGeom>
            <a:blipFill>
              <a:blip r:embed="rId2">
                <a:alphaModFix amt="50000"/>
              </a:blip>
              <a:tile tx="0" ty="0" sx="50000" sy="50000" flip="none" algn="t"/>
            </a:blipFill>
            <a:ln w="12700" cap="rnd" cmpd="thickThin" algn="ctr">
              <a:noFill/>
              <a:prstDash val="solid"/>
            </a:ln>
            <a:effectLst>
              <a:fillOverlay blend="mult">
                <a:gradFill flip="none" rotWithShape="1">
                  <a:gsLst>
                    <a:gs pos="0">
                      <a:schemeClr val="accent1">
                        <a:shade val="20000"/>
                        <a:satMod val="176000"/>
                        <a:alpha val="100000"/>
                      </a:schemeClr>
                    </a:gs>
                    <a:gs pos="18000">
                      <a:schemeClr val="accent1">
                        <a:shade val="48000"/>
                        <a:satMod val="153000"/>
                        <a:alpha val="100000"/>
                      </a:schemeClr>
                    </a:gs>
                    <a:gs pos="43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45000">
                      <a:schemeClr val="accent1">
                        <a:tint val="85000"/>
                        <a:satMod val="150000"/>
                        <a:alpha val="100000"/>
                      </a:schemeClr>
                    </a:gs>
                    <a:gs pos="50000">
                      <a:schemeClr val="accent1">
                        <a:tint val="86000"/>
                        <a:satMod val="149000"/>
                        <a:alpha val="100000"/>
                      </a:schemeClr>
                    </a:gs>
                    <a:gs pos="79000">
                      <a:schemeClr val="accent1">
                        <a:shade val="53000"/>
                        <a:satMod val="150000"/>
                        <a:alpha val="100000"/>
                      </a:schemeClr>
                    </a:gs>
                    <a:gs pos="100000">
                      <a:schemeClr val="accent1">
                        <a:shade val="25000"/>
                        <a:satMod val="170000"/>
                        <a:alpha val="100000"/>
                      </a:schemeClr>
                    </a:gs>
                  </a:gsLst>
                  <a:lin ang="450000" scaled="1"/>
                  <a:tileRect/>
                </a:gradFill>
              </a:fillOverlay>
            </a:effectLst>
          </p:spPr>
          <p:style>
            <a:lnRef idx="3">
              <a:schemeClr val="lt1"/>
            </a:lnRef>
            <a:fillRef idx="1">
              <a:schemeClr val="accent1"/>
            </a:fillRef>
            <a:effectRef idx="1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anchor="ctr" compatLnSpc="1"/>
            <a:lstStyle>
              <a:extLst/>
            </a:lstStyle>
            <a:p>
              <a:pPr algn="ctr" eaLnBrk="1" latinLnBrk="0" hangingPunct="1"/>
              <a:endParaRPr kumimoji="0" lang="en-US"/>
            </a:p>
          </p:txBody>
        </p:sp>
        <p:cxnSp>
          <p:nvCxnSpPr>
            <p:cNvPr id="12" name="Přímá spojnice 11"/>
            <p:cNvCxnSpPr/>
            <p:nvPr/>
          </p:nvCxnSpPr>
          <p:spPr>
            <a:xfrm>
              <a:off x="-3765" y="4880373"/>
              <a:ext cx="9147765" cy="839943"/>
            </a:xfrm>
            <a:prstGeom prst="line">
              <a:avLst/>
            </a:prstGeom>
            <a:noFill/>
            <a:ln w="12065" cap="flat" cmpd="sng" algn="ctr">
              <a:gradFill>
                <a:gsLst>
                  <a:gs pos="45000">
                    <a:schemeClr val="accent1">
                      <a:tint val="70000"/>
                      <a:satMod val="110000"/>
                    </a:schemeClr>
                  </a:gs>
                  <a:gs pos="15000">
                    <a:schemeClr val="accent1">
                      <a:shade val="40000"/>
                      <a:satMod val="110000"/>
                    </a:schemeClr>
                  </a:gs>
                </a:gsLst>
                <a:lin ang="5400000" scaled="1"/>
              </a:gradFill>
              <a:prstDash val="solid"/>
              <a:miter lim="800000"/>
            </a:ln>
            <a:effectLst/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30" name="Zástupný symbol pro datum 29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19" name="Zástupný symbol pro zápatí 18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accent1">
                    <a:tint val="20000"/>
                  </a:schemeClr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27" name="Zástupný symbol pro číslo snímku 2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Nadpis 6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76" y="1059712"/>
            <a:ext cx="7772400" cy="1828800"/>
          </a:xfrm>
        </p:spPr>
        <p:txBody>
          <a:bodyPr vert="horz" anchor="b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lvl1pPr algn="r">
              <a:buNone/>
              <a:defRPr sz="4800" b="1" cap="none" baseline="0"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922713" y="2931712"/>
            <a:ext cx="4572000" cy="1454888"/>
          </a:xfrm>
        </p:spPr>
        <p:txBody>
          <a:bodyPr lIns="91440" rIns="91440" anchor="t"/>
          <a:lstStyle>
            <a:lvl1pPr marL="0" indent="0" algn="l">
              <a:buNone/>
              <a:defRPr sz="23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  <p:sp>
        <p:nvSpPr>
          <p:cNvPr id="7" name="Dvojitá šipka 6"/>
          <p:cNvSpPr/>
          <p:nvPr/>
        </p:nvSpPr>
        <p:spPr>
          <a:xfrm>
            <a:off x="3636680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8" name="Dvojitá šipka 7"/>
          <p:cNvSpPr/>
          <p:nvPr/>
        </p:nvSpPr>
        <p:spPr>
          <a:xfrm>
            <a:off x="3450264" y="3005472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481328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5410200"/>
            <a:ext cx="4040188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645026" y="5410200"/>
            <a:ext cx="4041775" cy="762000"/>
          </a:xfrm>
          <a:solidFill>
            <a:schemeClr val="accent1"/>
          </a:solidFill>
          <a:ln w="9652">
            <a:solidFill>
              <a:schemeClr val="accent1"/>
            </a:solidFill>
            <a:miter lim="800000"/>
          </a:ln>
        </p:spPr>
        <p:txBody>
          <a:bodyPr lIns="182880" anchor="ctr"/>
          <a:lstStyle>
            <a:lvl1pPr marL="0" indent="0">
              <a:buNone/>
              <a:defRPr sz="2400" b="0">
                <a:solidFill>
                  <a:schemeClr val="bg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5" name="Zástupný symbol pro obsah 4"/>
          <p:cNvSpPr>
            <a:spLocks noGrp="1"/>
          </p:cNvSpPr>
          <p:nvPr>
            <p:ph sz="quarter" idx="2"/>
          </p:nvPr>
        </p:nvSpPr>
        <p:spPr>
          <a:xfrm>
            <a:off x="457200" y="1444294"/>
            <a:ext cx="4040188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1444294"/>
            <a:ext cx="4041775" cy="3941763"/>
          </a:xfrm>
          <a:ln>
            <a:noFill/>
            <a:prstDash val="sysDash"/>
            <a:miter lim="800000"/>
          </a:ln>
        </p:spPr>
        <p:txBody>
          <a:bodyPr/>
          <a:lstStyle>
            <a:lvl1pPr>
              <a:spcBef>
                <a:spcPts val="0"/>
              </a:spcBef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  <p:sp>
        <p:nvSpPr>
          <p:cNvPr id="6" name="Nadpis 5"/>
          <p:cNvSpPr>
            <a:spLocks noGrp="1"/>
          </p:cNvSpPr>
          <p:nvPr>
            <p:ph type="title"/>
          </p:nvPr>
        </p:nvSpPr>
        <p:spPr/>
        <p:txBody>
          <a:bodyPr rtlCol="0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4400" y="4876800"/>
            <a:ext cx="7481776" cy="457200"/>
          </a:xfrm>
        </p:spPr>
        <p:txBody>
          <a:bodyPr vert="horz" anchor="t">
            <a:noAutofit/>
            <a:sp3d prstMaterial="softEdge">
              <a:bevelT w="0" h="0"/>
            </a:sp3d>
          </a:bodyPr>
          <a:lstStyle>
            <a:lvl1pPr algn="r">
              <a:buNone/>
              <a:defRPr sz="2500" b="0">
                <a:solidFill>
                  <a:schemeClr val="accent1"/>
                </a:solidFill>
                <a:effectLst/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4419600" y="5355102"/>
            <a:ext cx="3974592" cy="914400"/>
          </a:xfrm>
        </p:spPr>
        <p:txBody>
          <a:bodyPr/>
          <a:lstStyle>
            <a:lvl1pPr marL="0" indent="0" algn="r">
              <a:buNone/>
              <a:defRPr sz="16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1"/>
          </p:nvPr>
        </p:nvSpPr>
        <p:spPr>
          <a:xfrm>
            <a:off x="914400" y="274320"/>
            <a:ext cx="7479792" cy="45720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6727032" y="6407944"/>
            <a:ext cx="1920240" cy="365760"/>
          </a:xfrm>
        </p:spPr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141232" y="5443402"/>
            <a:ext cx="7162800" cy="648232"/>
          </a:xfrm>
          <a:noFill/>
        </p:spPr>
        <p:txBody>
          <a:bodyPr lIns="91440" tIns="0" rIns="91440" anchor="t"/>
          <a:lstStyle>
            <a:lvl1pPr marL="0" marR="18288" indent="0" algn="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228600" y="189968"/>
            <a:ext cx="8686800" cy="4389120"/>
          </a:xfrm>
          <a:prstGeom prst="rect">
            <a:avLst/>
          </a:prstGeom>
          <a:solidFill>
            <a:schemeClr val="bg2"/>
          </a:solidFill>
          <a:ln>
            <a:solidFill>
              <a:schemeClr val="bg1"/>
            </a:solidFill>
          </a:ln>
          <a:effectLst>
            <a:innerShdw blurRad="95250">
              <a:srgbClr val="000000"/>
            </a:innerShdw>
          </a:effectLst>
        </p:spPr>
        <p:txBody>
          <a:bodyPr/>
          <a:lstStyle>
            <a:lvl1pPr marL="0" indent="0">
              <a:buNone/>
              <a:defRPr sz="3200"/>
            </a:lvl1pPr>
            <a:extLst/>
          </a:lstStyle>
          <a:p>
            <a:r>
              <a:rPr kumimoji="0" lang="cs-CZ" smtClean="0"/>
              <a:t>Kliknutím na ikonu přidáte obrázek.</a:t>
            </a:r>
            <a:endParaRPr kumimoji="0" lang="en-US" dirty="0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4380072" y="6407944"/>
            <a:ext cx="2350681" cy="365125"/>
          </a:xfrm>
        </p:spPr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1"/>
                </a:solidFill>
              </a:defRPr>
            </a:lvl1pPr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228600" y="4865122"/>
            <a:ext cx="8075432" cy="562672"/>
          </a:xfrm>
          <a:noFill/>
        </p:spPr>
        <p:txBody>
          <a:bodyPr anchor="t">
            <a:sp3d prstMaterial="softEdge"/>
          </a:bodyPr>
          <a:lstStyle>
            <a:lvl1pPr marR="0" algn="r">
              <a:buNone/>
              <a:defRPr sz="3000" b="0">
                <a:solidFill>
                  <a:schemeClr val="accent1"/>
                </a:solidFill>
                <a:effectLst>
                  <a:outerShdw blurRad="50800" dist="25000" dir="5400000" algn="t" rotWithShape="0">
                    <a:prstClr val="black">
                      <a:alpha val="45000"/>
                    </a:prstClr>
                  </a:outerShdw>
                </a:effectLst>
              </a:defRPr>
            </a:lvl1pPr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8" name="Volný tvar 7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9" name="Volný tvar 8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0" name="Pravoúhlý trojúhelník 9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2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1" name="Přímá spojnice 10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12" name="Dvojitá šipka 11"/>
          <p:cNvSpPr/>
          <p:nvPr/>
        </p:nvSpPr>
        <p:spPr>
          <a:xfrm>
            <a:off x="8664112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  <p:sp>
        <p:nvSpPr>
          <p:cNvPr id="13" name="Dvojitá šipka 12"/>
          <p:cNvSpPr/>
          <p:nvPr/>
        </p:nvSpPr>
        <p:spPr>
          <a:xfrm>
            <a:off x="8477696" y="4988440"/>
            <a:ext cx="182880" cy="228600"/>
          </a:xfrm>
          <a:prstGeom prst="chevron">
            <a:avLst>
              <a:gd name="adj" fmla="val 50000"/>
            </a:avLst>
          </a:prstGeom>
          <a:gradFill flip="none" rotWithShape="1">
            <a:gsLst>
              <a:gs pos="0">
                <a:schemeClr val="accent1">
                  <a:shade val="60000"/>
                  <a:satMod val="125000"/>
                </a:schemeClr>
              </a:gs>
              <a:gs pos="72000">
                <a:schemeClr val="accent1">
                  <a:tint val="90000"/>
                  <a:satMod val="138000"/>
                </a:schemeClr>
              </a:gs>
              <a:gs pos="100000">
                <a:schemeClr val="accent1">
                  <a:tint val="76000"/>
                  <a:satMod val="136000"/>
                </a:schemeClr>
              </a:gs>
            </a:gsLst>
            <a:lin ang="16200000" scaled="0"/>
          </a:gradFill>
          <a:ln w="3175" cap="rnd" cmpd="sng" algn="ctr">
            <a:solidFill>
              <a:schemeClr val="accent1">
                <a:shade val="50000"/>
              </a:schemeClr>
            </a:solidFill>
            <a:prstDash val="solid"/>
          </a:ln>
          <a:effectLst>
            <a:outerShdw blurRad="50800" dist="25400" dir="5400000">
              <a:srgbClr val="000000">
                <a:alpha val="46000"/>
              </a:srgbClr>
            </a:outerShdw>
          </a:effectLst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 anchor="ctr"/>
          <a:lstStyle>
            <a:extLst/>
          </a:lstStyle>
          <a:p>
            <a:pPr algn="l" eaLnBrk="1" latinLnBrk="0" hangingPunct="1"/>
            <a:endParaRPr kumimoji="0" lang="en-US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1481329"/>
            <a:ext cx="8229600" cy="4386071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844013" y="274640"/>
            <a:ext cx="1777470" cy="5592761"/>
          </a:xfrm>
        </p:spPr>
        <p:txBody>
          <a:bodyPr vert="eaVert"/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41"/>
            <a:ext cx="6324600" cy="5592760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cs-CZ" smtClean="0"/>
              <a:t>Kliknutím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extLst/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Volný tvar 12"/>
          <p:cNvSpPr>
            <a:spLocks/>
          </p:cNvSpPr>
          <p:nvPr/>
        </p:nvSpPr>
        <p:spPr bwMode="auto">
          <a:xfrm>
            <a:off x="499273" y="5944936"/>
            <a:ext cx="4940624" cy="921076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7485" h="337">
                <a:moveTo>
                  <a:pt x="0" y="2"/>
                </a:moveTo>
                <a:lnTo>
                  <a:pt x="7485" y="337"/>
                </a:lnTo>
                <a:lnTo>
                  <a:pt x="5558" y="337"/>
                </a:lnTo>
                <a:lnTo>
                  <a:pt x="1" y="0"/>
                </a:lnTo>
              </a:path>
            </a:pathLst>
          </a:custGeom>
          <a:solidFill>
            <a:schemeClr val="accent1">
              <a:tint val="65000"/>
              <a:satMod val="115000"/>
              <a:alpha val="40000"/>
            </a:scheme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2" name="Volný tvar 11"/>
          <p:cNvSpPr>
            <a:spLocks/>
          </p:cNvSpPr>
          <p:nvPr/>
        </p:nvSpPr>
        <p:spPr bwMode="auto">
          <a:xfrm>
            <a:off x="485717" y="5939011"/>
            <a:ext cx="3690451" cy="933450"/>
          </a:xfrm>
          <a:custGeom>
            <a:avLst>
              <a:gd name="A1" fmla="val 0"/>
              <a:gd name="A2" fmla="val 0"/>
              <a:gd name="A3" fmla="val 0"/>
              <a:gd name="A4" fmla="val 0"/>
              <a:gd name="A5" fmla="val 0"/>
              <a:gd name="A6" fmla="val 0"/>
              <a:gd name="A7" fmla="val 0"/>
              <a:gd name="A8" fmla="val 0"/>
            </a:avLst>
            <a:gdLst/>
            <a:ahLst/>
            <a:cxnLst>
              <a:cxn ang="0">
                <a:pos x="0" y="0"/>
              </a:cxn>
              <a:cxn ang="0">
                <a:pos x="5760" y="0"/>
              </a:cxn>
              <a:cxn ang="0">
                <a:pos x="5760" y="528"/>
              </a:cxn>
              <a:cxn ang="0">
                <a:pos x="48" y="0"/>
              </a:cxn>
            </a:cxnLst>
            <a:rect l="0" t="0" r="0" b="0"/>
            <a:pathLst>
              <a:path w="5591" h="588">
                <a:moveTo>
                  <a:pt x="0" y="0"/>
                </a:moveTo>
                <a:lnTo>
                  <a:pt x="5591" y="585"/>
                </a:lnTo>
                <a:lnTo>
                  <a:pt x="4415" y="588"/>
                </a:lnTo>
                <a:lnTo>
                  <a:pt x="12" y="4"/>
                </a:lnTo>
              </a:path>
            </a:pathLst>
          </a:custGeom>
          <a:solidFill>
            <a:srgbClr val="000000">
              <a:alpha val="100000"/>
            </a:srgbClr>
          </a:solidFill>
          <a:ln w="9525" cap="flat" cmpd="sng" algn="ctr">
            <a:noFill/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>
            <a:extLst/>
          </a:lstStyle>
          <a:p>
            <a:endParaRPr kumimoji="0" lang="en-US"/>
          </a:p>
        </p:txBody>
      </p:sp>
      <p:sp>
        <p:nvSpPr>
          <p:cNvPr id="14" name="Pravoúhlý trojúhelník 13"/>
          <p:cNvSpPr>
            <a:spLocks/>
          </p:cNvSpPr>
          <p:nvPr/>
        </p:nvSpPr>
        <p:spPr bwMode="auto">
          <a:xfrm>
            <a:off x="-6042" y="5791253"/>
            <a:ext cx="3402314" cy="1080868"/>
          </a:xfrm>
          <a:prstGeom prst="rtTriangle">
            <a:avLst/>
          </a:prstGeom>
          <a:blipFill>
            <a:blip r:embed="rId13">
              <a:alphaModFix amt="50000"/>
            </a:blip>
            <a:tile tx="0" ty="0" sx="50000" sy="50000" flip="none" algn="t"/>
          </a:blipFill>
          <a:ln w="12700" cap="rnd" cmpd="thickThin" algn="ctr">
            <a:noFill/>
            <a:prstDash val="solid"/>
          </a:ln>
          <a:effectLst>
            <a:fillOverlay blend="mult">
              <a:gradFill flip="none" rotWithShape="1">
                <a:gsLst>
                  <a:gs pos="0">
                    <a:schemeClr val="accent1">
                      <a:shade val="20000"/>
                      <a:satMod val="176000"/>
                      <a:alpha val="100000"/>
                    </a:schemeClr>
                  </a:gs>
                  <a:gs pos="18000">
                    <a:schemeClr val="accent1">
                      <a:shade val="48000"/>
                      <a:satMod val="153000"/>
                      <a:alpha val="100000"/>
                    </a:schemeClr>
                  </a:gs>
                  <a:gs pos="43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45000">
                    <a:schemeClr val="accent1">
                      <a:tint val="85000"/>
                      <a:satMod val="150000"/>
                      <a:alpha val="100000"/>
                    </a:schemeClr>
                  </a:gs>
                  <a:gs pos="50000">
                    <a:schemeClr val="accent1">
                      <a:tint val="86000"/>
                      <a:satMod val="149000"/>
                      <a:alpha val="100000"/>
                    </a:schemeClr>
                  </a:gs>
                  <a:gs pos="79000">
                    <a:schemeClr val="accent1">
                      <a:shade val="53000"/>
                      <a:satMod val="150000"/>
                      <a:alpha val="100000"/>
                    </a:schemeClr>
                  </a:gs>
                  <a:gs pos="100000">
                    <a:schemeClr val="accent1">
                      <a:shade val="25000"/>
                      <a:satMod val="170000"/>
                      <a:alpha val="100000"/>
                    </a:schemeClr>
                  </a:gs>
                </a:gsLst>
                <a:lin ang="450000" scaled="1"/>
                <a:tileRect/>
              </a:gradFill>
            </a:fillOverlay>
          </a:effectLst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anchor="ctr" compatLnSpc="1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cxnSp>
        <p:nvCxnSpPr>
          <p:cNvPr id="15" name="Přímá spojnice 14"/>
          <p:cNvCxnSpPr/>
          <p:nvPr/>
        </p:nvCxnSpPr>
        <p:spPr>
          <a:xfrm>
            <a:off x="-9237" y="5787738"/>
            <a:ext cx="3405509" cy="1084383"/>
          </a:xfrm>
          <a:prstGeom prst="line">
            <a:avLst/>
          </a:prstGeom>
          <a:noFill/>
          <a:ln w="12065" cap="flat" cmpd="sng" algn="ctr">
            <a:gradFill>
              <a:gsLst>
                <a:gs pos="45000">
                  <a:schemeClr val="accent1">
                    <a:tint val="70000"/>
                    <a:satMod val="110000"/>
                  </a:schemeClr>
                </a:gs>
                <a:gs pos="15000">
                  <a:schemeClr val="accent1">
                    <a:shade val="40000"/>
                    <a:satMod val="110000"/>
                  </a:schemeClr>
                </a:gs>
              </a:gsLst>
              <a:lin ang="5400000" scaled="1"/>
            </a:gradFill>
            <a:prstDash val="solid"/>
            <a:miter lim="800000"/>
          </a:ln>
          <a:effectLst/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9" name="Zástupný symbol pro nadpis 8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/>
            </a:scene3d>
            <a:sp3d prstMaterial="softEdge">
              <a:bevelT w="25400" h="25400"/>
            </a:sp3d>
          </a:bodyPr>
          <a:lstStyle>
            <a:extLst/>
          </a:lstStyle>
          <a:p>
            <a:r>
              <a:rPr kumimoji="0" lang="cs-CZ" smtClean="0"/>
              <a:t>Kliknutím lze upravit styl.</a:t>
            </a:r>
            <a:endParaRPr kumimoji="0" lang="en-US"/>
          </a:p>
        </p:txBody>
      </p:sp>
      <p:sp>
        <p:nvSpPr>
          <p:cNvPr id="30" name="Zástupný symbol pro text 29"/>
          <p:cNvSpPr>
            <a:spLocks noGrp="1"/>
          </p:cNvSpPr>
          <p:nvPr>
            <p:ph type="body" idx="1"/>
          </p:nvPr>
        </p:nvSpPr>
        <p:spPr>
          <a:xfrm>
            <a:off x="457200" y="1481328"/>
            <a:ext cx="8229600" cy="4525963"/>
          </a:xfrm>
          <a:prstGeom prst="rect">
            <a:avLst/>
          </a:prstGeom>
        </p:spPr>
        <p:txBody>
          <a:bodyPr vert="horz">
            <a:normAutofit/>
          </a:bodyPr>
          <a:lstStyle>
            <a:extLst/>
          </a:lstStyle>
          <a:p>
            <a:pPr lvl="0" eaLnBrk="1" latinLnBrk="0" hangingPunct="1"/>
            <a:r>
              <a:rPr kumimoji="0" lang="cs-CZ" smtClean="0"/>
              <a:t>Kliknutím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  <p:sp>
        <p:nvSpPr>
          <p:cNvPr id="10" name="Zástupný symbol pro datum 9"/>
          <p:cNvSpPr>
            <a:spLocks noGrp="1"/>
          </p:cNvSpPr>
          <p:nvPr>
            <p:ph type="dt" sz="half" idx="2"/>
          </p:nvPr>
        </p:nvSpPr>
        <p:spPr>
          <a:xfrm>
            <a:off x="6727032" y="6407944"/>
            <a:ext cx="1920240" cy="365760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fld id="{61A36DFF-CD8E-4B14-ACC9-D6F586AFF700}" type="datetimeFigureOut">
              <a:rPr lang="cs-CZ" smtClean="0"/>
              <a:t>21.2.2013</a:t>
            </a:fld>
            <a:endParaRPr lang="cs-CZ"/>
          </a:p>
        </p:txBody>
      </p:sp>
      <p:sp>
        <p:nvSpPr>
          <p:cNvPr id="22" name="Zástupný symbol pro zápatí 21"/>
          <p:cNvSpPr>
            <a:spLocks noGrp="1"/>
          </p:cNvSpPr>
          <p:nvPr>
            <p:ph type="ftr" sz="quarter" idx="3"/>
          </p:nvPr>
        </p:nvSpPr>
        <p:spPr>
          <a:xfrm>
            <a:off x="4380072" y="6407944"/>
            <a:ext cx="2350681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>
                <a:solidFill>
                  <a:schemeClr val="tx1"/>
                </a:solidFill>
              </a:defRPr>
            </a:lvl1pPr>
            <a:extLst/>
          </a:lstStyle>
          <a:p>
            <a:endParaRPr lang="cs-CZ"/>
          </a:p>
        </p:txBody>
      </p:sp>
      <p:sp>
        <p:nvSpPr>
          <p:cNvPr id="18" name="Zástupný symbol pro číslo snímku 17"/>
          <p:cNvSpPr>
            <a:spLocks noGrp="1"/>
          </p:cNvSpPr>
          <p:nvPr>
            <p:ph type="sldNum" sz="quarter" idx="4"/>
          </p:nvPr>
        </p:nvSpPr>
        <p:spPr>
          <a:xfrm>
            <a:off x="8647272" y="6407944"/>
            <a:ext cx="365760" cy="365125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000" b="0">
                <a:solidFill>
                  <a:schemeClr val="tx1"/>
                </a:solidFill>
              </a:defRPr>
            </a:lvl1pPr>
            <a:extLst/>
          </a:lstStyle>
          <a:p>
            <a:fld id="{CF6A2B4E-855F-4148-ACFA-E276522C624A}" type="slidenum">
              <a:rPr lang="cs-CZ" smtClean="0"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xStyles>
    <p:titleStyle>
      <a:lvl1pPr algn="l" rtl="0" eaLnBrk="1" latinLnBrk="0" hangingPunct="1">
        <a:spcBef>
          <a:spcPct val="0"/>
        </a:spcBef>
        <a:buNone/>
        <a:defRPr kumimoji="0" sz="4100" b="1" kern="1200">
          <a:solidFill>
            <a:schemeClr val="tx2"/>
          </a:solidFill>
          <a:effectLst>
            <a:outerShdw blurRad="31750" dist="25400" dir="5400000" algn="tl" rotWithShape="0">
              <a:srgbClr val="000000">
                <a:alpha val="25000"/>
              </a:srgbClr>
            </a:outerShdw>
          </a:effectLst>
          <a:latin typeface="+mj-lt"/>
          <a:ea typeface="+mj-ea"/>
          <a:cs typeface="+mj-cs"/>
        </a:defRPr>
      </a:lvl1pPr>
      <a:extLst/>
    </p:titleStyle>
    <p:bodyStyle>
      <a:lvl1pPr marL="365760" indent="-256032" algn="l" rtl="0" eaLnBrk="1" latinLnBrk="0" hangingPunct="1">
        <a:spcBef>
          <a:spcPts val="400"/>
        </a:spcBef>
        <a:spcAft>
          <a:spcPts val="0"/>
        </a:spcAft>
        <a:buClr>
          <a:schemeClr val="accent1"/>
        </a:buClr>
        <a:buSzPct val="68000"/>
        <a:buFont typeface="Wingdings 3"/>
        <a:buChar char="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621792" indent="-228600" algn="l" rtl="0" eaLnBrk="1" latinLnBrk="0" hangingPunct="1">
        <a:spcBef>
          <a:spcPts val="324"/>
        </a:spcBef>
        <a:buClr>
          <a:schemeClr val="accent1"/>
        </a:buClr>
        <a:buFont typeface="Verdana"/>
        <a:buChar char="◦"/>
        <a:defRPr kumimoji="0" sz="2300" kern="1200">
          <a:solidFill>
            <a:schemeClr val="tx1"/>
          </a:solidFill>
          <a:latin typeface="+mn-lt"/>
          <a:ea typeface="+mn-ea"/>
          <a:cs typeface="+mn-cs"/>
        </a:defRPr>
      </a:lvl2pPr>
      <a:lvl3pPr marL="859536" indent="-228600" algn="l" rtl="0" eaLnBrk="1" latinLnBrk="0" hangingPunct="1">
        <a:spcBef>
          <a:spcPts val="350"/>
        </a:spcBef>
        <a:buClr>
          <a:schemeClr val="accent2"/>
        </a:buClr>
        <a:buSzPct val="100000"/>
        <a:buFont typeface="Wingdings 2"/>
        <a:buChar char="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3pPr>
      <a:lvl4pPr marL="11430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9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50"/>
        </a:spcBef>
        <a:buClr>
          <a:schemeClr val="accent2"/>
        </a:buClr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002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0574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286000" indent="-228600" algn="l" rtl="0" eaLnBrk="1" latinLnBrk="0" hangingPunct="1">
        <a:spcBef>
          <a:spcPts val="350"/>
        </a:spcBef>
        <a:buClr>
          <a:schemeClr val="accent3"/>
        </a:buClr>
        <a:buFont typeface="Wingdings 2"/>
        <a:buChar char="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gi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jpeg"/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7" Type="http://schemas.openxmlformats.org/officeDocument/2006/relationships/hyperlink" Target="http://www.youtube.com/watch?v=oxlJB7SYM_E" TargetMode="External"/><Relationship Id="rId2" Type="http://schemas.openxmlformats.org/officeDocument/2006/relationships/image" Target="../media/image6.gif"/><Relationship Id="rId1" Type="http://schemas.openxmlformats.org/officeDocument/2006/relationships/slideLayout" Target="../slideLayouts/slideLayout2.xml"/><Relationship Id="rId6" Type="http://schemas.openxmlformats.org/officeDocument/2006/relationships/hyperlink" Target="http://www.youtube.com/watch?v=uoAskt5gDgM&amp;feature=endscreen&amp;NR=1" TargetMode="External"/><Relationship Id="rId5" Type="http://schemas.openxmlformats.org/officeDocument/2006/relationships/hyperlink" Target="http://www.youtube.com/watch?NR=1&amp;v=oURskLWNUhQ&amp;feature=endscreen" TargetMode="External"/><Relationship Id="rId4" Type="http://schemas.openxmlformats.org/officeDocument/2006/relationships/hyperlink" Target="http://www.mises.cz/clanky/ja-tuzka-10.aspx" TargetMode="Externa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wmf"/><Relationship Id="rId2" Type="http://schemas.openxmlformats.org/officeDocument/2006/relationships/image" Target="../media/image8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://www.office.microsoft.com/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257047" y="380306"/>
            <a:ext cx="3859213" cy="865187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Obdélník 4"/>
          <p:cNvSpPr/>
          <p:nvPr/>
        </p:nvSpPr>
        <p:spPr>
          <a:xfrm>
            <a:off x="960903" y="1245493"/>
            <a:ext cx="7222194" cy="5509200"/>
          </a:xfrm>
          <a:prstGeom prst="rect">
            <a:avLst/>
          </a:prstGeom>
        </p:spPr>
        <p:txBody>
          <a:bodyPr wrap="square">
            <a:spAutoFit/>
          </a:bodyPr>
          <a:lstStyle>
            <a:defPPr>
              <a:defRPr lang="cs-CZ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ZÁKLADNÍ ŠKOLA SLOVAN, KROMĚŘÍŽ, PŘÍSPĚVKOVÁ ORGANIZACE</a:t>
            </a:r>
          </a:p>
          <a:p>
            <a:pPr algn="ctr"/>
            <a:r>
              <a:rPr lang="cs-CZ" b="1" dirty="0" smtClean="0">
                <a:solidFill>
                  <a:srgbClr val="00B050"/>
                </a:solidFill>
              </a:rPr>
              <a:t>ZEYEROVA 3354, 767 01 KROMĚŘÍŽ</a:t>
            </a:r>
          </a:p>
          <a:p>
            <a:pPr algn="ctr"/>
            <a:endParaRPr lang="cs-CZ" b="1" dirty="0" smtClean="0">
              <a:solidFill>
                <a:srgbClr val="00B050"/>
              </a:solidFill>
            </a:endParaRPr>
          </a:p>
          <a:p>
            <a:pPr algn="ctr"/>
            <a:r>
              <a:rPr lang="cs-CZ" dirty="0" smtClean="0"/>
              <a:t>projekt v rámci vzdělávacího programu</a:t>
            </a:r>
          </a:p>
          <a:p>
            <a:pPr algn="ctr"/>
            <a:r>
              <a:rPr lang="cs-CZ" dirty="0" smtClean="0"/>
              <a:t>VZDĚLÁNÍ PRO KONKURENCESCHOPNOST</a:t>
            </a:r>
          </a:p>
          <a:p>
            <a:endParaRPr lang="cs-CZ" dirty="0" smtClean="0"/>
          </a:p>
          <a:p>
            <a:pPr algn="ctr"/>
            <a:r>
              <a:rPr lang="cs-CZ" dirty="0" smtClean="0"/>
              <a:t>ŠABLONA ČÍSLO: III/2</a:t>
            </a:r>
          </a:p>
          <a:p>
            <a:pPr algn="ctr"/>
            <a:r>
              <a:rPr lang="cs-CZ" dirty="0" smtClean="0"/>
              <a:t>NÁZEV:  INOVACE A ZKVALITNĚNÍ VÝUKY PROSTŘEDNICTVÍM ICT</a:t>
            </a:r>
          </a:p>
          <a:p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PŘEDMĚT: 		VÝCHOVA K OBČANSTVÍ</a:t>
            </a:r>
          </a:p>
          <a:p>
            <a:r>
              <a:rPr lang="cs-CZ" b="1" dirty="0" smtClean="0"/>
              <a:t>ROČNÍK:	</a:t>
            </a:r>
            <a:r>
              <a:rPr lang="cs-CZ" b="1" smtClean="0"/>
              <a:t>	9</a:t>
            </a:r>
            <a:r>
              <a:rPr lang="cs-CZ" b="1" dirty="0" smtClean="0"/>
              <a:t>.</a:t>
            </a:r>
          </a:p>
          <a:p>
            <a:r>
              <a:rPr lang="cs-CZ" b="1" dirty="0" smtClean="0"/>
              <a:t>TÉMA:			</a:t>
            </a:r>
            <a:r>
              <a:rPr lang="cs-CZ" b="1" u="sng" dirty="0" smtClean="0"/>
              <a:t>TRH</a:t>
            </a:r>
          </a:p>
          <a:p>
            <a:r>
              <a:rPr lang="cs-CZ" b="1" dirty="0" smtClean="0"/>
              <a:t>AUTOR:			MGR. SVĚTLANA HAJDINOVÁ</a:t>
            </a:r>
          </a:p>
          <a:p>
            <a:r>
              <a:rPr lang="cs-CZ" b="1" dirty="0" smtClean="0"/>
              <a:t>DATUM VYTVOŘENÍ:	15. 3. 2012</a:t>
            </a:r>
          </a:p>
          <a:p>
            <a:endParaRPr lang="cs-CZ" dirty="0" smtClean="0"/>
          </a:p>
          <a:p>
            <a:pPr algn="ctr"/>
            <a:r>
              <a:rPr lang="cs-CZ" sz="2800" b="1" dirty="0" smtClean="0">
                <a:solidFill>
                  <a:srgbClr val="C00000"/>
                </a:solidFill>
              </a:rPr>
              <a:t>VY_32_INOVACE_38_SH</a:t>
            </a:r>
            <a:endParaRPr lang="cs-CZ" sz="2800" b="1" dirty="0">
              <a:solidFill>
                <a:srgbClr val="C0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6968871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Nadpis 3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ANOTACE</a:t>
            </a:r>
            <a:endParaRPr lang="cs-CZ" sz="3200" dirty="0"/>
          </a:p>
        </p:txBody>
      </p:sp>
      <p:sp>
        <p:nvSpPr>
          <p:cNvPr id="5" name="Zástupný symbol pro obsah 4"/>
          <p:cNvSpPr>
            <a:spLocks noGrp="1"/>
          </p:cNvSpPr>
          <p:nvPr>
            <p:ph idx="1"/>
          </p:nvPr>
        </p:nvSpPr>
        <p:spPr>
          <a:xfrm>
            <a:off x="457200" y="1052736"/>
            <a:ext cx="8229600" cy="5073427"/>
          </a:xfrm>
        </p:spPr>
        <p:txBody>
          <a:bodyPr>
            <a:normAutofit fontScale="92500" lnSpcReduction="10000"/>
          </a:bodyPr>
          <a:lstStyle/>
          <a:p>
            <a:pPr>
              <a:buBlip>
                <a:blip r:embed="rId2"/>
              </a:buBlip>
            </a:pPr>
            <a:r>
              <a:rPr lang="cs-CZ" b="1" dirty="0" smtClean="0"/>
              <a:t>Téma: </a:t>
            </a:r>
            <a:r>
              <a:rPr lang="cs-CZ" b="1" dirty="0" smtClean="0">
                <a:solidFill>
                  <a:srgbClr val="C00000"/>
                </a:solidFill>
              </a:rPr>
              <a:t>TRH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Cílová skupina: </a:t>
            </a:r>
            <a:r>
              <a:rPr lang="cs-CZ" dirty="0" smtClean="0"/>
              <a:t>práce je určena </a:t>
            </a:r>
            <a:r>
              <a:rPr lang="cs-CZ" b="1" dirty="0" smtClean="0"/>
              <a:t>pro žáky 9. ročníku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Cíl: </a:t>
            </a:r>
            <a:r>
              <a:rPr lang="cs-CZ" dirty="0" smtClean="0"/>
              <a:t>Žáci si osvojí základní principy fungování trhu.</a:t>
            </a:r>
          </a:p>
          <a:p>
            <a:pPr>
              <a:buBlip>
                <a:blip r:embed="rId2"/>
              </a:buBlip>
            </a:pPr>
            <a:r>
              <a:rPr lang="cs-CZ" b="1" dirty="0" smtClean="0"/>
              <a:t>Pomůcky:</a:t>
            </a:r>
            <a:r>
              <a:rPr lang="cs-CZ" dirty="0" smtClean="0"/>
              <a:t> psací potřeby, sešit, </a:t>
            </a:r>
            <a:r>
              <a:rPr lang="cs-CZ" b="1" dirty="0" smtClean="0">
                <a:solidFill>
                  <a:srgbClr val="0070C0"/>
                </a:solidFill>
              </a:rPr>
              <a:t>pracovní úkol - PODSTATA FUNGOVÁNÍ TRHU, pracovní </a:t>
            </a:r>
            <a:r>
              <a:rPr lang="cs-CZ" b="1" dirty="0">
                <a:solidFill>
                  <a:srgbClr val="0070C0"/>
                </a:solidFill>
              </a:rPr>
              <a:t>list </a:t>
            </a:r>
            <a:r>
              <a:rPr lang="cs-CZ" b="1" dirty="0" smtClean="0">
                <a:solidFill>
                  <a:srgbClr val="0070C0"/>
                </a:solidFill>
              </a:rPr>
              <a:t>- JAK FUNGUJE TRH?</a:t>
            </a:r>
            <a:endParaRPr lang="cs-CZ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Klíčová slova: </a:t>
            </a:r>
            <a:r>
              <a:rPr lang="cs-CZ" dirty="0" smtClean="0"/>
              <a:t>trh, nabídka, poptávka</a:t>
            </a:r>
            <a:endParaRPr lang="cs-CZ" b="1" dirty="0" smtClean="0"/>
          </a:p>
          <a:p>
            <a:pPr>
              <a:buBlip>
                <a:blip r:embed="rId2"/>
              </a:buBlip>
            </a:pPr>
            <a:r>
              <a:rPr lang="cs-CZ" b="1" dirty="0" smtClean="0"/>
              <a:t>Práce </a:t>
            </a:r>
            <a:r>
              <a:rPr lang="cs-CZ" b="1" dirty="0"/>
              <a:t>obsahuje: </a:t>
            </a:r>
            <a:r>
              <a:rPr lang="cs-CZ" dirty="0"/>
              <a:t>stručný zápis informací k tématu, </a:t>
            </a:r>
            <a:r>
              <a:rPr lang="cs-CZ" dirty="0" smtClean="0"/>
              <a:t>1 pracovní úkol </a:t>
            </a:r>
            <a:r>
              <a:rPr lang="cs-CZ" dirty="0"/>
              <a:t>a </a:t>
            </a:r>
            <a:r>
              <a:rPr lang="cs-CZ" dirty="0" smtClean="0"/>
              <a:t>1 pracovní list</a:t>
            </a:r>
            <a:endParaRPr lang="cs-CZ" dirty="0"/>
          </a:p>
          <a:p>
            <a:pPr>
              <a:buBlip>
                <a:blip r:embed="rId2"/>
              </a:buBlip>
            </a:pPr>
            <a:r>
              <a:rPr lang="cs-CZ" b="1" dirty="0"/>
              <a:t>Možnosti využití: </a:t>
            </a:r>
            <a:r>
              <a:rPr lang="cs-CZ" dirty="0"/>
              <a:t>k uvedení nového učiva i k opakování již probraného </a:t>
            </a:r>
            <a:r>
              <a:rPr lang="cs-CZ" dirty="0" smtClean="0"/>
              <a:t>učiva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0266274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15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066130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r>
              <a:rPr lang="cs-CZ" sz="3200" dirty="0" smtClean="0"/>
              <a:t>PILOTÁŽ </a:t>
            </a:r>
            <a:br>
              <a:rPr lang="cs-CZ" sz="3200" dirty="0" smtClean="0"/>
            </a:br>
            <a:r>
              <a:rPr lang="cs-CZ" sz="1800" dirty="0" smtClean="0"/>
              <a:t>(doporučení – upozornění – zpětná vazba)</a:t>
            </a:r>
            <a:endParaRPr lang="cs-CZ" sz="1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1556792"/>
            <a:ext cx="8229600" cy="5001419"/>
          </a:xfrm>
        </p:spPr>
        <p:txBody>
          <a:bodyPr>
            <a:normAutofit fontScale="85000" lnSpcReduction="20000"/>
          </a:bodyPr>
          <a:lstStyle/>
          <a:p>
            <a:pPr>
              <a:buBlip>
                <a:blip r:embed="rId2"/>
              </a:buBlip>
            </a:pPr>
            <a:r>
              <a:rPr lang="cs-CZ" dirty="0" smtClean="0"/>
              <a:t>Materiál byl použit ve 4 třídách 9. ročníku. Žáci vypracovali pracovní list a zhotovili pracovní úkol.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Práce s materiálem přispívá k tomu, aby se žáci učili pracovat se schématem a pomocí něj zpracovali vlastní myšlenky.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prezentaci jsou použity </a:t>
            </a:r>
            <a:r>
              <a:rPr lang="cs-CZ" b="1" dirty="0" smtClean="0">
                <a:solidFill>
                  <a:srgbClr val="0070C0"/>
                </a:solidFill>
              </a:rPr>
              <a:t>hypertextové odkazy</a:t>
            </a:r>
            <a:r>
              <a:rPr lang="cs-CZ" dirty="0" smtClean="0">
                <a:solidFill>
                  <a:srgbClr val="0070C0"/>
                </a:solidFill>
              </a:rPr>
              <a:t> </a:t>
            </a:r>
            <a:r>
              <a:rPr lang="cs-CZ" dirty="0" smtClean="0"/>
              <a:t>podrobněji vysvětlující, rozšiřující nebo doplňující vybrané pojmy prezentace (snímek 8)</a:t>
            </a:r>
          </a:p>
          <a:p>
            <a:pPr>
              <a:buBlip>
                <a:blip r:embed="rId2"/>
              </a:buBlip>
            </a:pPr>
            <a:r>
              <a:rPr lang="cs-CZ" dirty="0" smtClean="0"/>
              <a:t>V </a:t>
            </a:r>
            <a:r>
              <a:rPr lang="cs-CZ" dirty="0"/>
              <a:t>prezentaci je použita </a:t>
            </a:r>
            <a:r>
              <a:rPr lang="cs-CZ" b="1" dirty="0"/>
              <a:t>animace</a:t>
            </a:r>
            <a:r>
              <a:rPr lang="cs-CZ" b="1" dirty="0" smtClean="0"/>
              <a:t>. </a:t>
            </a:r>
            <a:r>
              <a:rPr lang="cs-CZ" dirty="0" smtClean="0"/>
              <a:t>Prezentace má návaznost na téma VÝROBA.</a:t>
            </a:r>
          </a:p>
          <a:p>
            <a:pPr>
              <a:buBlip>
                <a:blip r:embed="rId2"/>
              </a:buBlip>
            </a:pPr>
            <a:r>
              <a:rPr lang="cs-CZ" b="1" dirty="0">
                <a:solidFill>
                  <a:srgbClr val="C00000"/>
                </a:solidFill>
              </a:rPr>
              <a:t>Pracovní úkoly</a:t>
            </a:r>
            <a:r>
              <a:rPr lang="cs-CZ" dirty="0"/>
              <a:t> mohou být využity v hodině, jako DÚ nebo samostatná práce, lze je ohodnotit. Pro práci žáků lze využít </a:t>
            </a:r>
            <a:r>
              <a:rPr lang="cs-CZ" b="1" dirty="0">
                <a:solidFill>
                  <a:srgbClr val="00B050"/>
                </a:solidFill>
              </a:rPr>
              <a:t>pracovní listy</a:t>
            </a:r>
            <a:r>
              <a:rPr lang="cs-CZ" dirty="0"/>
              <a:t>, u kterých je uvedeno, zda je stačí promítnout na tabuli nebo je třeba je vytisknout pro </a:t>
            </a:r>
            <a:r>
              <a:rPr lang="cs-CZ" dirty="0" smtClean="0"/>
              <a:t>žáky.</a:t>
            </a:r>
            <a:endParaRPr lang="cs-CZ" dirty="0"/>
          </a:p>
          <a:p>
            <a:pPr marL="0" indent="0">
              <a:buNone/>
            </a:pPr>
            <a:endParaRPr lang="cs-CZ" b="1" dirty="0" smtClean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12767519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57200" y="1268760"/>
            <a:ext cx="8229600" cy="4738531"/>
          </a:xfrm>
        </p:spPr>
        <p:txBody>
          <a:bodyPr/>
          <a:lstStyle/>
          <a:p>
            <a:r>
              <a:rPr lang="cs-CZ" dirty="0" smtClean="0"/>
              <a:t>místo, kde se střetává </a:t>
            </a:r>
            <a:r>
              <a:rPr lang="cs-CZ" b="1" dirty="0" smtClean="0">
                <a:solidFill>
                  <a:srgbClr val="7030A0"/>
                </a:solidFill>
              </a:rPr>
              <a:t>poptávka a nabídka </a:t>
            </a:r>
            <a:endParaRPr lang="cs-CZ" dirty="0" smtClean="0">
              <a:solidFill>
                <a:srgbClr val="7030A0"/>
              </a:solidFill>
            </a:endParaRPr>
          </a:p>
          <a:p>
            <a:r>
              <a:rPr lang="cs-CZ" dirty="0" smtClean="0"/>
              <a:t>místo, kde se řeší základní ekonomické otázky: </a:t>
            </a:r>
            <a:r>
              <a:rPr lang="cs-CZ" b="1" dirty="0" smtClean="0">
                <a:solidFill>
                  <a:srgbClr val="C00000"/>
                </a:solidFill>
              </a:rPr>
              <a:t>co, jak a pro koho vyrábět</a:t>
            </a:r>
          </a:p>
          <a:p>
            <a:r>
              <a:rPr lang="cs-CZ" dirty="0" smtClean="0"/>
              <a:t>místo, kde se </a:t>
            </a:r>
            <a:r>
              <a:rPr lang="cs-CZ" b="1" dirty="0" smtClean="0">
                <a:solidFill>
                  <a:srgbClr val="00B050"/>
                </a:solidFill>
              </a:rPr>
              <a:t>obchoduje se zbožím, s prací a s kapitálem</a:t>
            </a:r>
            <a:endParaRPr lang="cs-CZ" b="1" dirty="0">
              <a:solidFill>
                <a:srgbClr val="00B050"/>
              </a:solidFill>
            </a:endParaRPr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92211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TRH</a:t>
            </a:r>
            <a:endParaRPr lang="cs-CZ" dirty="0"/>
          </a:p>
        </p:txBody>
      </p:sp>
      <p:pic>
        <p:nvPicPr>
          <p:cNvPr id="2052" name="Picture 4" descr="C:\Users\ZS SLOVAN\AppData\Local\Microsoft\Windows\Temporary Internet Files\Content.IE5\R5GKR7TZ\MP900438718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1640" y="3842406"/>
            <a:ext cx="3240360" cy="2169884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  <p:pic>
        <p:nvPicPr>
          <p:cNvPr id="2055" name="Picture 7" descr="C:\Users\ZS SLOVAN\AppData\Local\Microsoft\Windows\Temporary Internet Files\Content.IE5\IFY9XZ97\MP900315872[1].jpg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3539917"/>
            <a:ext cx="3312368" cy="3009528"/>
          </a:xfrm>
          <a:prstGeom prst="roundRect">
            <a:avLst>
              <a:gd name="adj" fmla="val 8594"/>
            </a:avLst>
          </a:prstGeom>
          <a:solidFill>
            <a:srgbClr val="FFFFFF">
              <a:shade val="85000"/>
            </a:srgbClr>
          </a:solidFill>
          <a:ln>
            <a:noFill/>
          </a:ln>
          <a:effectLst>
            <a:reflection blurRad="12700" stA="38000" endPos="28000" dist="5000" dir="5400000" sy="-100000" algn="bl" rotWithShape="0"/>
          </a:effectLst>
          <a:extLst/>
        </p:spPr>
      </p:pic>
    </p:spTree>
    <p:extLst>
      <p:ext uri="{BB962C8B-B14F-4D97-AF65-F5344CB8AC3E}">
        <p14:creationId xmlns:p14="http://schemas.microsoft.com/office/powerpoint/2010/main" val="143796593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31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grpSp>
        <p:nvGrpSpPr>
          <p:cNvPr id="38" name="Skupina 37"/>
          <p:cNvGrpSpPr/>
          <p:nvPr/>
        </p:nvGrpSpPr>
        <p:grpSpPr>
          <a:xfrm>
            <a:off x="445041" y="1447577"/>
            <a:ext cx="8330667" cy="4713091"/>
            <a:chOff x="381861" y="2348813"/>
            <a:chExt cx="8330667" cy="3990110"/>
          </a:xfrm>
        </p:grpSpPr>
        <p:grpSp>
          <p:nvGrpSpPr>
            <p:cNvPr id="37" name="Skupina 36"/>
            <p:cNvGrpSpPr/>
            <p:nvPr/>
          </p:nvGrpSpPr>
          <p:grpSpPr>
            <a:xfrm>
              <a:off x="381861" y="2348813"/>
              <a:ext cx="8330667" cy="3990110"/>
              <a:chOff x="189105" y="711366"/>
              <a:chExt cx="6984776" cy="4093507"/>
            </a:xfrm>
          </p:grpSpPr>
          <p:sp>
            <p:nvSpPr>
              <p:cNvPr id="34" name="Rectangle 44"/>
              <p:cNvSpPr>
                <a:spLocks noChangeArrowheads="1"/>
              </p:cNvSpPr>
              <p:nvPr/>
            </p:nvSpPr>
            <p:spPr bwMode="auto">
              <a:xfrm>
                <a:off x="284746" y="711366"/>
                <a:ext cx="5625621" cy="5079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sz="12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                          </a:t>
                </a:r>
                <a:r>
                  <a:rPr kumimoji="0" lang="cs-CZ" sz="14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ŘEŠÍ</a:t>
                </a:r>
                <a:r>
                  <a:rPr kumimoji="0" lang="cs-CZ" sz="12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                                   </a:t>
                </a:r>
                <a:r>
                  <a:rPr kumimoji="0" lang="cs-CZ" sz="14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JE</a:t>
                </a:r>
                <a:endParaRPr kumimoji="0" lang="cs-CZ" sz="14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omic Sans MS" pitchFamily="66" charset="0"/>
                  <a:cs typeface="Arial" pitchFamily="34" charset="0"/>
                </a:endParaRP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cs-CZ" sz="18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omic Sans MS" pitchFamily="66" charset="0"/>
                  <a:cs typeface="Arial" pitchFamily="34" charset="0"/>
                </a:endParaRPr>
              </a:p>
            </p:txBody>
          </p:sp>
          <p:grpSp>
            <p:nvGrpSpPr>
              <p:cNvPr id="36" name="Skupina 35"/>
              <p:cNvGrpSpPr/>
              <p:nvPr/>
            </p:nvGrpSpPr>
            <p:grpSpPr>
              <a:xfrm>
                <a:off x="189105" y="764368"/>
                <a:ext cx="6984776" cy="4040505"/>
                <a:chOff x="670900" y="915670"/>
                <a:chExt cx="6984776" cy="4040505"/>
              </a:xfrm>
            </p:grpSpPr>
            <p:sp>
              <p:nvSpPr>
                <p:cNvPr id="35" name="Rectangle 45"/>
                <p:cNvSpPr>
                  <a:spLocks noChangeArrowheads="1"/>
                </p:cNvSpPr>
                <p:nvPr/>
              </p:nvSpPr>
              <p:spPr bwMode="auto">
                <a:xfrm>
                  <a:off x="670900" y="2674796"/>
                  <a:ext cx="6984776" cy="2031603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ctr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2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</a:t>
                  </a:r>
                  <a:endParaRPr kumimoji="0" lang="cs-CZ" sz="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                        </a:t>
                  </a:r>
                </a:p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cs-CZ" sz="1400" b="1" dirty="0" smtClean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		TVOŘÍ</a:t>
                  </a:r>
                  <a:endParaRPr lang="cs-CZ" sz="1400" b="1" dirty="0">
                    <a:latin typeface="Comic Sans MS" pitchFamily="66" charset="0"/>
                    <a:cs typeface="Arial" pitchFamily="34" charset="0"/>
                  </a:endParaRPr>
                </a:p>
                <a:p>
                  <a:pPr lv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kumimoji="0" lang="cs-CZ" sz="14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ZÁKLADNÍ</a:t>
                  </a:r>
                  <a:r>
                    <a:rPr kumimoji="0" lang="cs-CZ" sz="1400" b="1" i="0" u="none" strike="noStrike" cap="none" normalizeH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</a:t>
                  </a:r>
                </a:p>
                <a:p>
                  <a:pPr lv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kumimoji="0" lang="cs-CZ" sz="14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EKONOMICKÁ </a:t>
                  </a:r>
                  <a:endParaRPr kumimoji="0" lang="cs-CZ" sz="14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4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OTÁZKA</a:t>
                  </a: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               </a:t>
                  </a:r>
                  <a:endParaRPr kumimoji="0" lang="cs-CZ" sz="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								                                                                                                                     						</a:t>
                  </a:r>
                  <a:r>
                    <a:rPr kumimoji="0" lang="cs-CZ" sz="1200" b="1" i="0" u="none" strike="noStrike" cap="none" normalizeH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</a:t>
                  </a: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lang="cs-CZ" sz="1200" b="1" baseline="0" dirty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</a:t>
                  </a:r>
                  <a:r>
                    <a:rPr lang="cs-CZ" sz="1200" b="1" baseline="0" dirty="0" smtClean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 					</a:t>
                  </a:r>
                  <a:r>
                    <a:rPr lang="cs-CZ" sz="1200" b="1" dirty="0" smtClean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</a:t>
                  </a: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SLOŽKY TRHU</a:t>
                  </a:r>
                  <a:endParaRPr kumimoji="0" lang="cs-CZ" sz="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</p:txBody>
            </p:sp>
            <p:grpSp>
              <p:nvGrpSpPr>
                <p:cNvPr id="6" name="Skupina 5"/>
                <p:cNvGrpSpPr/>
                <p:nvPr/>
              </p:nvGrpSpPr>
              <p:grpSpPr>
                <a:xfrm>
                  <a:off x="926465" y="915670"/>
                  <a:ext cx="6551295" cy="4040505"/>
                  <a:chOff x="0" y="0"/>
                  <a:chExt cx="6551493" cy="4040677"/>
                </a:xfrm>
              </p:grpSpPr>
              <p:cxnSp>
                <p:nvCxnSpPr>
                  <p:cNvPr id="7" name="Přímá spojnice 6"/>
                  <p:cNvCxnSpPr>
                    <a:cxnSpLocks noChangeShapeType="1"/>
                  </p:cNvCxnSpPr>
                  <p:nvPr/>
                </p:nvCxnSpPr>
                <p:spPr bwMode="auto">
                  <a:xfrm flipH="1">
                    <a:off x="354218" y="2075582"/>
                    <a:ext cx="168290" cy="322323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  <a:extLst/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8" name="Přímá spojnice 7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49380" y="391885"/>
                    <a:ext cx="0" cy="3429000"/>
                  </a:xfrm>
                  <a:prstGeom prst="line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10" name="AutoShape 5"/>
                  <p:cNvSpPr>
                    <a:spLocks noChangeArrowheads="1"/>
                  </p:cNvSpPr>
                  <p:nvPr/>
                </p:nvSpPr>
                <p:spPr bwMode="auto">
                  <a:xfrm>
                    <a:off x="3315956" y="803868"/>
                    <a:ext cx="1142960" cy="590732"/>
                  </a:xfrm>
                  <a:prstGeom prst="roundRect">
                    <a:avLst>
                      <a:gd name="adj" fmla="val 16667"/>
                    </a:avLst>
                  </a:prstGeom>
                  <a:solidFill>
                    <a:srgbClr val="99CC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NABÍDKA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(prodávající)</a:t>
                    </a:r>
                  </a:p>
                </p:txBody>
              </p:sp>
              <p:sp>
                <p:nvSpPr>
                  <p:cNvPr id="11" name="AutoShape 6"/>
                  <p:cNvSpPr>
                    <a:spLocks noChangeArrowheads="1"/>
                  </p:cNvSpPr>
                  <p:nvPr/>
                </p:nvSpPr>
                <p:spPr bwMode="auto">
                  <a:xfrm>
                    <a:off x="3315956" y="1517301"/>
                    <a:ext cx="1142960" cy="590732"/>
                  </a:xfrm>
                  <a:prstGeom prst="roundRect">
                    <a:avLst>
                      <a:gd name="adj" fmla="val 16667"/>
                    </a:avLst>
                  </a:prstGeom>
                  <a:solidFill>
                    <a:srgbClr val="99CC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POPTÁVKA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(kupující)</a:t>
                    </a:r>
                  </a:p>
                </p:txBody>
              </p:sp>
              <p:cxnSp>
                <p:nvCxnSpPr>
                  <p:cNvPr id="12" name="AutoShape 7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4451420" y="1105318"/>
                    <a:ext cx="457184" cy="394243"/>
                  </a:xfrm>
                  <a:prstGeom prst="curvedConnector3">
                    <a:avLst>
                      <a:gd name="adj1" fmla="val 50000"/>
                    </a:avLst>
                  </a:prstGeom>
                  <a:noFill/>
                  <a:ln w="9525">
                    <a:solidFill>
                      <a:srgbClr val="FF00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13" name="AutoShape 8"/>
                  <p:cNvCxnSpPr>
                    <a:cxnSpLocks noChangeShapeType="1"/>
                  </p:cNvCxnSpPr>
                  <p:nvPr/>
                </p:nvCxnSpPr>
                <p:spPr bwMode="auto">
                  <a:xfrm flipV="1">
                    <a:off x="4451420" y="1386672"/>
                    <a:ext cx="457184" cy="432782"/>
                  </a:xfrm>
                  <a:prstGeom prst="curvedConnector3">
                    <a:avLst>
                      <a:gd name="adj1" fmla="val 50000"/>
                    </a:avLst>
                  </a:prstGeom>
                  <a:noFill/>
                  <a:ln w="9525">
                    <a:solidFill>
                      <a:srgbClr val="FF00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sp>
                <p:nvSpPr>
                  <p:cNvPr id="14" name="AutoShape 9"/>
                  <p:cNvSpPr>
                    <a:spLocks noChangeArrowheads="1"/>
                  </p:cNvSpPr>
                  <p:nvPr/>
                </p:nvSpPr>
                <p:spPr bwMode="auto">
                  <a:xfrm>
                    <a:off x="4913495" y="1105271"/>
                    <a:ext cx="1142960" cy="650995"/>
                  </a:xfrm>
                  <a:prstGeom prst="hexagon">
                    <a:avLst>
                      <a:gd name="adj" fmla="val 48128"/>
                      <a:gd name="vf" fmla="val 115470"/>
                    </a:avLst>
                  </a:prstGeom>
                  <a:solidFill>
                    <a:srgbClr val="00FFFF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subjekty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trhu</a:t>
                    </a:r>
                  </a:p>
                </p:txBody>
              </p:sp>
              <p:sp>
                <p:nvSpPr>
                  <p:cNvPr id="15" name="Rectangle 10"/>
                  <p:cNvSpPr>
                    <a:spLocks noChangeArrowheads="1"/>
                  </p:cNvSpPr>
                  <p:nvPr/>
                </p:nvSpPr>
                <p:spPr bwMode="auto">
                  <a:xfrm>
                    <a:off x="1868993" y="0"/>
                    <a:ext cx="1600144" cy="373394"/>
                  </a:xfrm>
                  <a:prstGeom prst="rect">
                    <a:avLst/>
                  </a:prstGeom>
                  <a:solidFill>
                    <a:srgbClr val="FFFF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t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b="1" dirty="0">
                        <a:effectLst/>
                        <a:latin typeface="Comic Sans MS" pitchFamily="66" charset="0"/>
                        <a:ea typeface="Times New Roman"/>
                      </a:rPr>
                      <a:t>TRH</a:t>
                    </a:r>
                  </a:p>
                </p:txBody>
              </p:sp>
              <p:cxnSp>
                <p:nvCxnSpPr>
                  <p:cNvPr id="17" name="Line 14"/>
                  <p:cNvCxnSpPr>
                    <a:stCxn id="10" idx="1"/>
                  </p:cNvCxnSpPr>
                  <p:nvPr/>
                </p:nvCxnSpPr>
                <p:spPr bwMode="auto">
                  <a:xfrm flipH="1">
                    <a:off x="3083993" y="1099234"/>
                    <a:ext cx="231963" cy="20320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18" name="Line 15"/>
                  <p:cNvCxnSpPr>
                    <a:stCxn id="11" idx="1"/>
                  </p:cNvCxnSpPr>
                  <p:nvPr/>
                </p:nvCxnSpPr>
                <p:spPr bwMode="auto">
                  <a:xfrm flipH="1" flipV="1">
                    <a:off x="3083993" y="1603063"/>
                    <a:ext cx="231963" cy="20960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sp>
                <p:nvSpPr>
                  <p:cNvPr id="19" name="AutoShape 16"/>
                  <p:cNvSpPr>
                    <a:spLocks/>
                  </p:cNvSpPr>
                  <p:nvPr/>
                </p:nvSpPr>
                <p:spPr bwMode="auto">
                  <a:xfrm>
                    <a:off x="4340888" y="2220685"/>
                    <a:ext cx="733399" cy="354440"/>
                  </a:xfrm>
                  <a:prstGeom prst="borderCallout2">
                    <a:avLst>
                      <a:gd name="adj1" fmla="val 33333"/>
                      <a:gd name="adj2" fmla="val 110389"/>
                      <a:gd name="adj3" fmla="val 33333"/>
                      <a:gd name="adj4" fmla="val 114894"/>
                      <a:gd name="adj5" fmla="val -133333"/>
                      <a:gd name="adj6" fmla="val 119481"/>
                    </a:avLst>
                  </a:prstGeom>
                  <a:solidFill>
                    <a:srgbClr val="FF9900"/>
                  </a:solidFill>
                  <a:ln w="19050">
                    <a:solidFill>
                      <a:srgbClr val="00B0F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podniky</a:t>
                    </a:r>
                  </a:p>
                </p:txBody>
              </p:sp>
              <p:sp>
                <p:nvSpPr>
                  <p:cNvPr id="20" name="AutoShape 17"/>
                  <p:cNvSpPr>
                    <a:spLocks/>
                  </p:cNvSpPr>
                  <p:nvPr/>
                </p:nvSpPr>
                <p:spPr bwMode="auto">
                  <a:xfrm>
                    <a:off x="5637125" y="2461846"/>
                    <a:ext cx="914368" cy="354440"/>
                  </a:xfrm>
                  <a:prstGeom prst="borderCallout2">
                    <a:avLst>
                      <a:gd name="adj1" fmla="val 33333"/>
                      <a:gd name="adj2" fmla="val -8333"/>
                      <a:gd name="adj3" fmla="val 33333"/>
                      <a:gd name="adj4" fmla="val -15625"/>
                      <a:gd name="adj5" fmla="val -200000"/>
                      <a:gd name="adj6" fmla="val -23958"/>
                    </a:avLst>
                  </a:prstGeom>
                  <a:solidFill>
                    <a:srgbClr val="FF9900"/>
                  </a:solidFill>
                  <a:ln w="19050">
                    <a:solidFill>
                      <a:srgbClr val="00B0F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domácnosti</a:t>
                    </a:r>
                  </a:p>
                </p:txBody>
              </p:sp>
              <p:sp>
                <p:nvSpPr>
                  <p:cNvPr id="21" name="AutoShape 18"/>
                  <p:cNvSpPr>
                    <a:spLocks/>
                  </p:cNvSpPr>
                  <p:nvPr/>
                </p:nvSpPr>
                <p:spPr bwMode="auto">
                  <a:xfrm>
                    <a:off x="5938576" y="1868993"/>
                    <a:ext cx="495283" cy="354440"/>
                  </a:xfrm>
                  <a:prstGeom prst="borderCallout2">
                    <a:avLst>
                      <a:gd name="adj1" fmla="val 33333"/>
                      <a:gd name="adj2" fmla="val -15384"/>
                      <a:gd name="adj3" fmla="val 33333"/>
                      <a:gd name="adj4" fmla="val -41412"/>
                      <a:gd name="adj5" fmla="val -33333"/>
                      <a:gd name="adj6" fmla="val -71153"/>
                    </a:avLst>
                  </a:prstGeom>
                  <a:solidFill>
                    <a:srgbClr val="FF9900"/>
                  </a:solidFill>
                  <a:ln w="19050">
                    <a:solidFill>
                      <a:srgbClr val="00B0F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stát</a:t>
                    </a:r>
                  </a:p>
                </p:txBody>
              </p:sp>
              <p:sp>
                <p:nvSpPr>
                  <p:cNvPr id="22" name="AutoShape 19"/>
                  <p:cNvSpPr>
                    <a:spLocks noChangeArrowheads="1"/>
                  </p:cNvSpPr>
                  <p:nvPr/>
                </p:nvSpPr>
                <p:spPr bwMode="auto">
                  <a:xfrm>
                    <a:off x="2138200" y="1020404"/>
                    <a:ext cx="1028664" cy="870780"/>
                  </a:xfrm>
                  <a:prstGeom prst="rightArrow">
                    <a:avLst>
                      <a:gd name="adj1" fmla="val 50000"/>
                      <a:gd name="adj2" fmla="val 30940"/>
                    </a:avLst>
                  </a:prstGeom>
                  <a:solidFill>
                    <a:srgbClr val="33CCCC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rovnováha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(cena)</a:t>
                    </a:r>
                  </a:p>
                </p:txBody>
              </p:sp>
              <p:cxnSp>
                <p:nvCxnSpPr>
                  <p:cNvPr id="23" name="AutoShape 20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3476730" y="190918"/>
                    <a:ext cx="411466" cy="621058"/>
                  </a:xfrm>
                  <a:prstGeom prst="bentConnector2">
                    <a:avLst/>
                  </a:prstGeom>
                  <a:ln>
                    <a:solidFill>
                      <a:srgbClr val="00B050"/>
                    </a:solidFill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4" name="AutoShape 21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3888712" y="1396721"/>
                    <a:ext cx="635" cy="118147"/>
                  </a:xfrm>
                  <a:prstGeom prst="straightConnector1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25" name="Přímá spojnice 24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79525" y="2903973"/>
                    <a:ext cx="457184" cy="0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6" name="Přímá spojnice 25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79525" y="3366198"/>
                    <a:ext cx="457184" cy="0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27" name="Přímá spojnice 26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79525" y="3818373"/>
                    <a:ext cx="457184" cy="0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28" name="Levá složená závorka 27"/>
                  <p:cNvSpPr>
                    <a:spLocks/>
                  </p:cNvSpPr>
                  <p:nvPr/>
                </p:nvSpPr>
                <p:spPr bwMode="auto">
                  <a:xfrm rot="10800000">
                    <a:off x="4222631" y="2926500"/>
                    <a:ext cx="457184" cy="914357"/>
                  </a:xfrm>
                  <a:prstGeom prst="leftBrace">
                    <a:avLst>
                      <a:gd name="adj1" fmla="val 16667"/>
                      <a:gd name="adj2" fmla="val 50000"/>
                    </a:avLst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solidFill>
                          <a:srgbClr val="FFFFFF"/>
                        </a:solidFill>
                      </a14:hiddenFill>
                    </a:ext>
                  </a:extLst>
                </p:spPr>
                <p:txBody>
                  <a:bodyPr rot="0" vert="horz" wrap="square" lIns="91440" tIns="45720" rIns="91440" bIns="45720" anchor="t" anchorCtr="0" upright="1">
                    <a:noAutofit/>
                  </a:bodyPr>
                  <a:lstStyle/>
                  <a:p>
                    <a:endParaRPr lang="cs-CZ" b="1">
                      <a:latin typeface="Comic Sans MS" pitchFamily="66" charset="0"/>
                    </a:endParaRPr>
                  </a:p>
                </p:txBody>
              </p:sp>
              <p:sp>
                <p:nvSpPr>
                  <p:cNvPr id="29" name="Obdélník 28" descr="Šikmá jemná mřížka"/>
                  <p:cNvSpPr>
                    <a:spLocks noChangeArrowheads="1"/>
                  </p:cNvSpPr>
                  <p:nvPr/>
                </p:nvSpPr>
                <p:spPr bwMode="auto">
                  <a:xfrm>
                    <a:off x="2441750" y="2783393"/>
                    <a:ext cx="1714440" cy="342884"/>
                  </a:xfrm>
                  <a:prstGeom prst="rect">
                    <a:avLst/>
                  </a:pr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 ZBOŽÍ</a:t>
                    </a:r>
                  </a:p>
                </p:txBody>
              </p:sp>
              <p:sp>
                <p:nvSpPr>
                  <p:cNvPr id="30" name="Obdélník 29" descr="Šikmá jemná mřížka"/>
                  <p:cNvSpPr>
                    <a:spLocks noChangeArrowheads="1"/>
                  </p:cNvSpPr>
                  <p:nvPr/>
                </p:nvSpPr>
                <p:spPr bwMode="auto">
                  <a:xfrm>
                    <a:off x="2441750" y="3235569"/>
                    <a:ext cx="1714440" cy="342884"/>
                  </a:xfrm>
                  <a:prstGeom prst="rect">
                    <a:avLst/>
                  </a:pr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 PRÁCE</a:t>
                    </a:r>
                  </a:p>
                </p:txBody>
              </p:sp>
              <p:sp>
                <p:nvSpPr>
                  <p:cNvPr id="31" name="Obdélník 30" descr="Šikmá jemná mřížka"/>
                  <p:cNvSpPr>
                    <a:spLocks noChangeArrowheads="1"/>
                  </p:cNvSpPr>
                  <p:nvPr/>
                </p:nvSpPr>
                <p:spPr bwMode="auto">
                  <a:xfrm>
                    <a:off x="2441750" y="3697793"/>
                    <a:ext cx="1714440" cy="342884"/>
                  </a:xfrm>
                  <a:prstGeom prst="rect">
                    <a:avLst/>
                  </a:pr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 PENĚZ (kapitálu)</a:t>
                    </a:r>
                  </a:p>
                </p:txBody>
              </p:sp>
              <p:sp>
                <p:nvSpPr>
                  <p:cNvPr id="9" name="Oval 4" descr="Růžový ubrousek"/>
                  <p:cNvSpPr>
                    <a:spLocks noChangeArrowheads="1"/>
                  </p:cNvSpPr>
                  <p:nvPr/>
                </p:nvSpPr>
                <p:spPr bwMode="auto">
                  <a:xfrm>
                    <a:off x="0" y="572731"/>
                    <a:ext cx="1600144" cy="1535211"/>
                  </a:xfrm>
                  <a:prstGeom prst="ellipse">
                    <a:avLst/>
                  </a:prstGeom>
                  <a:solidFill>
                    <a:schemeClr val="accent4">
                      <a:lumMod val="40000"/>
                      <a:lumOff val="60000"/>
                    </a:schemeClr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CO?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PRO KOHO?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JAK?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      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vyrábět</a:t>
                    </a:r>
                  </a:p>
                </p:txBody>
              </p:sp>
              <p:sp>
                <p:nvSpPr>
                  <p:cNvPr id="16" name="Freeform 11"/>
                  <p:cNvSpPr>
                    <a:spLocks/>
                  </p:cNvSpPr>
                  <p:nvPr/>
                </p:nvSpPr>
                <p:spPr bwMode="auto">
                  <a:xfrm>
                    <a:off x="683267" y="200957"/>
                    <a:ext cx="1142960" cy="743587"/>
                  </a:xfrm>
                  <a:custGeom>
                    <a:avLst/>
                    <a:gdLst>
                      <a:gd name="T0" fmla="*/ 1800 w 1800"/>
                      <a:gd name="T1" fmla="*/ 30 h 930"/>
                      <a:gd name="T2" fmla="*/ 1260 w 1800"/>
                      <a:gd name="T3" fmla="*/ 30 h 930"/>
                      <a:gd name="T4" fmla="*/ 900 w 1800"/>
                      <a:gd name="T5" fmla="*/ 210 h 930"/>
                      <a:gd name="T6" fmla="*/ 540 w 1800"/>
                      <a:gd name="T7" fmla="*/ 750 h 930"/>
                      <a:gd name="T8" fmla="*/ 0 w 1800"/>
                      <a:gd name="T9" fmla="*/ 930 h 93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800" h="930">
                        <a:moveTo>
                          <a:pt x="1800" y="30"/>
                        </a:moveTo>
                        <a:cubicBezTo>
                          <a:pt x="1605" y="15"/>
                          <a:pt x="1410" y="0"/>
                          <a:pt x="1260" y="30"/>
                        </a:cubicBezTo>
                        <a:cubicBezTo>
                          <a:pt x="1110" y="60"/>
                          <a:pt x="1020" y="90"/>
                          <a:pt x="900" y="210"/>
                        </a:cubicBezTo>
                        <a:cubicBezTo>
                          <a:pt x="780" y="330"/>
                          <a:pt x="690" y="630"/>
                          <a:pt x="540" y="750"/>
                        </a:cubicBezTo>
                        <a:cubicBezTo>
                          <a:pt x="390" y="870"/>
                          <a:pt x="90" y="900"/>
                          <a:pt x="0" y="930"/>
                        </a:cubicBezTo>
                      </a:path>
                    </a:pathLst>
                  </a:custGeom>
                  <a:ln>
                    <a:headEnd/>
                    <a:tailEnd/>
                  </a:ln>
                </p:spPr>
                <p:style>
                  <a:lnRef idx="2">
                    <a:schemeClr val="accent4"/>
                  </a:lnRef>
                  <a:fillRef idx="0">
                    <a:schemeClr val="accent4"/>
                  </a:fillRef>
                  <a:effectRef idx="1">
                    <a:schemeClr val="accent4"/>
                  </a:effectRef>
                  <a:fontRef idx="minor">
                    <a:schemeClr val="tx1"/>
                  </a:fontRef>
                </p:style>
                <p:txBody>
                  <a:bodyPr rot="0" vert="horz" wrap="square" lIns="91440" tIns="45720" rIns="91440" bIns="45720" anchor="t" anchorCtr="0" upright="1">
                    <a:noAutofit/>
                  </a:bodyPr>
                  <a:lstStyle/>
                  <a:p>
                    <a:endParaRPr lang="cs-CZ" b="1">
                      <a:latin typeface="Comic Sans MS" pitchFamily="66" charset="0"/>
                    </a:endParaRPr>
                  </a:p>
                </p:txBody>
              </p:sp>
            </p:grpSp>
            <p:sp>
              <p:nvSpPr>
                <p:cNvPr id="33" name="Volný tvar 32"/>
                <p:cNvSpPr/>
                <p:nvPr/>
              </p:nvSpPr>
              <p:spPr>
                <a:xfrm>
                  <a:off x="2018006" y="1136649"/>
                  <a:ext cx="725829" cy="979806"/>
                </a:xfrm>
                <a:custGeom>
                  <a:avLst/>
                  <a:gdLst>
                    <a:gd name="connsiteX0" fmla="*/ 612950 w 612950"/>
                    <a:gd name="connsiteY0" fmla="*/ 0 h 856844"/>
                    <a:gd name="connsiteX1" fmla="*/ 411983 w 612950"/>
                    <a:gd name="connsiteY1" fmla="*/ 40194 h 856844"/>
                    <a:gd name="connsiteX2" fmla="*/ 281354 w 612950"/>
                    <a:gd name="connsiteY2" fmla="*/ 140677 h 856844"/>
                    <a:gd name="connsiteX3" fmla="*/ 231112 w 612950"/>
                    <a:gd name="connsiteY3" fmla="*/ 371789 h 856844"/>
                    <a:gd name="connsiteX4" fmla="*/ 221064 w 612950"/>
                    <a:gd name="connsiteY4" fmla="*/ 602902 h 856844"/>
                    <a:gd name="connsiteX5" fmla="*/ 211016 w 612950"/>
                    <a:gd name="connsiteY5" fmla="*/ 753627 h 856844"/>
                    <a:gd name="connsiteX6" fmla="*/ 90435 w 612950"/>
                    <a:gd name="connsiteY6" fmla="*/ 844062 h 856844"/>
                    <a:gd name="connsiteX7" fmla="*/ 0 w 612950"/>
                    <a:gd name="connsiteY7" fmla="*/ 854110 h 8568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12950" h="856844">
                      <a:moveTo>
                        <a:pt x="612950" y="0"/>
                      </a:moveTo>
                      <a:cubicBezTo>
                        <a:pt x="540099" y="8374"/>
                        <a:pt x="467249" y="16748"/>
                        <a:pt x="411983" y="40194"/>
                      </a:cubicBezTo>
                      <a:cubicBezTo>
                        <a:pt x="356717" y="63640"/>
                        <a:pt x="311499" y="85411"/>
                        <a:pt x="281354" y="140677"/>
                      </a:cubicBezTo>
                      <a:cubicBezTo>
                        <a:pt x="251209" y="195943"/>
                        <a:pt x="241160" y="294752"/>
                        <a:pt x="231112" y="371789"/>
                      </a:cubicBezTo>
                      <a:cubicBezTo>
                        <a:pt x="221064" y="448827"/>
                        <a:pt x="224413" y="539262"/>
                        <a:pt x="221064" y="602902"/>
                      </a:cubicBezTo>
                      <a:cubicBezTo>
                        <a:pt x="217715" y="666542"/>
                        <a:pt x="232787" y="713434"/>
                        <a:pt x="211016" y="753627"/>
                      </a:cubicBezTo>
                      <a:cubicBezTo>
                        <a:pt x="189245" y="793820"/>
                        <a:pt x="125604" y="827315"/>
                        <a:pt x="90435" y="844062"/>
                      </a:cubicBezTo>
                      <a:cubicBezTo>
                        <a:pt x="55266" y="860809"/>
                        <a:pt x="27633" y="857459"/>
                        <a:pt x="0" y="854110"/>
                      </a:cubicBezTo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0">
                  <a:schemeClr val="accent4"/>
                </a:fillRef>
                <a:effectRef idx="1">
                  <a:schemeClr val="accent4"/>
                </a:effectRef>
                <a:fontRef idx="minor">
                  <a:schemeClr val="tx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cs-CZ" b="1">
                    <a:latin typeface="Comic Sans MS" pitchFamily="66" charset="0"/>
                  </a:endParaRPr>
                </a:p>
              </p:txBody>
            </p:sp>
          </p:grpSp>
        </p:grpSp>
        <p:sp>
          <p:nvSpPr>
            <p:cNvPr id="32" name="Volný tvar 31"/>
            <p:cNvSpPr/>
            <p:nvPr/>
          </p:nvSpPr>
          <p:spPr>
            <a:xfrm>
              <a:off x="1894458" y="2642047"/>
              <a:ext cx="959770" cy="1220052"/>
            </a:xfrm>
            <a:custGeom>
              <a:avLst/>
              <a:gdLst>
                <a:gd name="connsiteX0" fmla="*/ 1045029 w 1045029"/>
                <a:gd name="connsiteY0" fmla="*/ 0 h 1066990"/>
                <a:gd name="connsiteX1" fmla="*/ 874207 w 1045029"/>
                <a:gd name="connsiteY1" fmla="*/ 120580 h 1066990"/>
                <a:gd name="connsiteX2" fmla="*/ 793820 w 1045029"/>
                <a:gd name="connsiteY2" fmla="*/ 442127 h 1066990"/>
                <a:gd name="connsiteX3" fmla="*/ 793820 w 1045029"/>
                <a:gd name="connsiteY3" fmla="*/ 622998 h 1066990"/>
                <a:gd name="connsiteX4" fmla="*/ 793820 w 1045029"/>
                <a:gd name="connsiteY4" fmla="*/ 803868 h 1066990"/>
                <a:gd name="connsiteX5" fmla="*/ 723481 w 1045029"/>
                <a:gd name="connsiteY5" fmla="*/ 974690 h 1066990"/>
                <a:gd name="connsiteX6" fmla="*/ 472273 w 1045029"/>
                <a:gd name="connsiteY6" fmla="*/ 1065125 h 1066990"/>
                <a:gd name="connsiteX7" fmla="*/ 90435 w 1045029"/>
                <a:gd name="connsiteY7" fmla="*/ 1034980 h 1066990"/>
                <a:gd name="connsiteX8" fmla="*/ 0 w 1045029"/>
                <a:gd name="connsiteY8" fmla="*/ 1024932 h 1066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45029" h="1066990">
                  <a:moveTo>
                    <a:pt x="1045029" y="0"/>
                  </a:moveTo>
                  <a:cubicBezTo>
                    <a:pt x="980552" y="23446"/>
                    <a:pt x="916075" y="46892"/>
                    <a:pt x="874207" y="120580"/>
                  </a:cubicBezTo>
                  <a:cubicBezTo>
                    <a:pt x="832339" y="194268"/>
                    <a:pt x="807218" y="358391"/>
                    <a:pt x="793820" y="442127"/>
                  </a:cubicBezTo>
                  <a:cubicBezTo>
                    <a:pt x="780422" y="525863"/>
                    <a:pt x="793820" y="622998"/>
                    <a:pt x="793820" y="622998"/>
                  </a:cubicBezTo>
                  <a:cubicBezTo>
                    <a:pt x="793820" y="683288"/>
                    <a:pt x="805543" y="745253"/>
                    <a:pt x="793820" y="803868"/>
                  </a:cubicBezTo>
                  <a:cubicBezTo>
                    <a:pt x="782097" y="862483"/>
                    <a:pt x="777072" y="931147"/>
                    <a:pt x="723481" y="974690"/>
                  </a:cubicBezTo>
                  <a:cubicBezTo>
                    <a:pt x="669890" y="1018233"/>
                    <a:pt x="577781" y="1055077"/>
                    <a:pt x="472273" y="1065125"/>
                  </a:cubicBezTo>
                  <a:cubicBezTo>
                    <a:pt x="366765" y="1075173"/>
                    <a:pt x="169147" y="1041679"/>
                    <a:pt x="90435" y="1034980"/>
                  </a:cubicBezTo>
                  <a:cubicBezTo>
                    <a:pt x="11723" y="1028281"/>
                    <a:pt x="5861" y="1026606"/>
                    <a:pt x="0" y="1024932"/>
                  </a:cubicBezTo>
                </a:path>
              </a:pathLst>
            </a:custGeom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 b="1">
                <a:latin typeface="Comic Sans MS" pitchFamily="66" charset="0"/>
              </a:endParaRPr>
            </a:p>
          </p:txBody>
        </p:sp>
      </p:grpSp>
      <p:sp>
        <p:nvSpPr>
          <p:cNvPr id="49" name="Nadpis 1"/>
          <p:cNvSpPr txBox="1">
            <a:spLocks/>
          </p:cNvSpPr>
          <p:nvPr/>
        </p:nvSpPr>
        <p:spPr>
          <a:xfrm>
            <a:off x="457200" y="274638"/>
            <a:ext cx="8229600" cy="922114"/>
          </a:xfrm>
          <a:prstGeom prst="rect">
            <a:avLst/>
          </a:prstGeo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 anchor="ctr"/>
          <a:lstStyle>
            <a:lvl1pPr algn="l" rtl="0" eaLnBrk="1" latinLnBrk="0" hangingPunct="1">
              <a:spcBef>
                <a:spcPct val="0"/>
              </a:spcBef>
              <a:buNone/>
              <a:defRPr kumimoji="0" sz="4100" b="1" kern="1200">
                <a:solidFill>
                  <a:schemeClr val="tx2"/>
                </a:solidFill>
                <a:effectLst>
                  <a:outerShdw blurRad="31750" dist="25400" dir="540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  <a:extLst/>
          </a:lstStyle>
          <a:p>
            <a:r>
              <a:rPr lang="cs-CZ" dirty="0" smtClean="0">
                <a:solidFill>
                  <a:schemeClr val="bg1"/>
                </a:solidFill>
              </a:rPr>
              <a:t>TRH - podstata fungování</a:t>
            </a:r>
            <a:endParaRPr lang="cs-CZ" dirty="0">
              <a:solidFill>
                <a:schemeClr val="bg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67312168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3" presetClass="entr" presetSubtype="16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plus(in)">
                                      <p:cBhvr>
                                        <p:cTn id="7" dur="2000"/>
                                        <p:tgtEl>
                                          <p:spTgt spid="3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634082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800" dirty="0" smtClean="0"/>
              <a:t>Příklad fungování trhu: </a:t>
            </a:r>
            <a:r>
              <a:rPr lang="cs-CZ" sz="1600" dirty="0" smtClean="0"/>
              <a:t>doplň další nebo jiné možnosti</a:t>
            </a:r>
            <a:endParaRPr lang="cs-CZ" sz="1600" dirty="0"/>
          </a:p>
        </p:txBody>
      </p:sp>
      <p:grpSp>
        <p:nvGrpSpPr>
          <p:cNvPr id="37" name="Skupina 36"/>
          <p:cNvGrpSpPr/>
          <p:nvPr/>
        </p:nvGrpSpPr>
        <p:grpSpPr>
          <a:xfrm>
            <a:off x="251085" y="1274541"/>
            <a:ext cx="8330667" cy="5025975"/>
            <a:chOff x="381861" y="2365175"/>
            <a:chExt cx="8330667" cy="3973748"/>
          </a:xfrm>
        </p:grpSpPr>
        <p:grpSp>
          <p:nvGrpSpPr>
            <p:cNvPr id="38" name="Skupina 37"/>
            <p:cNvGrpSpPr/>
            <p:nvPr/>
          </p:nvGrpSpPr>
          <p:grpSpPr>
            <a:xfrm>
              <a:off x="381861" y="2365175"/>
              <a:ext cx="8330667" cy="3973748"/>
              <a:chOff x="189105" y="728152"/>
              <a:chExt cx="6984776" cy="4076721"/>
            </a:xfrm>
          </p:grpSpPr>
          <p:sp>
            <p:nvSpPr>
              <p:cNvPr id="40" name="Rectangle 44"/>
              <p:cNvSpPr>
                <a:spLocks noChangeArrowheads="1"/>
              </p:cNvSpPr>
              <p:nvPr/>
            </p:nvSpPr>
            <p:spPr bwMode="auto">
              <a:xfrm>
                <a:off x="284746" y="728152"/>
                <a:ext cx="5625621" cy="474329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  <p:txBody>
              <a:bodyPr vert="horz" wrap="square" lIns="91440" tIns="45720" rIns="91440" bIns="45720" numCol="1" anchor="ctr" anchorCtr="0" compatLnSpc="1">
                <a:prstTxWarp prst="textNoShape">
                  <a:avLst/>
                </a:prstTxWarp>
                <a:spAutoFit/>
              </a:bodyPr>
              <a:lstStyle/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r>
                  <a:rPr kumimoji="0" lang="cs-CZ" sz="12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                          </a:t>
                </a:r>
                <a:r>
                  <a:rPr kumimoji="0" lang="cs-CZ" sz="14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ŘEŠÍ</a:t>
                </a:r>
                <a:r>
                  <a:rPr kumimoji="0" lang="cs-CZ" sz="12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                                 </a:t>
                </a:r>
                <a:r>
                  <a:rPr kumimoji="0" lang="cs-CZ" sz="14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rPr>
                  <a:t>JE</a:t>
                </a:r>
                <a:endParaRPr kumimoji="0" lang="cs-CZ" sz="14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omic Sans MS" pitchFamily="66" charset="0"/>
                  <a:cs typeface="Arial" pitchFamily="34" charset="0"/>
                </a:endParaRPr>
              </a:p>
              <a:p>
                <a:pPr marL="0" marR="0" lvl="0" indent="0" algn="l" defTabSz="914400" rtl="0" eaLnBrk="0" fontAlgn="base" latinLnBrk="0" hangingPunct="0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tabLst/>
                </a:pPr>
                <a:endParaRPr kumimoji="0" lang="cs-CZ" sz="1800" b="1" i="0" u="none" strike="noStrike" cap="none" normalizeH="0" baseline="0" dirty="0" smtClean="0">
                  <a:ln>
                    <a:noFill/>
                  </a:ln>
                  <a:solidFill>
                    <a:schemeClr val="tx1"/>
                  </a:solidFill>
                  <a:effectLst/>
                  <a:latin typeface="Comic Sans MS" pitchFamily="66" charset="0"/>
                  <a:cs typeface="Arial" pitchFamily="34" charset="0"/>
                </a:endParaRPr>
              </a:p>
            </p:txBody>
          </p:sp>
          <p:grpSp>
            <p:nvGrpSpPr>
              <p:cNvPr id="41" name="Skupina 40"/>
              <p:cNvGrpSpPr/>
              <p:nvPr/>
            </p:nvGrpSpPr>
            <p:grpSpPr>
              <a:xfrm>
                <a:off x="189105" y="764368"/>
                <a:ext cx="6984776" cy="4040505"/>
                <a:chOff x="670900" y="915670"/>
                <a:chExt cx="6984776" cy="4040505"/>
              </a:xfrm>
            </p:grpSpPr>
            <p:sp>
              <p:nvSpPr>
                <p:cNvPr id="42" name="Rectangle 45"/>
                <p:cNvSpPr>
                  <a:spLocks noChangeArrowheads="1"/>
                </p:cNvSpPr>
                <p:nvPr/>
              </p:nvSpPr>
              <p:spPr bwMode="auto">
                <a:xfrm>
                  <a:off x="670900" y="2854279"/>
                  <a:ext cx="6984776" cy="1672634"/>
                </a:xfrm>
                <a:prstGeom prst="rect">
                  <a:avLst/>
                </a:prstGeom>
                <a:noFill/>
                <a:ln>
                  <a:noFill/>
                </a:ln>
                <a:effectLst/>
                <a:extLst>
                  <a:ext uri="{909E8E84-426E-40DD-AFC4-6F175D3DCCD1}">
                    <a14:hiddenFill xmlns:a14="http://schemas.microsoft.com/office/drawing/2010/main">
                      <a:solidFill>
                        <a:schemeClr val="accent1"/>
                      </a:solidFill>
                    </a14:hiddenFill>
                  </a:ext>
                  <a:ext uri="{91240B29-F687-4F45-9708-019B960494DF}">
                    <a14:hiddenLine xmlns:a14="http://schemas.microsoft.com/office/drawing/2010/main" w="9525">
                      <a:solidFill>
                        <a:schemeClr val="tx1"/>
                      </a:solidFill>
                      <a:miter lim="800000"/>
                      <a:headEnd/>
                      <a:tailEnd/>
                    </a14:hiddenLine>
                  </a:ext>
                  <a:ext uri="{AF507438-7753-43E0-B8FC-AC1667EBCBE1}">
                    <a14:hiddenEffects xmlns:a14="http://schemas.microsoft.com/office/drawing/2010/main">
                      <a:effectLst>
                        <a:outerShdw dist="35921" dir="2700000" algn="ctr" rotWithShape="0">
                          <a:schemeClr val="bg2"/>
                        </a:outerShdw>
                      </a:effectLst>
                    </a14:hiddenEffects>
                  </a:ext>
                </a:extLst>
              </p:spPr>
              <p:txBody>
                <a:bodyPr vert="horz" wrap="square" lIns="91440" tIns="45720" rIns="91440" bIns="45720" numCol="1" anchor="ctr" anchorCtr="0" compatLnSpc="1">
                  <a:prstTxWarp prst="textNoShape">
                    <a:avLst/>
                  </a:prstTxWarp>
                  <a:spAutoFit/>
                </a:bodyPr>
                <a:lstStyle/>
                <a:p>
                  <a:pPr marL="0" marR="0" lvl="0" indent="0" algn="l" defTabSz="914400" rtl="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endParaRPr kumimoji="0" lang="cs-CZ" sz="12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ea typeface="Times New Roman" pitchFamily="18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</a:t>
                  </a:r>
                  <a:endParaRPr kumimoji="0" lang="cs-CZ" sz="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                        </a:t>
                  </a:r>
                </a:p>
                <a:p>
                  <a:pPr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lang="cs-CZ" sz="1400" b="1" dirty="0" smtClean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		TVOŘÍ</a:t>
                  </a:r>
                  <a:endParaRPr lang="cs-CZ" sz="1400" b="1" dirty="0">
                    <a:latin typeface="Comic Sans MS" pitchFamily="66" charset="0"/>
                    <a:cs typeface="Arial" pitchFamily="34" charset="0"/>
                  </a:endParaRPr>
                </a:p>
                <a:p>
                  <a:pPr lv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kumimoji="0" lang="cs-CZ" sz="14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ZÁKLADNÍ</a:t>
                  </a:r>
                  <a:r>
                    <a:rPr kumimoji="0" lang="cs-CZ" sz="1400" b="1" i="0" u="none" strike="noStrike" cap="none" normalizeH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</a:t>
                  </a:r>
                </a:p>
                <a:p>
                  <a:pPr lvl="0" eaLnBrk="0" fontAlgn="base" hangingPunct="0">
                    <a:spcBef>
                      <a:spcPct val="0"/>
                    </a:spcBef>
                    <a:spcAft>
                      <a:spcPct val="0"/>
                    </a:spcAft>
                  </a:pPr>
                  <a:r>
                    <a:rPr kumimoji="0" lang="cs-CZ" sz="14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EKONOMICKÁ </a:t>
                  </a:r>
                  <a:endParaRPr kumimoji="0" lang="cs-CZ" sz="14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4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OTÁZKA</a:t>
                  </a: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               </a:t>
                  </a:r>
                  <a:endParaRPr kumimoji="0" lang="cs-CZ" sz="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kumimoji="0" lang="cs-CZ" sz="1200" b="1" i="0" u="none" strike="noStrike" cap="none" normalizeH="0" baseline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								                                                                                                                     						</a:t>
                  </a:r>
                  <a:r>
                    <a:rPr kumimoji="0" lang="cs-CZ" sz="1200" b="1" i="0" u="none" strike="noStrike" cap="none" normalizeH="0" dirty="0" smtClean="0">
                      <a:ln>
                        <a:noFill/>
                      </a:ln>
                      <a:solidFill>
                        <a:schemeClr val="tx1"/>
                      </a:solidFill>
                      <a:effectLst/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</a:t>
                  </a:r>
                </a:p>
                <a:p>
                  <a:pPr marL="0" marR="0" lvl="0" indent="0" algn="l" defTabSz="914400" rtl="0" eaLnBrk="0" fontAlgn="base" latinLnBrk="0" hangingPunct="0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tabLst/>
                  </a:pPr>
                  <a:r>
                    <a:rPr lang="cs-CZ" sz="1200" b="1" baseline="0" dirty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</a:t>
                  </a:r>
                  <a:r>
                    <a:rPr lang="cs-CZ" sz="1200" b="1" baseline="0" dirty="0" smtClean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              					</a:t>
                  </a:r>
                  <a:r>
                    <a:rPr lang="cs-CZ" sz="1200" b="1" dirty="0" smtClean="0">
                      <a:latin typeface="Comic Sans MS" pitchFamily="66" charset="0"/>
                      <a:ea typeface="Times New Roman" pitchFamily="18" charset="0"/>
                      <a:cs typeface="Arial" pitchFamily="34" charset="0"/>
                    </a:rPr>
                    <a:t>      </a:t>
                  </a:r>
                  <a:endParaRPr kumimoji="0" lang="cs-CZ" sz="1800" b="1" i="0" u="none" strike="noStrike" cap="none" normalizeH="0" baseline="0" dirty="0" smtClean="0">
                    <a:ln>
                      <a:noFill/>
                    </a:ln>
                    <a:solidFill>
                      <a:schemeClr val="tx1"/>
                    </a:solidFill>
                    <a:effectLst/>
                    <a:latin typeface="Comic Sans MS" pitchFamily="66" charset="0"/>
                    <a:cs typeface="Arial" pitchFamily="34" charset="0"/>
                  </a:endParaRPr>
                </a:p>
              </p:txBody>
            </p:sp>
            <p:grpSp>
              <p:nvGrpSpPr>
                <p:cNvPr id="43" name="Skupina 42"/>
                <p:cNvGrpSpPr/>
                <p:nvPr/>
              </p:nvGrpSpPr>
              <p:grpSpPr>
                <a:xfrm>
                  <a:off x="766541" y="915670"/>
                  <a:ext cx="6711219" cy="4040505"/>
                  <a:chOff x="-159929" y="0"/>
                  <a:chExt cx="6711422" cy="4040677"/>
                </a:xfrm>
              </p:grpSpPr>
              <p:cxnSp>
                <p:nvCxnSpPr>
                  <p:cNvPr id="45" name="Přímá spojnice 44"/>
                  <p:cNvCxnSpPr>
                    <a:cxnSpLocks noChangeShapeType="1"/>
                  </p:cNvCxnSpPr>
                  <p:nvPr/>
                </p:nvCxnSpPr>
                <p:spPr bwMode="auto">
                  <a:xfrm flipH="1">
                    <a:off x="270073" y="2223433"/>
                    <a:ext cx="168290" cy="322323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  <a:extLst/>
                </p:spPr>
                <p:style>
                  <a:lnRef idx="2">
                    <a:schemeClr val="dk1"/>
                  </a:lnRef>
                  <a:fillRef idx="0">
                    <a:schemeClr val="dk1"/>
                  </a:fillRef>
                  <a:effectRef idx="1">
                    <a:schemeClr val="dk1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46" name="Přímá spojnice 45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49380" y="391885"/>
                    <a:ext cx="0" cy="3429000"/>
                  </a:xfrm>
                  <a:prstGeom prst="line">
                    <a:avLst/>
                  </a:prstGeom>
                  <a:ln>
                    <a:headEnd/>
                    <a:tailEnd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47" name="AutoShape 5"/>
                  <p:cNvSpPr>
                    <a:spLocks noChangeArrowheads="1"/>
                  </p:cNvSpPr>
                  <p:nvPr/>
                </p:nvSpPr>
                <p:spPr bwMode="auto">
                  <a:xfrm>
                    <a:off x="3315956" y="803868"/>
                    <a:ext cx="1142960" cy="590732"/>
                  </a:xfrm>
                  <a:prstGeom prst="roundRect">
                    <a:avLst>
                      <a:gd name="adj" fmla="val 16667"/>
                    </a:avLst>
                  </a:prstGeom>
                  <a:solidFill>
                    <a:srgbClr val="99CC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NABÍDKA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(prodávající)</a:t>
                    </a:r>
                  </a:p>
                </p:txBody>
              </p:sp>
              <p:sp>
                <p:nvSpPr>
                  <p:cNvPr id="48" name="AutoShape 6"/>
                  <p:cNvSpPr>
                    <a:spLocks noChangeArrowheads="1"/>
                  </p:cNvSpPr>
                  <p:nvPr/>
                </p:nvSpPr>
                <p:spPr bwMode="auto">
                  <a:xfrm>
                    <a:off x="3315956" y="1517301"/>
                    <a:ext cx="1142960" cy="590732"/>
                  </a:xfrm>
                  <a:prstGeom prst="roundRect">
                    <a:avLst>
                      <a:gd name="adj" fmla="val 16667"/>
                    </a:avLst>
                  </a:prstGeom>
                  <a:solidFill>
                    <a:srgbClr val="99CC00"/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POPTÁVKA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(kupující)</a:t>
                    </a:r>
                  </a:p>
                </p:txBody>
              </p:sp>
              <p:cxnSp>
                <p:nvCxnSpPr>
                  <p:cNvPr id="49" name="AutoShape 7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4451420" y="1105318"/>
                    <a:ext cx="457184" cy="394243"/>
                  </a:xfrm>
                  <a:prstGeom prst="curvedConnector3">
                    <a:avLst>
                      <a:gd name="adj1" fmla="val 50000"/>
                    </a:avLst>
                  </a:prstGeom>
                  <a:noFill/>
                  <a:ln w="9525">
                    <a:solidFill>
                      <a:srgbClr val="FF00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50" name="AutoShape 8"/>
                  <p:cNvCxnSpPr>
                    <a:cxnSpLocks noChangeShapeType="1"/>
                  </p:cNvCxnSpPr>
                  <p:nvPr/>
                </p:nvCxnSpPr>
                <p:spPr bwMode="auto">
                  <a:xfrm flipV="1">
                    <a:off x="4451420" y="1386672"/>
                    <a:ext cx="457184" cy="432782"/>
                  </a:xfrm>
                  <a:prstGeom prst="curvedConnector3">
                    <a:avLst>
                      <a:gd name="adj1" fmla="val 50000"/>
                    </a:avLst>
                  </a:prstGeom>
                  <a:noFill/>
                  <a:ln w="9525">
                    <a:solidFill>
                      <a:srgbClr val="FF00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sp>
                <p:nvSpPr>
                  <p:cNvPr id="51" name="AutoShape 9"/>
                  <p:cNvSpPr>
                    <a:spLocks noChangeArrowheads="1"/>
                  </p:cNvSpPr>
                  <p:nvPr/>
                </p:nvSpPr>
                <p:spPr bwMode="auto">
                  <a:xfrm>
                    <a:off x="4913495" y="1105271"/>
                    <a:ext cx="1142960" cy="650995"/>
                  </a:xfrm>
                  <a:prstGeom prst="hexagon">
                    <a:avLst>
                      <a:gd name="adj" fmla="val 48128"/>
                      <a:gd name="vf" fmla="val 115470"/>
                    </a:avLst>
                  </a:prstGeom>
                  <a:solidFill>
                    <a:srgbClr val="00FFFF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subjekty</a:t>
                    </a:r>
                  </a:p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trhu</a:t>
                    </a:r>
                  </a:p>
                </p:txBody>
              </p:sp>
              <p:sp>
                <p:nvSpPr>
                  <p:cNvPr id="52" name="Rectangle 10"/>
                  <p:cNvSpPr>
                    <a:spLocks noChangeArrowheads="1"/>
                  </p:cNvSpPr>
                  <p:nvPr/>
                </p:nvSpPr>
                <p:spPr bwMode="auto">
                  <a:xfrm>
                    <a:off x="1868993" y="0"/>
                    <a:ext cx="1600144" cy="373394"/>
                  </a:xfrm>
                  <a:prstGeom prst="rect">
                    <a:avLst/>
                  </a:prstGeom>
                  <a:solidFill>
                    <a:srgbClr val="FFFF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b="1" dirty="0">
                        <a:effectLst/>
                        <a:latin typeface="Comic Sans MS" pitchFamily="66" charset="0"/>
                        <a:ea typeface="Times New Roman"/>
                      </a:rPr>
                      <a:t>TRH</a:t>
                    </a:r>
                  </a:p>
                </p:txBody>
              </p:sp>
              <p:cxnSp>
                <p:nvCxnSpPr>
                  <p:cNvPr id="53" name="Line 14"/>
                  <p:cNvCxnSpPr>
                    <a:stCxn id="47" idx="1"/>
                  </p:cNvCxnSpPr>
                  <p:nvPr/>
                </p:nvCxnSpPr>
                <p:spPr bwMode="auto">
                  <a:xfrm flipH="1">
                    <a:off x="3083993" y="1099234"/>
                    <a:ext cx="231963" cy="203205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54" name="Line 15"/>
                  <p:cNvCxnSpPr>
                    <a:stCxn id="48" idx="1"/>
                  </p:cNvCxnSpPr>
                  <p:nvPr/>
                </p:nvCxnSpPr>
                <p:spPr bwMode="auto">
                  <a:xfrm flipH="1" flipV="1">
                    <a:off x="3083993" y="1603063"/>
                    <a:ext cx="231963" cy="209604"/>
                  </a:xfrm>
                  <a:prstGeom prst="line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sp>
                <p:nvSpPr>
                  <p:cNvPr id="55" name="AutoShape 16"/>
                  <p:cNvSpPr>
                    <a:spLocks/>
                  </p:cNvSpPr>
                  <p:nvPr/>
                </p:nvSpPr>
                <p:spPr bwMode="auto">
                  <a:xfrm>
                    <a:off x="4340888" y="2220685"/>
                    <a:ext cx="733399" cy="354440"/>
                  </a:xfrm>
                  <a:prstGeom prst="borderCallout2">
                    <a:avLst>
                      <a:gd name="adj1" fmla="val 33333"/>
                      <a:gd name="adj2" fmla="val 110389"/>
                      <a:gd name="adj3" fmla="val 33333"/>
                      <a:gd name="adj4" fmla="val 114894"/>
                      <a:gd name="adj5" fmla="val -133333"/>
                      <a:gd name="adj6" fmla="val 119481"/>
                    </a:avLst>
                  </a:prstGeom>
                  <a:solidFill>
                    <a:srgbClr val="FF9900"/>
                  </a:solidFill>
                  <a:ln w="19050">
                    <a:solidFill>
                      <a:srgbClr val="00B0F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podniky</a:t>
                    </a:r>
                  </a:p>
                </p:txBody>
              </p:sp>
              <p:sp>
                <p:nvSpPr>
                  <p:cNvPr id="56" name="AutoShape 17"/>
                  <p:cNvSpPr>
                    <a:spLocks/>
                  </p:cNvSpPr>
                  <p:nvPr/>
                </p:nvSpPr>
                <p:spPr bwMode="auto">
                  <a:xfrm>
                    <a:off x="5637125" y="2461846"/>
                    <a:ext cx="914368" cy="354440"/>
                  </a:xfrm>
                  <a:prstGeom prst="borderCallout2">
                    <a:avLst>
                      <a:gd name="adj1" fmla="val 33333"/>
                      <a:gd name="adj2" fmla="val -8333"/>
                      <a:gd name="adj3" fmla="val 33333"/>
                      <a:gd name="adj4" fmla="val -15625"/>
                      <a:gd name="adj5" fmla="val -200000"/>
                      <a:gd name="adj6" fmla="val -23958"/>
                    </a:avLst>
                  </a:prstGeom>
                  <a:solidFill>
                    <a:srgbClr val="FF9900"/>
                  </a:solidFill>
                  <a:ln w="19050">
                    <a:solidFill>
                      <a:srgbClr val="00B0F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domácnosti</a:t>
                    </a:r>
                  </a:p>
                </p:txBody>
              </p:sp>
              <p:sp>
                <p:nvSpPr>
                  <p:cNvPr id="57" name="AutoShape 18"/>
                  <p:cNvSpPr>
                    <a:spLocks/>
                  </p:cNvSpPr>
                  <p:nvPr/>
                </p:nvSpPr>
                <p:spPr bwMode="auto">
                  <a:xfrm>
                    <a:off x="5938576" y="1868993"/>
                    <a:ext cx="495283" cy="354440"/>
                  </a:xfrm>
                  <a:prstGeom prst="borderCallout2">
                    <a:avLst>
                      <a:gd name="adj1" fmla="val 33333"/>
                      <a:gd name="adj2" fmla="val -15384"/>
                      <a:gd name="adj3" fmla="val 33333"/>
                      <a:gd name="adj4" fmla="val -41412"/>
                      <a:gd name="adj5" fmla="val -33333"/>
                      <a:gd name="adj6" fmla="val -71153"/>
                    </a:avLst>
                  </a:prstGeom>
                  <a:solidFill>
                    <a:srgbClr val="FF9900"/>
                  </a:solidFill>
                  <a:ln w="19050">
                    <a:solidFill>
                      <a:srgbClr val="00B0F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 algn="ctr"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stát</a:t>
                    </a:r>
                  </a:p>
                </p:txBody>
              </p:sp>
              <p:sp>
                <p:nvSpPr>
                  <p:cNvPr id="58" name="AutoShape 19"/>
                  <p:cNvSpPr>
                    <a:spLocks noChangeArrowheads="1"/>
                  </p:cNvSpPr>
                  <p:nvPr/>
                </p:nvSpPr>
                <p:spPr bwMode="auto">
                  <a:xfrm>
                    <a:off x="2138200" y="1020404"/>
                    <a:ext cx="1028664" cy="870780"/>
                  </a:xfrm>
                  <a:prstGeom prst="rightArrow">
                    <a:avLst>
                      <a:gd name="adj1" fmla="val 50000"/>
                      <a:gd name="adj2" fmla="val 30940"/>
                    </a:avLst>
                  </a:prstGeom>
                  <a:solidFill>
                    <a:srgbClr val="33CCCC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rovnováha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(cena)</a:t>
                    </a:r>
                  </a:p>
                </p:txBody>
              </p:sp>
              <p:cxnSp>
                <p:nvCxnSpPr>
                  <p:cNvPr id="59" name="AutoShape 20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3476730" y="190918"/>
                    <a:ext cx="411466" cy="621058"/>
                  </a:xfrm>
                  <a:prstGeom prst="bentConnector2">
                    <a:avLst/>
                  </a:prstGeom>
                  <a:ln>
                    <a:solidFill>
                      <a:srgbClr val="00B050"/>
                    </a:solidFill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0" name="AutoShape 21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3888712" y="1396721"/>
                    <a:ext cx="635" cy="118147"/>
                  </a:xfrm>
                  <a:prstGeom prst="straightConnector1">
                    <a:avLst/>
                  </a:prstGeom>
                  <a:noFill/>
                  <a:ln w="9525">
                    <a:solidFill>
                      <a:srgbClr val="000000"/>
                    </a:solidFill>
                    <a:round/>
                    <a:headEnd/>
                    <a:tailEnd type="triangle" w="med" len="med"/>
                  </a:ln>
                  <a:extLst>
                    <a:ext uri="{909E8E84-426E-40DD-AFC4-6F175D3DCCD1}">
                      <a14:hiddenFill xmlns:a14="http://schemas.microsoft.com/office/drawing/2010/main">
                        <a:noFill/>
                      </a14:hiddenFill>
                    </a:ext>
                  </a:extLst>
                </p:spPr>
              </p:cxnSp>
              <p:cxnSp>
                <p:nvCxnSpPr>
                  <p:cNvPr id="61" name="Přímá spojnice 60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79525" y="2903973"/>
                    <a:ext cx="457184" cy="0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2" name="Přímá spojnice 61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79525" y="3366198"/>
                    <a:ext cx="457184" cy="0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cxnSp>
                <p:nvCxnSpPr>
                  <p:cNvPr id="63" name="Přímá spojnice 62"/>
                  <p:cNvCxnSpPr>
                    <a:cxnSpLocks noChangeShapeType="1"/>
                  </p:cNvCxnSpPr>
                  <p:nvPr/>
                </p:nvCxnSpPr>
                <p:spPr bwMode="auto">
                  <a:xfrm>
                    <a:off x="1979525" y="3818373"/>
                    <a:ext cx="457184" cy="0"/>
                  </a:xfrm>
                  <a:prstGeom prst="line">
                    <a:avLst/>
                  </a:prstGeom>
                  <a:ln>
                    <a:headEnd/>
                    <a:tailEnd type="triangle" w="med" len="med"/>
                  </a:ln>
                </p:spPr>
                <p:style>
                  <a:lnRef idx="2">
                    <a:schemeClr val="accent3"/>
                  </a:lnRef>
                  <a:fillRef idx="0">
                    <a:schemeClr val="accent3"/>
                  </a:fillRef>
                  <a:effectRef idx="1">
                    <a:schemeClr val="accent3"/>
                  </a:effectRef>
                  <a:fontRef idx="minor">
                    <a:schemeClr val="tx1"/>
                  </a:fontRef>
                </p:style>
              </p:cxnSp>
              <p:sp>
                <p:nvSpPr>
                  <p:cNvPr id="65" name="Obdélník 64" descr="Šikmá jemná mřížka"/>
                  <p:cNvSpPr>
                    <a:spLocks noChangeArrowheads="1"/>
                  </p:cNvSpPr>
                  <p:nvPr/>
                </p:nvSpPr>
                <p:spPr bwMode="auto">
                  <a:xfrm>
                    <a:off x="2441750" y="2783393"/>
                    <a:ext cx="1714440" cy="342884"/>
                  </a:xfrm>
                  <a:prstGeom prst="rect">
                    <a:avLst/>
                  </a:pr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 ZBOŽÍ</a:t>
                    </a:r>
                  </a:p>
                </p:txBody>
              </p:sp>
              <p:sp>
                <p:nvSpPr>
                  <p:cNvPr id="66" name="Obdélník 65" descr="Šikmá jemná mřížka"/>
                  <p:cNvSpPr>
                    <a:spLocks noChangeArrowheads="1"/>
                  </p:cNvSpPr>
                  <p:nvPr/>
                </p:nvSpPr>
                <p:spPr bwMode="auto">
                  <a:xfrm>
                    <a:off x="2441750" y="3235569"/>
                    <a:ext cx="1714440" cy="342884"/>
                  </a:xfrm>
                  <a:prstGeom prst="rect">
                    <a:avLst/>
                  </a:pr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 PRÁCE</a:t>
                    </a:r>
                  </a:p>
                </p:txBody>
              </p:sp>
              <p:sp>
                <p:nvSpPr>
                  <p:cNvPr id="67" name="Obdélník 66" descr="Šikmá jemná mřížka"/>
                  <p:cNvSpPr>
                    <a:spLocks noChangeArrowheads="1"/>
                  </p:cNvSpPr>
                  <p:nvPr/>
                </p:nvSpPr>
                <p:spPr bwMode="auto">
                  <a:xfrm>
                    <a:off x="2441750" y="3697793"/>
                    <a:ext cx="1714440" cy="342884"/>
                  </a:xfrm>
                  <a:prstGeom prst="rect">
                    <a:avLst/>
                  </a:prstGeom>
                  <a:solidFill>
                    <a:srgbClr val="FFC000"/>
                  </a:solidFill>
                  <a:ln w="9525">
                    <a:solidFill>
                      <a:srgbClr val="000000"/>
                    </a:solidFill>
                    <a:miter lim="800000"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TRH PENĚZ (kapitálu)</a:t>
                    </a:r>
                  </a:p>
                </p:txBody>
              </p:sp>
              <p:sp>
                <p:nvSpPr>
                  <p:cNvPr id="68" name="Oval 4" descr="Růžový ubrousek"/>
                  <p:cNvSpPr>
                    <a:spLocks noChangeArrowheads="1"/>
                  </p:cNvSpPr>
                  <p:nvPr/>
                </p:nvSpPr>
                <p:spPr bwMode="auto">
                  <a:xfrm>
                    <a:off x="-159929" y="572731"/>
                    <a:ext cx="1760073" cy="1664012"/>
                  </a:xfrm>
                  <a:prstGeom prst="ellipse">
                    <a:avLst/>
                  </a:prstGeom>
                  <a:solidFill>
                    <a:schemeClr val="accent4">
                      <a:lumMod val="40000"/>
                      <a:lumOff val="60000"/>
                    </a:schemeClr>
                  </a:solidFill>
                  <a:ln w="9525">
                    <a:solidFill>
                      <a:srgbClr val="000000"/>
                    </a:solidFill>
                    <a:round/>
                    <a:headEnd/>
                    <a:tailEnd/>
                  </a:ln>
                </p:spPr>
                <p:txBody>
                  <a:bodyPr rot="0" vert="horz" wrap="square" lIns="91440" tIns="45720" rIns="91440" bIns="45720" anchor="ctr" anchorCtr="0" upright="1">
                    <a:noAutofit/>
                  </a:bodyPr>
                  <a:lstStyle/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CO</a:t>
                    </a:r>
                    <a:r>
                      <a:rPr lang="cs-CZ" sz="1200" b="1" dirty="0" smtClean="0">
                        <a:effectLst/>
                        <a:latin typeface="Comic Sans MS" pitchFamily="66" charset="0"/>
                        <a:ea typeface="Times New Roman"/>
                      </a:rPr>
                      <a:t>?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Times New Roman"/>
                      </a:rPr>
                      <a:t>NÁBYTEK</a:t>
                    </a:r>
                    <a:endParaRPr lang="cs-CZ" sz="1200" b="1" dirty="0">
                      <a:solidFill>
                        <a:srgbClr val="FF0000"/>
                      </a:solidFill>
                      <a:effectLst/>
                      <a:latin typeface="Comic Sans MS" pitchFamily="66" charset="0"/>
                      <a:ea typeface="Times New Roman"/>
                    </a:endParaRP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PRO KOHO</a:t>
                    </a:r>
                    <a:r>
                      <a:rPr lang="cs-CZ" sz="1200" b="1" dirty="0" smtClean="0">
                        <a:effectLst/>
                        <a:latin typeface="Comic Sans MS" pitchFamily="66" charset="0"/>
                        <a:ea typeface="Times New Roman"/>
                      </a:rPr>
                      <a:t>?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 smtClean="0">
                        <a:solidFill>
                          <a:srgbClr val="FF0000"/>
                        </a:solidFill>
                        <a:effectLst/>
                        <a:latin typeface="Comic Sans MS" pitchFamily="66" charset="0"/>
                        <a:ea typeface="Times New Roman"/>
                      </a:rPr>
                      <a:t>PRO DĚTI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Times New Roman"/>
                      </a:rPr>
                      <a:t>do 6let</a:t>
                    </a:r>
                    <a:endParaRPr lang="cs-CZ" sz="1200" b="1" dirty="0">
                      <a:solidFill>
                        <a:srgbClr val="FF0000"/>
                      </a:solidFill>
                      <a:effectLst/>
                      <a:latin typeface="Comic Sans MS" pitchFamily="66" charset="0"/>
                      <a:ea typeface="Times New Roman"/>
                    </a:endParaRP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JAK</a:t>
                    </a:r>
                    <a:r>
                      <a:rPr lang="cs-CZ" sz="1200" b="1" dirty="0" smtClean="0">
                        <a:effectLst/>
                        <a:latin typeface="Comic Sans MS" pitchFamily="66" charset="0"/>
                        <a:ea typeface="Times New Roman"/>
                      </a:rPr>
                      <a:t>?</a:t>
                    </a: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 smtClean="0">
                        <a:solidFill>
                          <a:srgbClr val="FF0000"/>
                        </a:solidFill>
                        <a:latin typeface="Comic Sans MS" pitchFamily="66" charset="0"/>
                        <a:ea typeface="Times New Roman"/>
                      </a:rPr>
                      <a:t>KUSOVÁ VÝROBA, dílna</a:t>
                    </a:r>
                    <a:endParaRPr lang="cs-CZ" sz="1200" b="1" dirty="0">
                      <a:solidFill>
                        <a:srgbClr val="FF0000"/>
                      </a:solidFill>
                      <a:effectLst/>
                      <a:latin typeface="Comic Sans MS" pitchFamily="66" charset="0"/>
                      <a:ea typeface="Times New Roman"/>
                    </a:endParaRPr>
                  </a:p>
                  <a:p>
                    <a:pPr>
                      <a:spcAft>
                        <a:spcPts val="0"/>
                      </a:spcAft>
                    </a:pPr>
                    <a:r>
                      <a:rPr lang="cs-CZ" sz="1200" b="1" dirty="0">
                        <a:effectLst/>
                        <a:latin typeface="Comic Sans MS" pitchFamily="66" charset="0"/>
                        <a:ea typeface="Times New Roman"/>
                      </a:rPr>
                      <a:t>      </a:t>
                    </a:r>
                    <a:r>
                      <a:rPr lang="cs-CZ" sz="1200" b="1" dirty="0" smtClean="0">
                        <a:effectLst/>
                        <a:latin typeface="Comic Sans MS" pitchFamily="66" charset="0"/>
                        <a:ea typeface="Times New Roman"/>
                      </a:rPr>
                      <a:t>vyrábět</a:t>
                    </a:r>
                    <a:endParaRPr lang="cs-CZ" sz="1200" b="1" dirty="0">
                      <a:effectLst/>
                      <a:latin typeface="Comic Sans MS" pitchFamily="66" charset="0"/>
                      <a:ea typeface="Times New Roman"/>
                    </a:endParaRPr>
                  </a:p>
                </p:txBody>
              </p:sp>
              <p:sp>
                <p:nvSpPr>
                  <p:cNvPr id="69" name="Freeform 11"/>
                  <p:cNvSpPr>
                    <a:spLocks/>
                  </p:cNvSpPr>
                  <p:nvPr/>
                </p:nvSpPr>
                <p:spPr bwMode="auto">
                  <a:xfrm>
                    <a:off x="683267" y="200957"/>
                    <a:ext cx="1142960" cy="611019"/>
                  </a:xfrm>
                  <a:custGeom>
                    <a:avLst/>
                    <a:gdLst>
                      <a:gd name="T0" fmla="*/ 1800 w 1800"/>
                      <a:gd name="T1" fmla="*/ 30 h 930"/>
                      <a:gd name="T2" fmla="*/ 1260 w 1800"/>
                      <a:gd name="T3" fmla="*/ 30 h 930"/>
                      <a:gd name="T4" fmla="*/ 900 w 1800"/>
                      <a:gd name="T5" fmla="*/ 210 h 930"/>
                      <a:gd name="T6" fmla="*/ 540 w 1800"/>
                      <a:gd name="T7" fmla="*/ 750 h 930"/>
                      <a:gd name="T8" fmla="*/ 0 w 1800"/>
                      <a:gd name="T9" fmla="*/ 930 h 930"/>
                    </a:gdLst>
                    <a:ahLst/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</a:cxnLst>
                    <a:rect l="0" t="0" r="r" b="b"/>
                    <a:pathLst>
                      <a:path w="1800" h="930">
                        <a:moveTo>
                          <a:pt x="1800" y="30"/>
                        </a:moveTo>
                        <a:cubicBezTo>
                          <a:pt x="1605" y="15"/>
                          <a:pt x="1410" y="0"/>
                          <a:pt x="1260" y="30"/>
                        </a:cubicBezTo>
                        <a:cubicBezTo>
                          <a:pt x="1110" y="60"/>
                          <a:pt x="1020" y="90"/>
                          <a:pt x="900" y="210"/>
                        </a:cubicBezTo>
                        <a:cubicBezTo>
                          <a:pt x="780" y="330"/>
                          <a:pt x="690" y="630"/>
                          <a:pt x="540" y="750"/>
                        </a:cubicBezTo>
                        <a:cubicBezTo>
                          <a:pt x="390" y="870"/>
                          <a:pt x="90" y="900"/>
                          <a:pt x="0" y="930"/>
                        </a:cubicBezTo>
                      </a:path>
                    </a:pathLst>
                  </a:custGeom>
                  <a:ln>
                    <a:headEnd/>
                    <a:tailEnd/>
                  </a:ln>
                </p:spPr>
                <p:style>
                  <a:lnRef idx="2">
                    <a:schemeClr val="accent4"/>
                  </a:lnRef>
                  <a:fillRef idx="0">
                    <a:schemeClr val="accent4"/>
                  </a:fillRef>
                  <a:effectRef idx="1">
                    <a:schemeClr val="accent4"/>
                  </a:effectRef>
                  <a:fontRef idx="minor">
                    <a:schemeClr val="tx1"/>
                  </a:fontRef>
                </p:style>
                <p:txBody>
                  <a:bodyPr rot="0" vert="horz" wrap="square" lIns="91440" tIns="45720" rIns="91440" bIns="45720" anchor="t" anchorCtr="0" upright="1">
                    <a:noAutofit/>
                  </a:bodyPr>
                  <a:lstStyle/>
                  <a:p>
                    <a:endParaRPr lang="cs-CZ" b="1">
                      <a:latin typeface="Comic Sans MS" pitchFamily="66" charset="0"/>
                    </a:endParaRPr>
                  </a:p>
                </p:txBody>
              </p:sp>
            </p:grpSp>
            <p:sp>
              <p:nvSpPr>
                <p:cNvPr id="44" name="Volný tvar 43"/>
                <p:cNvSpPr/>
                <p:nvPr/>
              </p:nvSpPr>
              <p:spPr>
                <a:xfrm>
                  <a:off x="2018006" y="1136649"/>
                  <a:ext cx="725829" cy="884292"/>
                </a:xfrm>
                <a:custGeom>
                  <a:avLst/>
                  <a:gdLst>
                    <a:gd name="connsiteX0" fmla="*/ 612950 w 612950"/>
                    <a:gd name="connsiteY0" fmla="*/ 0 h 856844"/>
                    <a:gd name="connsiteX1" fmla="*/ 411983 w 612950"/>
                    <a:gd name="connsiteY1" fmla="*/ 40194 h 856844"/>
                    <a:gd name="connsiteX2" fmla="*/ 281354 w 612950"/>
                    <a:gd name="connsiteY2" fmla="*/ 140677 h 856844"/>
                    <a:gd name="connsiteX3" fmla="*/ 231112 w 612950"/>
                    <a:gd name="connsiteY3" fmla="*/ 371789 h 856844"/>
                    <a:gd name="connsiteX4" fmla="*/ 221064 w 612950"/>
                    <a:gd name="connsiteY4" fmla="*/ 602902 h 856844"/>
                    <a:gd name="connsiteX5" fmla="*/ 211016 w 612950"/>
                    <a:gd name="connsiteY5" fmla="*/ 753627 h 856844"/>
                    <a:gd name="connsiteX6" fmla="*/ 90435 w 612950"/>
                    <a:gd name="connsiteY6" fmla="*/ 844062 h 856844"/>
                    <a:gd name="connsiteX7" fmla="*/ 0 w 612950"/>
                    <a:gd name="connsiteY7" fmla="*/ 854110 h 856844"/>
                  </a:gdLst>
                  <a:ahLst/>
                  <a:cxnLst>
                    <a:cxn ang="0">
                      <a:pos x="connsiteX0" y="connsiteY0"/>
                    </a:cxn>
                    <a:cxn ang="0">
                      <a:pos x="connsiteX1" y="connsiteY1"/>
                    </a:cxn>
                    <a:cxn ang="0">
                      <a:pos x="connsiteX2" y="connsiteY2"/>
                    </a:cxn>
                    <a:cxn ang="0">
                      <a:pos x="connsiteX3" y="connsiteY3"/>
                    </a:cxn>
                    <a:cxn ang="0">
                      <a:pos x="connsiteX4" y="connsiteY4"/>
                    </a:cxn>
                    <a:cxn ang="0">
                      <a:pos x="connsiteX5" y="connsiteY5"/>
                    </a:cxn>
                    <a:cxn ang="0">
                      <a:pos x="connsiteX6" y="connsiteY6"/>
                    </a:cxn>
                    <a:cxn ang="0">
                      <a:pos x="connsiteX7" y="connsiteY7"/>
                    </a:cxn>
                  </a:cxnLst>
                  <a:rect l="l" t="t" r="r" b="b"/>
                  <a:pathLst>
                    <a:path w="612950" h="856844">
                      <a:moveTo>
                        <a:pt x="612950" y="0"/>
                      </a:moveTo>
                      <a:cubicBezTo>
                        <a:pt x="540099" y="8374"/>
                        <a:pt x="467249" y="16748"/>
                        <a:pt x="411983" y="40194"/>
                      </a:cubicBezTo>
                      <a:cubicBezTo>
                        <a:pt x="356717" y="63640"/>
                        <a:pt x="311499" y="85411"/>
                        <a:pt x="281354" y="140677"/>
                      </a:cubicBezTo>
                      <a:cubicBezTo>
                        <a:pt x="251209" y="195943"/>
                        <a:pt x="241160" y="294752"/>
                        <a:pt x="231112" y="371789"/>
                      </a:cubicBezTo>
                      <a:cubicBezTo>
                        <a:pt x="221064" y="448827"/>
                        <a:pt x="224413" y="539262"/>
                        <a:pt x="221064" y="602902"/>
                      </a:cubicBezTo>
                      <a:cubicBezTo>
                        <a:pt x="217715" y="666542"/>
                        <a:pt x="232787" y="713434"/>
                        <a:pt x="211016" y="753627"/>
                      </a:cubicBezTo>
                      <a:cubicBezTo>
                        <a:pt x="189245" y="793820"/>
                        <a:pt x="125604" y="827315"/>
                        <a:pt x="90435" y="844062"/>
                      </a:cubicBezTo>
                      <a:cubicBezTo>
                        <a:pt x="55266" y="860809"/>
                        <a:pt x="27633" y="857459"/>
                        <a:pt x="0" y="854110"/>
                      </a:cubicBezTo>
                    </a:path>
                  </a:pathLst>
                </a:custGeom>
              </p:spPr>
              <p:style>
                <a:lnRef idx="2">
                  <a:schemeClr val="accent4"/>
                </a:lnRef>
                <a:fillRef idx="0">
                  <a:schemeClr val="accent4"/>
                </a:fillRef>
                <a:effectRef idx="1">
                  <a:schemeClr val="accent4"/>
                </a:effectRef>
                <a:fontRef idx="minor">
                  <a:schemeClr val="tx1"/>
                </a:fontRef>
              </p:style>
              <p:txBody>
                <a:bodyPr rot="0" spcFirstLastPara="0" vert="horz" wrap="square" lIns="91440" tIns="45720" rIns="91440" bIns="45720" numCol="1" spcCol="0" rtlCol="0" fromWordArt="0" anchor="ctr" anchorCtr="0" forceAA="0" compatLnSpc="1">
                  <a:prstTxWarp prst="textNoShape">
                    <a:avLst/>
                  </a:prstTxWarp>
                  <a:noAutofit/>
                </a:bodyPr>
                <a:lstStyle/>
                <a:p>
                  <a:endParaRPr lang="cs-CZ" b="1">
                    <a:latin typeface="Comic Sans MS" pitchFamily="66" charset="0"/>
                  </a:endParaRPr>
                </a:p>
              </p:txBody>
            </p:sp>
          </p:grpSp>
        </p:grpSp>
        <p:sp>
          <p:nvSpPr>
            <p:cNvPr id="39" name="Volný tvar 38"/>
            <p:cNvSpPr/>
            <p:nvPr/>
          </p:nvSpPr>
          <p:spPr>
            <a:xfrm>
              <a:off x="1988540" y="2642047"/>
              <a:ext cx="865687" cy="1320934"/>
            </a:xfrm>
            <a:custGeom>
              <a:avLst/>
              <a:gdLst>
                <a:gd name="connsiteX0" fmla="*/ 1045029 w 1045029"/>
                <a:gd name="connsiteY0" fmla="*/ 0 h 1066990"/>
                <a:gd name="connsiteX1" fmla="*/ 874207 w 1045029"/>
                <a:gd name="connsiteY1" fmla="*/ 120580 h 1066990"/>
                <a:gd name="connsiteX2" fmla="*/ 793820 w 1045029"/>
                <a:gd name="connsiteY2" fmla="*/ 442127 h 1066990"/>
                <a:gd name="connsiteX3" fmla="*/ 793820 w 1045029"/>
                <a:gd name="connsiteY3" fmla="*/ 622998 h 1066990"/>
                <a:gd name="connsiteX4" fmla="*/ 793820 w 1045029"/>
                <a:gd name="connsiteY4" fmla="*/ 803868 h 1066990"/>
                <a:gd name="connsiteX5" fmla="*/ 723481 w 1045029"/>
                <a:gd name="connsiteY5" fmla="*/ 974690 h 1066990"/>
                <a:gd name="connsiteX6" fmla="*/ 472273 w 1045029"/>
                <a:gd name="connsiteY6" fmla="*/ 1065125 h 1066990"/>
                <a:gd name="connsiteX7" fmla="*/ 90435 w 1045029"/>
                <a:gd name="connsiteY7" fmla="*/ 1034980 h 1066990"/>
                <a:gd name="connsiteX8" fmla="*/ 0 w 1045029"/>
                <a:gd name="connsiteY8" fmla="*/ 1024932 h 10669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1045029" h="1066990">
                  <a:moveTo>
                    <a:pt x="1045029" y="0"/>
                  </a:moveTo>
                  <a:cubicBezTo>
                    <a:pt x="980552" y="23446"/>
                    <a:pt x="916075" y="46892"/>
                    <a:pt x="874207" y="120580"/>
                  </a:cubicBezTo>
                  <a:cubicBezTo>
                    <a:pt x="832339" y="194268"/>
                    <a:pt x="807218" y="358391"/>
                    <a:pt x="793820" y="442127"/>
                  </a:cubicBezTo>
                  <a:cubicBezTo>
                    <a:pt x="780422" y="525863"/>
                    <a:pt x="793820" y="622998"/>
                    <a:pt x="793820" y="622998"/>
                  </a:cubicBezTo>
                  <a:cubicBezTo>
                    <a:pt x="793820" y="683288"/>
                    <a:pt x="805543" y="745253"/>
                    <a:pt x="793820" y="803868"/>
                  </a:cubicBezTo>
                  <a:cubicBezTo>
                    <a:pt x="782097" y="862483"/>
                    <a:pt x="777072" y="931147"/>
                    <a:pt x="723481" y="974690"/>
                  </a:cubicBezTo>
                  <a:cubicBezTo>
                    <a:pt x="669890" y="1018233"/>
                    <a:pt x="577781" y="1055077"/>
                    <a:pt x="472273" y="1065125"/>
                  </a:cubicBezTo>
                  <a:cubicBezTo>
                    <a:pt x="366765" y="1075173"/>
                    <a:pt x="169147" y="1041679"/>
                    <a:pt x="90435" y="1034980"/>
                  </a:cubicBezTo>
                  <a:cubicBezTo>
                    <a:pt x="11723" y="1028281"/>
                    <a:pt x="5861" y="1026606"/>
                    <a:pt x="0" y="1024932"/>
                  </a:cubicBezTo>
                </a:path>
              </a:pathLst>
            </a:custGeom>
          </p:spPr>
          <p:style>
            <a:lnRef idx="2">
              <a:schemeClr val="accent4"/>
            </a:lnRef>
            <a:fillRef idx="0">
              <a:schemeClr val="accent4"/>
            </a:fillRef>
            <a:effectRef idx="1">
              <a:schemeClr val="accent4"/>
            </a:effectRef>
            <a:fontRef idx="minor">
              <a:schemeClr val="tx1"/>
            </a:fontRef>
          </p:style>
          <p:txBody>
            <a:bodyPr rot="0" spcFirstLastPara="0" vert="horz" wrap="square" lIns="91440" tIns="45720" rIns="91440" bIns="45720" numCol="1" spcCol="0" rtlCol="0" fromWordArt="0" anchor="ctr" anchorCtr="0" forceAA="0" compatLnSpc="1">
              <a:prstTxWarp prst="textNoShape">
                <a:avLst/>
              </a:prstTxWarp>
              <a:noAutofit/>
            </a:bodyPr>
            <a:lstStyle/>
            <a:p>
              <a:endParaRPr lang="cs-CZ" b="1">
                <a:latin typeface="Comic Sans MS" pitchFamily="66" charset="0"/>
              </a:endParaRPr>
            </a:p>
          </p:txBody>
        </p:sp>
      </p:grpSp>
      <p:sp>
        <p:nvSpPr>
          <p:cNvPr id="70" name="Popisek se šipkou nahoru 69"/>
          <p:cNvSpPr/>
          <p:nvPr/>
        </p:nvSpPr>
        <p:spPr>
          <a:xfrm>
            <a:off x="7095268" y="4885710"/>
            <a:ext cx="1557685" cy="885593"/>
          </a:xfrm>
          <a:prstGeom prst="upArrowCallout">
            <a:avLst>
              <a:gd name="adj1" fmla="val 25000"/>
              <a:gd name="adj2" fmla="val 25000"/>
              <a:gd name="adj3" fmla="val 25000"/>
              <a:gd name="adj4" fmla="val 61631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1200" b="1" u="sng" dirty="0" smtClean="0">
                <a:solidFill>
                  <a:srgbClr val="FF0000"/>
                </a:solidFill>
                <a:latin typeface="Comic Sans MS" pitchFamily="66" charset="0"/>
              </a:rPr>
              <a:t>poptávka</a:t>
            </a:r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</a:p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židlička a stoleček</a:t>
            </a:r>
            <a:endParaRPr lang="cs-CZ" sz="1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2" name="Popisek se šipkou nahoru 71"/>
          <p:cNvSpPr/>
          <p:nvPr/>
        </p:nvSpPr>
        <p:spPr>
          <a:xfrm>
            <a:off x="5585412" y="4542678"/>
            <a:ext cx="1219787" cy="765306"/>
          </a:xfrm>
          <a:prstGeom prst="upArrowCallout">
            <a:avLst>
              <a:gd name="adj1" fmla="val 16181"/>
              <a:gd name="adj2" fmla="val 20590"/>
              <a:gd name="adj3" fmla="val 20705"/>
              <a:gd name="adj4" fmla="val 64977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1200" b="1" u="sng" dirty="0" smtClean="0">
                <a:solidFill>
                  <a:srgbClr val="FF0000"/>
                </a:solidFill>
                <a:latin typeface="Comic Sans MS" pitchFamily="66" charset="0"/>
              </a:rPr>
              <a:t>nabídka</a:t>
            </a:r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</a:p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dřevo</a:t>
            </a:r>
            <a:endParaRPr lang="cs-CZ" sz="1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1" name="Popisek se šipkou dolů 70"/>
          <p:cNvSpPr/>
          <p:nvPr/>
        </p:nvSpPr>
        <p:spPr>
          <a:xfrm>
            <a:off x="7279031" y="1624728"/>
            <a:ext cx="1618686" cy="1929110"/>
          </a:xfrm>
          <a:prstGeom prst="downArrowCallout">
            <a:avLst>
              <a:gd name="adj1" fmla="val 11708"/>
              <a:gd name="adj2" fmla="val 15031"/>
              <a:gd name="adj3" fmla="val 25000"/>
              <a:gd name="adj4" fmla="val 56736"/>
            </a:avLst>
          </a:prstGeom>
        </p:spPr>
        <p:style>
          <a:lnRef idx="2">
            <a:schemeClr val="accent3"/>
          </a:lnRef>
          <a:fillRef idx="1">
            <a:schemeClr val="lt1"/>
          </a:fillRef>
          <a:effectRef idx="0">
            <a:schemeClr val="accent3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1200" b="1" u="sng" dirty="0" smtClean="0">
                <a:solidFill>
                  <a:srgbClr val="FF0000"/>
                </a:solidFill>
                <a:latin typeface="Comic Sans MS" pitchFamily="66" charset="0"/>
              </a:rPr>
              <a:t>nabídka</a:t>
            </a:r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</a:p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pronájem výrobních prostor</a:t>
            </a:r>
          </a:p>
          <a:p>
            <a:r>
              <a:rPr lang="cs-CZ" sz="1200" b="1" u="sng" dirty="0" smtClean="0">
                <a:solidFill>
                  <a:srgbClr val="FF0000"/>
                </a:solidFill>
                <a:latin typeface="Comic Sans MS" pitchFamily="66" charset="0"/>
              </a:rPr>
              <a:t>poptávka</a:t>
            </a:r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:</a:t>
            </a:r>
          </a:p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nábytek do MŠ</a:t>
            </a:r>
            <a:endParaRPr lang="cs-CZ" sz="1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74" name="Popisek se šipkou nahoru 73"/>
          <p:cNvSpPr/>
          <p:nvPr/>
        </p:nvSpPr>
        <p:spPr>
          <a:xfrm>
            <a:off x="3031216" y="3438753"/>
            <a:ext cx="1369011" cy="1032948"/>
          </a:xfrm>
          <a:prstGeom prst="upArrowCallout">
            <a:avLst>
              <a:gd name="adj1" fmla="val 13286"/>
              <a:gd name="adj2" fmla="val 25000"/>
              <a:gd name="adj3" fmla="val 17972"/>
              <a:gd name="adj4" fmla="val 70834"/>
            </a:avLst>
          </a:prstGeom>
        </p:spPr>
        <p:style>
          <a:lnRef idx="2">
            <a:schemeClr val="accent1"/>
          </a:lnRef>
          <a:fillRef idx="1">
            <a:schemeClr val="lt1"/>
          </a:fillRef>
          <a:effectRef idx="0">
            <a:schemeClr val="accent1"/>
          </a:effectRef>
          <a:fontRef idx="minor">
            <a:schemeClr val="dk1"/>
          </a:fontRef>
        </p:style>
        <p:txBody>
          <a:bodyPr rtlCol="0" anchor="t"/>
          <a:lstStyle/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snížení ceny stolků a židlí = zvýšený prodej</a:t>
            </a:r>
            <a:endParaRPr lang="cs-CZ" sz="1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  <p:sp>
        <p:nvSpPr>
          <p:cNvPr id="3" name="Popisek se šipkou dolů 2"/>
          <p:cNvSpPr/>
          <p:nvPr/>
        </p:nvSpPr>
        <p:spPr>
          <a:xfrm>
            <a:off x="5217079" y="1134692"/>
            <a:ext cx="1973220" cy="1992680"/>
          </a:xfrm>
          <a:prstGeom prst="downArrowCallout">
            <a:avLst>
              <a:gd name="adj1" fmla="val 8900"/>
              <a:gd name="adj2" fmla="val 14650"/>
              <a:gd name="adj3" fmla="val 16950"/>
              <a:gd name="adj4" fmla="val 51995"/>
            </a:avLst>
          </a:prstGeom>
          <a:noFill/>
          <a:ln>
            <a:solidFill>
              <a:srgbClr val="92D05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t"/>
          <a:lstStyle/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nabídka: speciální nábytek pro handicapované </a:t>
            </a:r>
          </a:p>
          <a:p>
            <a:r>
              <a:rPr lang="cs-CZ" sz="1200" b="1" dirty="0" smtClean="0">
                <a:solidFill>
                  <a:srgbClr val="FF0000"/>
                </a:solidFill>
                <a:latin typeface="Comic Sans MS" pitchFamily="66" charset="0"/>
              </a:rPr>
              <a:t>poptávka: speciální materiál</a:t>
            </a:r>
            <a:endParaRPr lang="cs-CZ" sz="1200" b="1" dirty="0">
              <a:solidFill>
                <a:srgbClr val="FF0000"/>
              </a:solidFill>
              <a:latin typeface="Comic Sans MS" pitchFamily="66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71044758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7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2" dur="2000"/>
                                        <p:tgtEl>
                                          <p:spTgt spid="7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17" dur="2000"/>
                                        <p:tgtEl>
                                          <p:spTgt spid="7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2" dur="2000"/>
                                        <p:tgtEl>
                                          <p:spTgt spid="7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4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ox(in)">
                                      <p:cBhvr>
                                        <p:cTn id="27" dur="2000"/>
                                        <p:tgtEl>
                                          <p:spTgt spid="7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70" grpId="0" animBg="1"/>
      <p:bldP spid="72" grpId="0" animBg="1"/>
      <p:bldP spid="71" grpId="0" animBg="1"/>
      <p:bldP spid="74" grpId="0" animBg="1"/>
      <p:bldP spid="3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340768"/>
            <a:ext cx="8229600" cy="4666523"/>
          </a:xfrm>
        </p:spPr>
        <p:txBody>
          <a:bodyPr>
            <a:normAutofit/>
          </a:bodyPr>
          <a:lstStyle/>
          <a:p>
            <a:r>
              <a:rPr lang="cs-CZ" dirty="0" smtClean="0"/>
              <a:t>Na základě informací získaných z článku „JÁ, TUŽKA“ popiš výrobu vybraného výrobku a vysvětli pomocí něj fungování trhu.</a:t>
            </a:r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  <a:p>
            <a:pPr marL="109728" indent="0">
              <a:buNone/>
            </a:pPr>
            <a:endParaRPr lang="cs-CZ" dirty="0" smtClean="0"/>
          </a:p>
          <a:p>
            <a:endParaRPr lang="cs-CZ" dirty="0"/>
          </a:p>
          <a:p>
            <a:endParaRPr lang="cs-CZ" dirty="0" smtClean="0"/>
          </a:p>
          <a:p>
            <a:endParaRPr lang="cs-CZ" dirty="0"/>
          </a:p>
        </p:txBody>
      </p:sp>
      <p:sp>
        <p:nvSpPr>
          <p:cNvPr id="5" name="Rectangle 31"/>
          <p:cNvSpPr>
            <a:spLocks noChangeArrowheads="1"/>
          </p:cNvSpPr>
          <p:nvPr/>
        </p:nvSpPr>
        <p:spPr bwMode="auto">
          <a:xfrm>
            <a:off x="152400" y="15240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pPr marL="0" marR="0" lvl="0" indent="0" algn="l" defTabSz="914400" rtl="0" eaLnBrk="1" fontAlgn="base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tabLst/>
            </a:pPr>
            <a:endParaRPr kumimoji="0" lang="cs-CZ" sz="1800" b="0" i="0" u="none" strike="noStrike" cap="none" normalizeH="0" baseline="0" smtClean="0">
              <a:ln>
                <a:noFill/>
              </a:ln>
              <a:solidFill>
                <a:schemeClr val="tx1"/>
              </a:solidFill>
              <a:effectLst/>
              <a:latin typeface="Arial" pitchFamily="34" charset="0"/>
              <a:cs typeface="Arial" pitchFamily="34" charset="0"/>
            </a:endParaRPr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67544" y="260648"/>
            <a:ext cx="8229600" cy="936104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z="2200" dirty="0">
                <a:solidFill>
                  <a:schemeClr val="bg1"/>
                </a:solidFill>
              </a:rPr>
              <a:t>Pracovní </a:t>
            </a:r>
            <a:r>
              <a:rPr lang="cs-CZ" sz="2200" dirty="0" smtClean="0">
                <a:solidFill>
                  <a:schemeClr val="bg1"/>
                </a:solidFill>
              </a:rPr>
              <a:t>úkol: </a:t>
            </a:r>
            <a:r>
              <a:rPr lang="cs-CZ" sz="3100" dirty="0">
                <a:solidFill>
                  <a:schemeClr val="bg1"/>
                </a:solidFill>
              </a:rPr>
              <a:t>Podstata fungování trhu</a:t>
            </a:r>
            <a:r>
              <a:rPr lang="cs-CZ" sz="4400" dirty="0">
                <a:solidFill>
                  <a:schemeClr val="bg1"/>
                </a:solidFill>
              </a:rPr>
              <a:t> </a:t>
            </a:r>
            <a:r>
              <a:rPr lang="cs-CZ" sz="4400" dirty="0" smtClean="0">
                <a:solidFill>
                  <a:schemeClr val="bg1"/>
                </a:solidFill>
              </a:rPr>
              <a:t/>
            </a:r>
            <a:br>
              <a:rPr lang="cs-CZ" sz="4400" dirty="0" smtClean="0">
                <a:solidFill>
                  <a:schemeClr val="bg1"/>
                </a:solidFill>
              </a:rPr>
            </a:br>
            <a:r>
              <a:rPr lang="cs-CZ" sz="1300" dirty="0">
                <a:solidFill>
                  <a:schemeClr val="bg1"/>
                </a:solidFill>
              </a:rPr>
              <a:t> </a:t>
            </a:r>
            <a:r>
              <a:rPr lang="cs-CZ" sz="1300" dirty="0" smtClean="0">
                <a:solidFill>
                  <a:schemeClr val="bg1"/>
                </a:solidFill>
              </a:rPr>
              <a:t>                                                                                                                    </a:t>
            </a:r>
            <a:r>
              <a:rPr lang="cs-CZ" sz="1600" dirty="0" smtClean="0">
                <a:solidFill>
                  <a:schemeClr val="bg1"/>
                </a:solidFill>
              </a:rPr>
              <a:t>tisk </a:t>
            </a:r>
            <a:r>
              <a:rPr lang="cs-CZ" sz="1600" dirty="0">
                <a:solidFill>
                  <a:schemeClr val="bg1"/>
                </a:solidFill>
              </a:rPr>
              <a:t>pro žáka nebo IA </a:t>
            </a:r>
            <a:r>
              <a:rPr lang="cs-CZ" sz="1600" dirty="0" smtClean="0">
                <a:solidFill>
                  <a:schemeClr val="bg1"/>
                </a:solidFill>
              </a:rPr>
              <a:t>tabule</a:t>
            </a:r>
            <a:endParaRPr lang="cs-CZ" sz="1600" dirty="0"/>
          </a:p>
        </p:txBody>
      </p:sp>
      <p:pic>
        <p:nvPicPr>
          <p:cNvPr id="4103" name="Picture 7" descr="C:\Users\ZS SLOVAN\AppData\Local\Microsoft\Windows\Temporary Internet Files\Content.IE5\S9JG8C4Z\MM900395765[1].gif"/>
          <p:cNvPicPr>
            <a:picLocks noChangeAspect="1" noChangeArrowheads="1" noCrop="1"/>
          </p:cNvPicPr>
          <p:nvPr/>
        </p:nvPicPr>
        <p:blipFill>
          <a:blip r:embed="rId2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80935" y="3818728"/>
            <a:ext cx="1809750" cy="762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41" name="Skupina 40"/>
          <p:cNvGrpSpPr/>
          <p:nvPr/>
        </p:nvGrpSpPr>
        <p:grpSpPr>
          <a:xfrm>
            <a:off x="2411760" y="2778871"/>
            <a:ext cx="5890163" cy="3776253"/>
            <a:chOff x="683568" y="1415044"/>
            <a:chExt cx="5328592" cy="3022068"/>
          </a:xfrm>
        </p:grpSpPr>
        <p:grpSp>
          <p:nvGrpSpPr>
            <p:cNvPr id="39" name="Skupina 38"/>
            <p:cNvGrpSpPr/>
            <p:nvPr/>
          </p:nvGrpSpPr>
          <p:grpSpPr>
            <a:xfrm>
              <a:off x="683568" y="1415044"/>
              <a:ext cx="5328592" cy="3022068"/>
              <a:chOff x="781599" y="1550421"/>
              <a:chExt cx="6031126" cy="3960440"/>
            </a:xfrm>
          </p:grpSpPr>
          <p:pic>
            <p:nvPicPr>
              <p:cNvPr id="4114" name="Picture 18" descr="C:\Users\ZS SLOVAN\AppData\Local\Microsoft\Windows\Temporary Internet Files\Content.IE5\1WFLJ5IU\MP900285102[1].jpg"/>
              <p:cNvPicPr>
                <a:picLocks noChangeAspect="1" noChangeArrowheads="1"/>
              </p:cNvPicPr>
              <p:nvPr/>
            </p:nvPicPr>
            <p:blipFill>
              <a:blip r:embed="rId3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81599" y="1550421"/>
                <a:ext cx="6031126" cy="3960440"/>
              </a:xfrm>
              <a:prstGeom prst="rect">
                <a:avLst/>
              </a:prstGeom>
              <a:ln>
                <a:noFill/>
              </a:ln>
              <a:effectLst>
                <a:outerShdw blurRad="292100" dist="139700" dir="2700000" algn="tl" rotWithShape="0">
                  <a:srgbClr val="333333">
                    <a:alpha val="65000"/>
                  </a:srgbClr>
                </a:outerShdw>
              </a:effectLst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4" name="Obdélník 3"/>
              <p:cNvSpPr/>
              <p:nvPr/>
            </p:nvSpPr>
            <p:spPr>
              <a:xfrm>
                <a:off x="1026104" y="3826522"/>
                <a:ext cx="5458714" cy="1452548"/>
              </a:xfrm>
              <a:prstGeom prst="rect">
                <a:avLst/>
              </a:prstGeom>
            </p:spPr>
            <p:txBody>
              <a:bodyPr wrap="square">
                <a:spAutoFit/>
              </a:bodyPr>
              <a:lstStyle/>
              <a:p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  <a:hlinkClick r:id="rId4"/>
                  </a:rPr>
                  <a:t>http://</a:t>
                </a:r>
                <a:r>
                  <a:rPr lang="cs-CZ" sz="14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  <a:hlinkClick r:id="rId4"/>
                  </a:rPr>
                  <a:t>www.mises.cz/clanky/ja-tuzka-10.aspx</a:t>
                </a:r>
                <a:r>
                  <a:rPr lang="cs-CZ" sz="1400" dirty="0" smtClean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  <a:hlinkClick r:id="rId5"/>
                  </a:rPr>
                  <a:t>http://www.youtube.com/watch?NR=1&amp;v=oURskLWNUhQ&amp;feature=endscreen</a:t>
                </a:r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  <a:hlinkClick r:id="rId6"/>
                  </a:rPr>
                  <a:t>http://www.youtube.com/watch?v=uoAskt5gDgM&amp;feature=endscreen&amp;NR=1</a:t>
                </a:r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 </a:t>
                </a:r>
              </a:p>
              <a:p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  <a:hlinkClick r:id="rId7"/>
                  </a:rPr>
                  <a:t>http://www.youtube.com/watch?v=oxlJB7SYM_E</a:t>
                </a:r>
                <a:r>
                  <a:rPr lang="cs-CZ" sz="1400" dirty="0">
                    <a:ln w="18415" cmpd="sng">
                      <a:solidFill>
                        <a:srgbClr val="FFFFFF"/>
                      </a:solidFill>
                      <a:prstDash val="solid"/>
                    </a:ln>
                    <a:solidFill>
                      <a:srgbClr val="FFFFFF"/>
                    </a:solidFill>
                    <a:effectLst>
                      <a:outerShdw blurRad="63500" dir="3600000" algn="tl" rotWithShape="0">
                        <a:srgbClr val="000000">
                          <a:alpha val="70000"/>
                        </a:srgbClr>
                      </a:outerShdw>
                    </a:effectLst>
                  </a:rPr>
                  <a:t> </a:t>
                </a:r>
              </a:p>
            </p:txBody>
          </p:sp>
        </p:grpSp>
        <p:sp>
          <p:nvSpPr>
            <p:cNvPr id="40" name="TextovéPole 39"/>
            <p:cNvSpPr txBox="1"/>
            <p:nvPr/>
          </p:nvSpPr>
          <p:spPr>
            <a:xfrm>
              <a:off x="899592" y="1628800"/>
              <a:ext cx="4824536" cy="92333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/>
            <a:p>
              <a:pPr algn="ctr"/>
              <a:r>
                <a:rPr lang="en-US" sz="3600" b="1" dirty="0"/>
                <a:t>Já, tužka</a:t>
              </a:r>
            </a:p>
            <a:p>
              <a:r>
                <a:rPr lang="en-US" dirty="0"/>
                <a:t>Leonard E. Read	 (překlad: Martin Čihák) </a:t>
              </a:r>
              <a:endParaRPr lang="cs-CZ" dirty="0"/>
            </a:p>
          </p:txBody>
        </p:sp>
      </p:grpSp>
    </p:spTree>
    <p:extLst>
      <p:ext uri="{BB962C8B-B14F-4D97-AF65-F5344CB8AC3E}">
        <p14:creationId xmlns:p14="http://schemas.microsoft.com/office/powerpoint/2010/main" val="302964566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9" name="Picture 5" descr="C:\Program Files (x86)\Microsoft Office\MEDIA\CAGCAT10\j0292020.wmf"/>
          <p:cNvPicPr>
            <a:picLocks noChangeAspect="1" noChangeArrowheads="1"/>
          </p:cNvPicPr>
          <p:nvPr/>
        </p:nvPicPr>
        <p:blipFill>
          <a:blip r:embed="rId2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283968" y="1988840"/>
            <a:ext cx="1869034" cy="177393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31" name="Picture 7" descr="C:\Users\ZS SLOVAN\AppData\Local\Microsoft\Windows\Temporary Internet Files\Content.IE5\XT8LC6FD\MC900289986[1].wmf"/>
          <p:cNvPicPr>
            <a:picLocks noChangeAspect="1" noChangeArrowheads="1"/>
          </p:cNvPicPr>
          <p:nvPr/>
        </p:nvPicPr>
        <p:blipFill>
          <a:blip r:embed="rId3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32482" y="1538956"/>
            <a:ext cx="2329758" cy="1878594"/>
          </a:xfrm>
          <a:prstGeom prst="rect">
            <a:avLst/>
          </a:prstGeom>
          <a:ln>
            <a:noFill/>
          </a:ln>
          <a:effectLst>
            <a:softEdge rad="112500"/>
          </a:effectLst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1028" name="Picture 4" descr="C:\Users\ZS SLOVAN\AppData\Local\Microsoft\Windows\Temporary Internet Files\Content.IE5\EJ1X6KMO\MC900250522[1].wmf"/>
          <p:cNvPicPr>
            <a:picLocks noChangeAspect="1" noChangeArrowheads="1"/>
          </p:cNvPicPr>
          <p:nvPr/>
        </p:nvPicPr>
        <p:blipFill>
          <a:blip r:embed="rId4" cstate="print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948264" y="4077072"/>
            <a:ext cx="1703560" cy="240067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Zástupný symbol pro obsah 1"/>
          <p:cNvSpPr>
            <a:spLocks noGrp="1"/>
          </p:cNvSpPr>
          <p:nvPr>
            <p:ph idx="1"/>
          </p:nvPr>
        </p:nvSpPr>
        <p:spPr>
          <a:xfrm>
            <a:off x="432640" y="1340768"/>
            <a:ext cx="8229600" cy="5256584"/>
          </a:xfrm>
        </p:spPr>
        <p:txBody>
          <a:bodyPr>
            <a:normAutofit/>
          </a:bodyPr>
          <a:lstStyle/>
          <a:p>
            <a:r>
              <a:rPr lang="cs-CZ" dirty="0" smtClean="0"/>
              <a:t>CO vyrábět?_________________________________</a:t>
            </a:r>
          </a:p>
          <a:p>
            <a:r>
              <a:rPr lang="cs-CZ" dirty="0" smtClean="0"/>
              <a:t>PRO KOHO vyrábět?_________________________ </a:t>
            </a:r>
          </a:p>
          <a:p>
            <a:r>
              <a:rPr lang="cs-CZ" dirty="0" smtClean="0"/>
              <a:t>JAK vyrábět?________________________________ </a:t>
            </a:r>
          </a:p>
          <a:p>
            <a:r>
              <a:rPr lang="cs-CZ" dirty="0" smtClean="0"/>
              <a:t>moje NABÍDKA______________________________</a:t>
            </a:r>
          </a:p>
          <a:p>
            <a:r>
              <a:rPr lang="cs-CZ" dirty="0" smtClean="0"/>
              <a:t>moje POPTÁVKA____________________________</a:t>
            </a:r>
          </a:p>
          <a:p>
            <a:r>
              <a:rPr lang="cs-CZ" dirty="0" smtClean="0"/>
              <a:t>spolupráce se SUBJEKTY_____________________</a:t>
            </a:r>
          </a:p>
          <a:p>
            <a:pPr marL="109728" indent="0">
              <a:buNone/>
            </a:pPr>
            <a:r>
              <a:rPr lang="cs-CZ" dirty="0" smtClean="0"/>
              <a:t>______________________________________________</a:t>
            </a:r>
          </a:p>
          <a:p>
            <a:r>
              <a:rPr lang="cs-CZ" dirty="0" smtClean="0"/>
              <a:t>zajištění rovnováhy (pomocí ceny)___________</a:t>
            </a:r>
          </a:p>
          <a:p>
            <a:pPr marL="109728" indent="0">
              <a:buNone/>
            </a:pPr>
            <a:r>
              <a:rPr lang="cs-CZ" dirty="0" smtClean="0"/>
              <a:t>______________________________________________</a:t>
            </a:r>
          </a:p>
          <a:p>
            <a:r>
              <a:rPr lang="cs-CZ" dirty="0" smtClean="0"/>
              <a:t>využití trhu ZBOŽÍ, PRÁCE, PENĚZ____________</a:t>
            </a:r>
          </a:p>
          <a:p>
            <a:pPr marL="109728" indent="0">
              <a:buNone/>
            </a:pPr>
            <a:r>
              <a:rPr lang="cs-CZ" dirty="0" smtClean="0"/>
              <a:t>______________________________________________</a:t>
            </a:r>
          </a:p>
          <a:p>
            <a:endParaRPr lang="cs-CZ" dirty="0"/>
          </a:p>
        </p:txBody>
      </p:sp>
      <p:sp>
        <p:nvSpPr>
          <p:cNvPr id="3" name="Nadpis 2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cs-CZ" sz="2000" dirty="0" smtClean="0"/>
              <a:t>Pracovní list:    </a:t>
            </a:r>
            <a:r>
              <a:rPr lang="cs-CZ" sz="3200" dirty="0" smtClean="0"/>
              <a:t>JAK FUNGUJE TRH? </a:t>
            </a:r>
            <a:br>
              <a:rPr lang="cs-CZ" sz="3200" dirty="0" smtClean="0"/>
            </a:br>
            <a:r>
              <a:rPr lang="cs-CZ" sz="1600" dirty="0" smtClean="0"/>
              <a:t>                                                                                                </a:t>
            </a:r>
            <a:r>
              <a:rPr lang="cs-CZ" sz="1400" dirty="0" smtClean="0"/>
              <a:t>tisk pro skupinu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364860618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/>
          <a:lstStyle/>
          <a:p>
            <a:r>
              <a:rPr lang="cs-CZ" dirty="0" smtClean="0"/>
              <a:t>ZÁVĚR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810539"/>
          </a:xfrm>
        </p:spPr>
        <p:txBody>
          <a:bodyPr/>
          <a:lstStyle/>
          <a:p>
            <a:pPr marL="624078" indent="-514350">
              <a:buFont typeface="+mj-lt"/>
              <a:buAutoNum type="arabicPeriod"/>
            </a:pPr>
            <a:r>
              <a:rPr lang="cs-CZ" dirty="0" smtClean="0"/>
              <a:t>Trh je místo, kde se střetává nabídka a poptávka po zboží, práci a penězích.</a:t>
            </a:r>
          </a:p>
          <a:p>
            <a:pPr marL="624078" indent="-514350">
              <a:buFont typeface="+mj-lt"/>
              <a:buAutoNum type="arabicPeriod"/>
            </a:pPr>
            <a:r>
              <a:rPr lang="cs-CZ" dirty="0" smtClean="0"/>
              <a:t>Trh se snaží dosáhnout rovnovážného vztahu mezi poptávkou a nabídkou. Ten zabezpečuje na trhu cena.</a:t>
            </a:r>
          </a:p>
          <a:p>
            <a:pPr marL="109728" indent="0">
              <a:buNone/>
            </a:pPr>
            <a:r>
              <a:rPr lang="cs-CZ" dirty="0" smtClean="0"/>
              <a:t>REFLEXE: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Jak a čím ovlivňuje trh nabídku a poptávku?</a:t>
            </a:r>
          </a:p>
          <a:p>
            <a:pPr>
              <a:buFont typeface="Wingdings" pitchFamily="2" charset="2"/>
              <a:buChar char="Ø"/>
            </a:pPr>
            <a:r>
              <a:rPr lang="cs-CZ" dirty="0" smtClean="0"/>
              <a:t>Co rozumíš pod pojmy složky trhu a subjekty trhu (uveď konkrétní příklady)?</a:t>
            </a:r>
          </a:p>
          <a:p>
            <a:pPr>
              <a:buFont typeface="Wingdings" pitchFamily="2" charset="2"/>
              <a:buChar char="Ø"/>
            </a:pPr>
            <a:endParaRPr lang="cs-CZ" dirty="0" smtClean="0"/>
          </a:p>
        </p:txBody>
      </p:sp>
      <p:pic>
        <p:nvPicPr>
          <p:cNvPr id="3074" name="Picture 2" descr="C:\Users\ZS SLOVAN\AppData\Local\Microsoft\Windows\Temporary Internet Files\Content.IE5\SGOM21DJ\MC900439830[1]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372200" y="4653136"/>
            <a:ext cx="2019672" cy="20196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94912545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style>
          <a:lnRef idx="0">
            <a:schemeClr val="accent1"/>
          </a:lnRef>
          <a:fillRef idx="3">
            <a:schemeClr val="accent1"/>
          </a:fillRef>
          <a:effectRef idx="3">
            <a:schemeClr val="accent1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cs-CZ" spc="50" dirty="0">
                <a:ln w="11430"/>
              </a:rPr>
              <a:t>ZDROJE </a:t>
            </a:r>
            <a:r>
              <a:rPr lang="en-US" spc="50" dirty="0">
                <a:ln w="11430"/>
              </a:rPr>
              <a:t>[on line] </a:t>
            </a:r>
            <a:r>
              <a:rPr lang="cs-CZ" spc="50" dirty="0">
                <a:ln w="11430"/>
              </a:rPr>
              <a:t>dostupné z www: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/>
              <a:t>Použité kliparty: </a:t>
            </a:r>
            <a:r>
              <a:rPr lang="cs-CZ" u="sng" dirty="0">
                <a:hlinkClick r:id="rId2"/>
              </a:rPr>
              <a:t>www.office.microsoft.com</a:t>
            </a:r>
            <a:endParaRPr lang="cs-CZ" dirty="0"/>
          </a:p>
          <a:p>
            <a:r>
              <a:rPr lang="cs-CZ" dirty="0" smtClean="0"/>
              <a:t>HORSKÁ</a:t>
            </a:r>
            <a:r>
              <a:rPr lang="cs-CZ" dirty="0"/>
              <a:t>, Viola. </a:t>
            </a:r>
            <a:r>
              <a:rPr lang="cs-CZ" i="1" dirty="0"/>
              <a:t>Občanská výchova pro 8. a 9. ročník základní školy</a:t>
            </a:r>
            <a:r>
              <a:rPr lang="cs-CZ" dirty="0"/>
              <a:t>. Vyd. 1. Praha: Fortuna, 1999, 215 s. ISBN 80-716-8641-7.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801637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>
        <p:wipe dir="d"/>
      </p:transition>
    </mc:Choice>
    <mc:Fallback xmlns="">
      <p:transition spd="slow">
        <p:wipe dir="d"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hluk">
  <a:themeElements>
    <a:clrScheme name="Shluk">
      <a:dk1>
        <a:sysClr val="windowText" lastClr="000000"/>
      </a:dk1>
      <a:lt1>
        <a:sysClr val="window" lastClr="FFFFFF"/>
      </a:lt1>
      <a:dk2>
        <a:srgbClr val="464646"/>
      </a:dk2>
      <a:lt2>
        <a:srgbClr val="DEF5FA"/>
      </a:lt2>
      <a:accent1>
        <a:srgbClr val="2DA2BF"/>
      </a:accent1>
      <a:accent2>
        <a:srgbClr val="DA1F28"/>
      </a:accent2>
      <a:accent3>
        <a:srgbClr val="EB641B"/>
      </a:accent3>
      <a:accent4>
        <a:srgbClr val="39639D"/>
      </a:accent4>
      <a:accent5>
        <a:srgbClr val="474B78"/>
      </a:accent5>
      <a:accent6>
        <a:srgbClr val="7D3C4A"/>
      </a:accent6>
      <a:hlink>
        <a:srgbClr val="FF8119"/>
      </a:hlink>
      <a:folHlink>
        <a:srgbClr val="44B9E8"/>
      </a:folHlink>
    </a:clrScheme>
    <a:fontScheme name="Shluk">
      <a:maj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ajorFont>
      <a:minorFont>
        <a:latin typeface="Lucida Sans Unicode"/>
        <a:ea typeface=""/>
        <a:cs typeface=""/>
        <a:font script="Jpan" typeface="ＭＳ Ｐゴシック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Uigh" typeface="Microsoft Uighur"/>
        <a:font script="Geor" typeface="Sylfaen"/>
      </a:minorFont>
    </a:fontScheme>
    <a:fmtScheme name="Shluk">
      <a:fillStyleLst>
        <a:solidFill>
          <a:schemeClr val="phClr"/>
        </a:solidFill>
        <a:gradFill rotWithShape="1">
          <a:gsLst>
            <a:gs pos="0">
              <a:schemeClr val="phClr">
                <a:tint val="62000"/>
                <a:satMod val="180000"/>
              </a:schemeClr>
            </a:gs>
            <a:gs pos="65000">
              <a:schemeClr val="phClr">
                <a:tint val="32000"/>
                <a:satMod val="250000"/>
              </a:schemeClr>
            </a:gs>
            <a:gs pos="100000">
              <a:schemeClr val="phClr">
                <a:tint val="23000"/>
                <a:satMod val="300000"/>
              </a:schemeClr>
            </a:gs>
          </a:gsLst>
          <a:lin ang="16200000" scaled="0"/>
        </a:gradFill>
        <a:gradFill rotWithShape="1">
          <a:gsLst>
            <a:gs pos="0">
              <a:schemeClr val="phClr">
                <a:shade val="15000"/>
                <a:satMod val="180000"/>
              </a:schemeClr>
            </a:gs>
            <a:gs pos="50000">
              <a:schemeClr val="phClr">
                <a:shade val="45000"/>
                <a:satMod val="170000"/>
              </a:schemeClr>
            </a:gs>
            <a:gs pos="70000">
              <a:schemeClr val="phClr">
                <a:tint val="99000"/>
                <a:shade val="65000"/>
                <a:satMod val="155000"/>
              </a:schemeClr>
            </a:gs>
            <a:gs pos="100000">
              <a:schemeClr val="phClr">
                <a:tint val="95500"/>
                <a:shade val="100000"/>
                <a:satMod val="15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55000" cap="flat" cmpd="thickThin" algn="ctr">
          <a:solidFill>
            <a:schemeClr val="phClr"/>
          </a:solidFill>
          <a:prstDash val="solid"/>
        </a:ln>
        <a:ln w="63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glow" dir="t">
              <a:rot lat="0" lon="0" rev="6360000"/>
            </a:lightRig>
          </a:scene3d>
          <a:sp3d contourW="1000" prstMaterial="flat">
            <a:bevelT w="95250" h="101600"/>
            <a:contourClr>
              <a:schemeClr val="phClr">
                <a:satMod val="3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5000"/>
                <a:satMod val="300000"/>
              </a:schemeClr>
            </a:gs>
            <a:gs pos="40000">
              <a:schemeClr val="phClr">
                <a:tint val="65000"/>
                <a:satMod val="300000"/>
              </a:schemeClr>
            </a:gs>
            <a:gs pos="100000">
              <a:schemeClr val="phClr">
                <a:shade val="65000"/>
                <a:satMod val="300000"/>
              </a:schemeClr>
            </a:gs>
          </a:gsLst>
          <a:path path="circle">
            <a:fillToRect l="65000" b="98000"/>
          </a:path>
        </a:gradFill>
        <a:blipFill>
          <a:blip xmlns:r="http://schemas.openxmlformats.org/officeDocument/2006/relationships" r:embed="rId1">
            <a:duotone>
              <a:schemeClr val="phClr">
                <a:shade val="60000"/>
                <a:satMod val="110000"/>
              </a:schemeClr>
              <a:schemeClr val="phClr">
                <a:tint val="95000"/>
              </a:schemeClr>
            </a:duotone>
          </a:blip>
          <a:tile tx="0" ty="0" sx="50000" sy="50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Concourse</Template>
  <TotalTime>1002</TotalTime>
  <Words>611</Words>
  <Application>Microsoft Office PowerPoint</Application>
  <PresentationFormat>Předvádění na obrazovce (4:3)</PresentationFormat>
  <Paragraphs>145</Paragraphs>
  <Slides>10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10</vt:i4>
      </vt:variant>
    </vt:vector>
  </HeadingPairs>
  <TitlesOfParts>
    <vt:vector size="11" baseType="lpstr">
      <vt:lpstr>Shluk</vt:lpstr>
      <vt:lpstr>Prezentace aplikace PowerPoint</vt:lpstr>
      <vt:lpstr>ANOTACE</vt:lpstr>
      <vt:lpstr>PILOTÁŽ  (doporučení – upozornění – zpětná vazba)</vt:lpstr>
      <vt:lpstr>TRH</vt:lpstr>
      <vt:lpstr>Prezentace aplikace PowerPoint</vt:lpstr>
      <vt:lpstr>Příklad fungování trhu: doplň další nebo jiné možnosti</vt:lpstr>
      <vt:lpstr>Pracovní úkol: Podstata fungování trhu                                                                                                                       tisk pro žáka nebo IA tabule</vt:lpstr>
      <vt:lpstr>Pracovní list:    JAK FUNGUJE TRH?                                                                                                  tisk pro skupinu</vt:lpstr>
      <vt:lpstr>ZÁVĚR</vt:lpstr>
      <vt:lpstr>ZDROJE [on line] dostupné z www: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ZS SLOVAN</dc:creator>
  <cp:lastModifiedBy>ZS SLOVAN</cp:lastModifiedBy>
  <cp:revision>42</cp:revision>
  <dcterms:created xsi:type="dcterms:W3CDTF">2012-07-15T11:49:20Z</dcterms:created>
  <dcterms:modified xsi:type="dcterms:W3CDTF">2013-02-20T23:44:29Z</dcterms:modified>
</cp:coreProperties>
</file>