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7" r:id="rId3"/>
    <p:sldId id="268" r:id="rId4"/>
    <p:sldId id="257" r:id="rId5"/>
    <p:sldId id="258" r:id="rId6"/>
    <p:sldId id="260" r:id="rId7"/>
    <p:sldId id="262" r:id="rId8"/>
    <p:sldId id="261" r:id="rId9"/>
    <p:sldId id="266" r:id="rId10"/>
    <p:sldId id="265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strips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strips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strips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strips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strips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EDA7190-D14B-440C-A4A1-EDE2ED92330A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CD60A9-49D4-4753-908A-A1B6E326CAF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strips dir="ru"/>
  </p:transition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hyperlink" Target="http://portal.mpsv.cz/soc/ssp/obcan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granty.vsers.cz/dokument/Socialni%20politika.pdf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ortal.mpsv.cz/soc/ssp/obcan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47" y="38030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0903" y="1245493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		9.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SOCIÁLNÍ POLITIKA STÁTU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4. 4.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VY_32_INOVACE_40_SH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99857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1"/>
            <a:ext cx="8229600" cy="4680519"/>
          </a:xfrm>
        </p:spPr>
        <p:txBody>
          <a:bodyPr>
            <a:normAutofit fontScale="92500" lnSpcReduction="2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SOCIÁLNÍ POLITIKA STÁTU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</a:t>
            </a:r>
            <a:r>
              <a:rPr lang="cs-CZ" dirty="0" smtClean="0"/>
              <a:t> Žáci se seznámí s cílem sociální politiky a pochopí její souvislost s hospodářskou politikou.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list </a:t>
            </a:r>
            <a:r>
              <a:rPr lang="cs-CZ" b="1" dirty="0" smtClean="0">
                <a:solidFill>
                  <a:srgbClr val="0070C0"/>
                </a:solidFill>
              </a:rPr>
              <a:t>- SOCIÁLNÍ DÁVKY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</a:t>
            </a:r>
            <a:r>
              <a:rPr lang="cs-CZ" dirty="0" smtClean="0"/>
              <a:t> sociální politika, záchytná sociální síť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</a:t>
            </a:r>
            <a:r>
              <a:rPr lang="cs-CZ" dirty="0" smtClean="0"/>
              <a:t>tématu, 1 pracovní list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/>
              <a:t>Možnosti 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511533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PILOTÁŽ </a:t>
            </a:r>
            <a:br>
              <a:rPr lang="cs-CZ" sz="3200" b="1" dirty="0" smtClean="0"/>
            </a:br>
            <a:r>
              <a:rPr lang="cs-CZ" sz="1800" b="1" dirty="0" smtClean="0"/>
              <a:t>(doporučení – upozornění – zpětná vazba)</a:t>
            </a:r>
            <a:endParaRPr lang="cs-CZ" sz="1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5001419"/>
          </a:xfrm>
        </p:spPr>
        <p:txBody>
          <a:bodyPr>
            <a:normAutofit fontScale="85000" lnSpcReduction="1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vypracovali pracovní list a seznámili se s konkrétní výší sociálních dávek. 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tomu, aby si žáci uvědomili funkci a cíle státní sociální politiky.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prezentaci jsou použity </a:t>
            </a:r>
            <a:r>
              <a:rPr lang="cs-CZ" b="1" dirty="0" smtClean="0">
                <a:solidFill>
                  <a:srgbClr val="0070C0"/>
                </a:solidFill>
              </a:rPr>
              <a:t>hypertextové odkazy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podrobněji vysvětlující, rozšiřující nebo doplňující vybrané pojmy prezentace (snímek 7)</a:t>
            </a:r>
          </a:p>
          <a:p>
            <a:pPr>
              <a:buBlip>
                <a:blip r:embed="rId2"/>
              </a:buBlip>
            </a:pPr>
            <a:r>
              <a:rPr lang="cs-CZ" dirty="0"/>
              <a:t>V prezentaci je použita </a:t>
            </a:r>
            <a:r>
              <a:rPr lang="cs-CZ" b="1" dirty="0"/>
              <a:t>animace</a:t>
            </a:r>
            <a:r>
              <a:rPr lang="cs-CZ" b="1" dirty="0" smtClean="0"/>
              <a:t>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670887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SUBJEKTY SOCIÁLNÍ POLITIKY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stát</a:t>
            </a:r>
            <a:r>
              <a:rPr lang="cs-CZ" dirty="0" smtClean="0"/>
              <a:t> - zákony, MPSV, úřady soc. zabezpečení, ÚP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zaměstnavatelé</a:t>
            </a:r>
            <a:r>
              <a:rPr lang="cs-CZ" dirty="0" smtClean="0"/>
              <a:t> - Zákoník práce, „firemní sociální politika“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obce</a:t>
            </a:r>
            <a:r>
              <a:rPr lang="cs-CZ" dirty="0" smtClean="0"/>
              <a:t> - přenesená působnost státu (např. veřejné práce)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občanské iniciativy </a:t>
            </a:r>
            <a:r>
              <a:rPr lang="cs-CZ" dirty="0" smtClean="0"/>
              <a:t>(Výbor dobré vůle apod.) - dobročinnost, charita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církve</a:t>
            </a:r>
            <a:r>
              <a:rPr lang="cs-CZ" dirty="0" smtClean="0"/>
              <a:t> - oblast mravní, charitativní, vzdělávací, </a:t>
            </a:r>
            <a:br>
              <a:rPr lang="cs-CZ" dirty="0" smtClean="0"/>
            </a:br>
            <a:r>
              <a:rPr lang="cs-CZ" dirty="0" smtClean="0"/>
              <a:t>péče o zdraví, o handicapované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občané, rodiny, domácnosti </a:t>
            </a:r>
            <a:r>
              <a:rPr lang="cs-CZ" dirty="0" smtClean="0"/>
              <a:t>- vzájemná </a:t>
            </a:r>
            <a:br>
              <a:rPr lang="cs-CZ" dirty="0" smtClean="0"/>
            </a:br>
            <a:r>
              <a:rPr lang="cs-CZ" dirty="0" smtClean="0"/>
              <a:t>pomoc, vedení, vzor</a:t>
            </a:r>
            <a:endParaRPr lang="cs-CZ" dirty="0"/>
          </a:p>
        </p:txBody>
      </p:sp>
      <p:pic>
        <p:nvPicPr>
          <p:cNvPr id="5124" name="Picture 4" descr="C:\Users\ZS SLOVAN\AppData\Local\Microsoft\Windows\Temporary Internet Files\Content.IE5\0R7O1ENB\MC9002316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517" y="4293096"/>
            <a:ext cx="1631133" cy="22995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ZS SLOVAN\AppData\Local\Microsoft\Windows\Temporary Internet Files\Content.IE5\S9JG8C4Z\MC9000370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3221" y="1052736"/>
            <a:ext cx="1254557" cy="17611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815877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SOCIÁLNÍ SPRAVEDLNOST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chemeClr val="accent1"/>
                </a:solidFill>
              </a:rPr>
              <a:t>Světový den sociální spravedlnosti</a:t>
            </a:r>
          </a:p>
          <a:p>
            <a:pPr marL="0" indent="0" algn="ctr">
              <a:buNone/>
            </a:pPr>
            <a:r>
              <a:rPr lang="cs-CZ" sz="3900" b="1" dirty="0" smtClean="0">
                <a:solidFill>
                  <a:schemeClr val="accent1"/>
                </a:solidFill>
              </a:rPr>
              <a:t>20. 2. </a:t>
            </a:r>
            <a:r>
              <a:rPr lang="cs-CZ" dirty="0" smtClean="0"/>
              <a:t>(od r. 2009)</a:t>
            </a:r>
          </a:p>
          <a:p>
            <a:r>
              <a:rPr lang="cs-CZ" dirty="0" smtClean="0"/>
              <a:t>ČR: </a:t>
            </a:r>
            <a:r>
              <a:rPr lang="cs-CZ" dirty="0"/>
              <a:t>ohroženo chudobou a sociálním </a:t>
            </a:r>
            <a:r>
              <a:rPr lang="cs-CZ" dirty="0" smtClean="0"/>
              <a:t>vyloučením </a:t>
            </a:r>
            <a:br>
              <a:rPr lang="cs-CZ" dirty="0" smtClean="0"/>
            </a:br>
            <a:r>
              <a:rPr lang="cs-CZ" dirty="0" smtClean="0"/>
              <a:t>15 % </a:t>
            </a:r>
            <a:r>
              <a:rPr lang="cs-CZ" dirty="0"/>
              <a:t>obyvatel</a:t>
            </a:r>
            <a:r>
              <a:rPr lang="cs-CZ" dirty="0" smtClean="0"/>
              <a:t> </a:t>
            </a:r>
            <a:r>
              <a:rPr lang="cs-CZ" sz="2400" dirty="0" smtClean="0"/>
              <a:t>(podle </a:t>
            </a:r>
            <a:r>
              <a:rPr lang="cs-CZ" sz="2400" dirty="0"/>
              <a:t>Evropského statistického </a:t>
            </a:r>
            <a:r>
              <a:rPr lang="cs-CZ" sz="2400" dirty="0" smtClean="0"/>
              <a:t>úřadu)</a:t>
            </a:r>
            <a:endParaRPr lang="cs-CZ" sz="2400" dirty="0"/>
          </a:p>
          <a:p>
            <a:r>
              <a:rPr lang="cs-CZ" b="1" dirty="0" smtClean="0">
                <a:solidFill>
                  <a:schemeClr val="accent2"/>
                </a:solidFill>
              </a:rPr>
              <a:t>Ministerstvo práce </a:t>
            </a:r>
            <a:r>
              <a:rPr lang="cs-CZ" b="1" dirty="0">
                <a:solidFill>
                  <a:schemeClr val="accent2"/>
                </a:solidFill>
              </a:rPr>
              <a:t>a sociálních věcí </a:t>
            </a:r>
            <a:r>
              <a:rPr lang="cs-CZ" dirty="0"/>
              <a:t>pomáhá obyvatelům z rizikových lokalit i lidem bez </a:t>
            </a:r>
            <a:r>
              <a:rPr lang="cs-CZ" dirty="0" smtClean="0"/>
              <a:t>domova prostřednictvím </a:t>
            </a:r>
            <a:r>
              <a:rPr lang="cs-CZ" dirty="0"/>
              <a:t>projektů Evropského sociálního fondu a  Operačního programu </a:t>
            </a:r>
            <a:r>
              <a:rPr lang="cs-CZ" dirty="0" smtClean="0"/>
              <a:t>Lidské </a:t>
            </a:r>
            <a:r>
              <a:rPr lang="cs-CZ" dirty="0"/>
              <a:t>zdroje a </a:t>
            </a:r>
            <a:r>
              <a:rPr lang="cs-CZ" dirty="0" smtClean="0"/>
              <a:t>zaměstnanost.</a:t>
            </a:r>
            <a:endParaRPr lang="cs-CZ" dirty="0"/>
          </a:p>
        </p:txBody>
      </p:sp>
      <p:pic>
        <p:nvPicPr>
          <p:cNvPr id="3074" name="Picture 2" descr="C:\Users\ZS SLOVAN\AppData\Local\Microsoft\Windows\Temporary Internet Files\Content.IE5\ZKUOB2XQ\MP9004280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7" y="66263"/>
            <a:ext cx="1312540" cy="169488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AppData\Local\Microsoft\Windows\Temporary Internet Files\Content.IE5\532LQ6TG\MM9001782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23647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30076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ZÁCHYTNÁ SOCIÁLNÍ SÍŤ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soubor</a:t>
            </a:r>
            <a:r>
              <a:rPr lang="cs-CZ" dirty="0" smtClean="0"/>
              <a:t> </a:t>
            </a:r>
            <a:r>
              <a:rPr lang="cs-CZ" dirty="0"/>
              <a:t>různých legislativních norem </a:t>
            </a:r>
            <a:r>
              <a:rPr lang="cs-CZ" dirty="0" smtClean="0"/>
              <a:t>a opatření - stát </a:t>
            </a:r>
            <a:r>
              <a:rPr lang="cs-CZ" dirty="0"/>
              <a:t>garantuje všem občanům určitou </a:t>
            </a:r>
            <a:r>
              <a:rPr lang="cs-CZ" b="1" dirty="0">
                <a:solidFill>
                  <a:schemeClr val="accent2"/>
                </a:solidFill>
              </a:rPr>
              <a:t>minimální úroveň pomoci </a:t>
            </a:r>
            <a:r>
              <a:rPr lang="cs-CZ" dirty="0" smtClean="0"/>
              <a:t>v závažných </a:t>
            </a:r>
            <a:r>
              <a:rPr lang="cs-CZ" dirty="0"/>
              <a:t>státem uznaných nouzových sociálních </a:t>
            </a:r>
            <a:r>
              <a:rPr lang="cs-CZ" dirty="0" smtClean="0"/>
              <a:t>situacích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2"/>
                </a:solidFill>
              </a:rPr>
              <a:t>Základní </a:t>
            </a:r>
            <a:r>
              <a:rPr lang="cs-CZ" b="1" dirty="0">
                <a:solidFill>
                  <a:schemeClr val="accent2"/>
                </a:solidFill>
              </a:rPr>
              <a:t>funkce</a:t>
            </a:r>
            <a:r>
              <a:rPr lang="cs-CZ" dirty="0" smtClean="0"/>
              <a:t>:</a:t>
            </a:r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dirty="0" smtClean="0"/>
              <a:t>aktivně se stará o zaměstnanost, zabezpečuje </a:t>
            </a:r>
            <a:r>
              <a:rPr lang="cs-CZ" dirty="0"/>
              <a:t>nezbytnými </a:t>
            </a:r>
            <a:r>
              <a:rPr lang="cs-CZ" dirty="0" smtClean="0"/>
              <a:t>příjmy </a:t>
            </a:r>
            <a:br>
              <a:rPr lang="cs-CZ" dirty="0" smtClean="0"/>
            </a:br>
            <a:r>
              <a:rPr lang="cs-CZ" dirty="0" smtClean="0"/>
              <a:t>v </a:t>
            </a:r>
            <a:r>
              <a:rPr lang="cs-CZ" dirty="0"/>
              <a:t>případě </a:t>
            </a:r>
            <a:r>
              <a:rPr lang="cs-CZ" dirty="0" smtClean="0"/>
              <a:t>nezaměstnanosti, tzv. </a:t>
            </a:r>
            <a:r>
              <a:rPr lang="cs-CZ" b="1" dirty="0" smtClean="0">
                <a:solidFill>
                  <a:schemeClr val="accent2"/>
                </a:solidFill>
              </a:rPr>
              <a:t>podporou v nezaměstnanosti</a:t>
            </a:r>
            <a:endParaRPr lang="cs-CZ" b="1" dirty="0">
              <a:solidFill>
                <a:schemeClr val="accent2"/>
              </a:solidFill>
            </a:endParaRPr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dirty="0" smtClean="0"/>
              <a:t>garantuje minimální </a:t>
            </a:r>
            <a:r>
              <a:rPr lang="cs-CZ" dirty="0"/>
              <a:t>výši pracovního </a:t>
            </a:r>
            <a:r>
              <a:rPr lang="cs-CZ" dirty="0" smtClean="0"/>
              <a:t>příjmu, tzv</a:t>
            </a:r>
            <a:r>
              <a:rPr lang="cs-CZ" dirty="0"/>
              <a:t>. </a:t>
            </a:r>
            <a:r>
              <a:rPr lang="cs-CZ" b="1" dirty="0">
                <a:solidFill>
                  <a:schemeClr val="accent2"/>
                </a:solidFill>
              </a:rPr>
              <a:t>minimální </a:t>
            </a:r>
            <a:r>
              <a:rPr lang="cs-CZ" b="1" dirty="0" smtClean="0">
                <a:solidFill>
                  <a:schemeClr val="accent2"/>
                </a:solidFill>
              </a:rPr>
              <a:t>mzdu</a:t>
            </a:r>
            <a:endParaRPr lang="cs-CZ" b="1" dirty="0">
              <a:solidFill>
                <a:schemeClr val="accent2"/>
              </a:solidFill>
            </a:endParaRPr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dirty="0" smtClean="0"/>
              <a:t>garantuje </a:t>
            </a:r>
            <a:r>
              <a:rPr lang="cs-CZ" dirty="0"/>
              <a:t>nezbytně nutnou výši příjmů sociálně potřebným </a:t>
            </a:r>
            <a:r>
              <a:rPr lang="cs-CZ" dirty="0" smtClean="0"/>
              <a:t>občanům, např</a:t>
            </a:r>
            <a:r>
              <a:rPr lang="cs-CZ" dirty="0"/>
              <a:t>. </a:t>
            </a:r>
            <a:r>
              <a:rPr lang="cs-CZ" b="1" dirty="0">
                <a:solidFill>
                  <a:schemeClr val="accent2"/>
                </a:solidFill>
              </a:rPr>
              <a:t>stanovením životního </a:t>
            </a:r>
            <a:r>
              <a:rPr lang="cs-CZ" b="1" dirty="0" smtClean="0">
                <a:solidFill>
                  <a:schemeClr val="accent2"/>
                </a:solidFill>
              </a:rPr>
              <a:t>a existenčního minima</a:t>
            </a:r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dirty="0" smtClean="0"/>
              <a:t>poskytuje ochranu </a:t>
            </a:r>
            <a:r>
              <a:rPr lang="cs-CZ" dirty="0"/>
              <a:t>bydlení sociálně potřebným </a:t>
            </a:r>
            <a:r>
              <a:rPr lang="cs-CZ" dirty="0" smtClean="0"/>
              <a:t>občanům, </a:t>
            </a:r>
            <a:br>
              <a:rPr lang="cs-CZ" dirty="0" smtClean="0"/>
            </a:br>
            <a:r>
              <a:rPr lang="cs-CZ" dirty="0" smtClean="0"/>
              <a:t>tj. </a:t>
            </a:r>
            <a:r>
              <a:rPr lang="cs-CZ" b="1" dirty="0">
                <a:solidFill>
                  <a:schemeClr val="accent2"/>
                </a:solidFill>
              </a:rPr>
              <a:t>příspěvky na </a:t>
            </a:r>
            <a:r>
              <a:rPr lang="cs-CZ" b="1" dirty="0" smtClean="0">
                <a:solidFill>
                  <a:schemeClr val="accent2"/>
                </a:solidFill>
              </a:rPr>
              <a:t>bydlení</a:t>
            </a:r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dirty="0" smtClean="0"/>
              <a:t>poskytuje </a:t>
            </a:r>
            <a:r>
              <a:rPr lang="cs-CZ" b="1" dirty="0">
                <a:solidFill>
                  <a:schemeClr val="accent2"/>
                </a:solidFill>
              </a:rPr>
              <a:t>pomoc v hmotné nouzi </a:t>
            </a:r>
            <a:r>
              <a:rPr lang="cs-CZ" b="1" dirty="0" smtClean="0"/>
              <a:t>(</a:t>
            </a:r>
            <a:r>
              <a:rPr lang="cs-CZ" dirty="0" smtClean="0"/>
              <a:t>příspěvek </a:t>
            </a:r>
            <a:r>
              <a:rPr lang="cs-CZ" dirty="0"/>
              <a:t>na živobytí, doplatek na bydlení, mimořádná okamžitá </a:t>
            </a:r>
            <a:r>
              <a:rPr lang="cs-CZ" dirty="0" smtClean="0"/>
              <a:t>pomoc)</a:t>
            </a:r>
            <a:endParaRPr lang="cs-CZ" dirty="0"/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endParaRPr lang="cs-CZ" dirty="0" smtClean="0">
              <a:solidFill>
                <a:schemeClr val="accent2"/>
              </a:solidFill>
            </a:endParaRPr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endParaRPr lang="cs-CZ" b="1" dirty="0">
              <a:solidFill>
                <a:schemeClr val="accent2"/>
              </a:solidFill>
            </a:endParaRPr>
          </a:p>
        </p:txBody>
      </p:sp>
      <p:pic>
        <p:nvPicPr>
          <p:cNvPr id="2053" name="Picture 5" descr="C:\Users\ZS SLOVAN\AppData\Local\Microsoft\Windows\Temporary Internet Files\Content.IE5\XT8LC6FD\MP9004089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150096"/>
            <a:ext cx="1512168" cy="15121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859432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STÁTNÍ SOCIÁLNÍ PODPORA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chemeClr val="accent1"/>
                </a:solidFill>
              </a:rPr>
              <a:t>Systém </a:t>
            </a:r>
            <a:r>
              <a:rPr lang="cs-CZ" sz="3600" b="1" dirty="0">
                <a:solidFill>
                  <a:schemeClr val="accent1"/>
                </a:solidFill>
              </a:rPr>
              <a:t>státní sociální podpory </a:t>
            </a:r>
            <a:r>
              <a:rPr lang="cs-CZ" dirty="0" smtClean="0"/>
              <a:t>poskytuje dávky</a:t>
            </a:r>
            <a:r>
              <a:rPr lang="cs-CZ" dirty="0"/>
              <a:t>:</a:t>
            </a:r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sz="3100" b="1" dirty="0">
                <a:solidFill>
                  <a:schemeClr val="accent4"/>
                </a:solidFill>
              </a:rPr>
              <a:t>přídavek na </a:t>
            </a:r>
            <a:r>
              <a:rPr lang="cs-CZ" sz="3100" b="1" dirty="0" smtClean="0">
                <a:solidFill>
                  <a:schemeClr val="accent4"/>
                </a:solidFill>
              </a:rPr>
              <a:t>dítě </a:t>
            </a:r>
            <a:r>
              <a:rPr lang="cs-CZ" sz="3100" dirty="0" smtClean="0"/>
              <a:t>- na nezaopatřené dítě do zletilosti </a:t>
            </a:r>
            <a:br>
              <a:rPr lang="cs-CZ" sz="3100" dirty="0" smtClean="0"/>
            </a:br>
            <a:r>
              <a:rPr lang="cs-CZ" sz="3100" dirty="0" smtClean="0"/>
              <a:t>(max. do 26 let)</a:t>
            </a:r>
            <a:endParaRPr lang="cs-CZ" sz="3100" dirty="0"/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sz="3100" b="1" dirty="0">
                <a:solidFill>
                  <a:schemeClr val="accent4"/>
                </a:solidFill>
              </a:rPr>
              <a:t>rodičovský </a:t>
            </a:r>
            <a:r>
              <a:rPr lang="cs-CZ" sz="3100" b="1" dirty="0" smtClean="0">
                <a:solidFill>
                  <a:schemeClr val="accent4"/>
                </a:solidFill>
              </a:rPr>
              <a:t>příspěvek </a:t>
            </a:r>
            <a:r>
              <a:rPr lang="cs-CZ" sz="3100" dirty="0" smtClean="0"/>
              <a:t>- max. do 4 let věku dítěte</a:t>
            </a:r>
            <a:endParaRPr lang="cs-CZ" sz="3100" dirty="0"/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sz="3100" b="1" dirty="0">
                <a:solidFill>
                  <a:schemeClr val="accent4"/>
                </a:solidFill>
              </a:rPr>
              <a:t>příspěvek na </a:t>
            </a:r>
            <a:r>
              <a:rPr lang="cs-CZ" sz="3100" b="1" dirty="0" smtClean="0">
                <a:solidFill>
                  <a:schemeClr val="accent4"/>
                </a:solidFill>
              </a:rPr>
              <a:t>bydlení </a:t>
            </a:r>
            <a:r>
              <a:rPr lang="cs-CZ" sz="3100" dirty="0" smtClean="0"/>
              <a:t>- pro rodiny a jednotlivce </a:t>
            </a:r>
            <a:br>
              <a:rPr lang="cs-CZ" sz="3100" dirty="0" smtClean="0"/>
            </a:br>
            <a:r>
              <a:rPr lang="cs-CZ" sz="3100" dirty="0" smtClean="0"/>
              <a:t>s nízkými příjmy</a:t>
            </a:r>
            <a:endParaRPr lang="cs-CZ" sz="3100" dirty="0"/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sz="3100" b="1" dirty="0" smtClean="0">
                <a:solidFill>
                  <a:schemeClr val="accent4"/>
                </a:solidFill>
              </a:rPr>
              <a:t>porodné</a:t>
            </a:r>
            <a:r>
              <a:rPr lang="cs-CZ" sz="3100" dirty="0" smtClean="0"/>
              <a:t> - jednorázová dávka na první dítě</a:t>
            </a:r>
            <a:endParaRPr lang="cs-CZ" sz="3100" dirty="0"/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sz="3100" b="1" dirty="0" smtClean="0">
                <a:solidFill>
                  <a:schemeClr val="accent4"/>
                </a:solidFill>
              </a:rPr>
              <a:t>pohřebné</a:t>
            </a:r>
            <a:r>
              <a:rPr lang="cs-CZ" sz="3100" dirty="0" smtClean="0"/>
              <a:t> - jednorázová dávka (ve stanovených případech)</a:t>
            </a:r>
            <a:endParaRPr lang="cs-CZ" sz="3100" dirty="0"/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b="1" dirty="0">
                <a:solidFill>
                  <a:srgbClr val="0070C0"/>
                </a:solidFill>
              </a:rPr>
              <a:t>V závislosti na příjmu </a:t>
            </a:r>
            <a:r>
              <a:rPr lang="cs-CZ" dirty="0"/>
              <a:t>rodiny jsou poskytovány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0070C0"/>
                </a:solidFill>
              </a:rPr>
              <a:t>přídavek </a:t>
            </a:r>
            <a:r>
              <a:rPr lang="cs-CZ" b="1" dirty="0">
                <a:solidFill>
                  <a:srgbClr val="0070C0"/>
                </a:solidFill>
              </a:rPr>
              <a:t>na dítě, příspěvek na bydlení, porodné</a:t>
            </a:r>
            <a:r>
              <a:rPr lang="cs-CZ" dirty="0"/>
              <a:t>. </a:t>
            </a:r>
            <a:endParaRPr lang="cs-CZ" dirty="0" smtClean="0"/>
          </a:p>
          <a:p>
            <a:pPr>
              <a:buClr>
                <a:schemeClr val="accent4"/>
              </a:buClr>
              <a:buSzPct val="100000"/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FF0000"/>
                </a:solidFill>
              </a:rPr>
              <a:t>Bez </a:t>
            </a:r>
            <a:r>
              <a:rPr lang="cs-CZ" b="1" dirty="0">
                <a:solidFill>
                  <a:srgbClr val="FF0000"/>
                </a:solidFill>
              </a:rPr>
              <a:t>ohledu na příjem </a:t>
            </a:r>
            <a:r>
              <a:rPr lang="cs-CZ" dirty="0"/>
              <a:t>rodiny se poskytují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solidFill>
                  <a:srgbClr val="FF0000"/>
                </a:solidFill>
              </a:rPr>
              <a:t>rodičovský </a:t>
            </a:r>
            <a:r>
              <a:rPr lang="cs-CZ" b="1" dirty="0">
                <a:solidFill>
                  <a:srgbClr val="FF0000"/>
                </a:solidFill>
              </a:rPr>
              <a:t>příspěvek a pohřebné</a:t>
            </a:r>
            <a:r>
              <a:rPr lang="cs-CZ" dirty="0" smtClean="0"/>
              <a:t>.</a:t>
            </a:r>
          </a:p>
          <a:p>
            <a:pPr marL="0" indent="0">
              <a:buClr>
                <a:schemeClr val="accent4"/>
              </a:buClr>
              <a:buSzPct val="100000"/>
              <a:buNone/>
            </a:pPr>
            <a:endParaRPr lang="cs-CZ" dirty="0" smtClean="0"/>
          </a:p>
          <a:p>
            <a:r>
              <a:rPr lang="cs-CZ" dirty="0" smtClean="0"/>
              <a:t>Podrobné vysvětlivky pojmů: </a:t>
            </a:r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portal.mpsv.cz/soc/ssp/obcane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R5GKR7TZ\MC9002290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980728"/>
            <a:ext cx="1256386" cy="18306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JY3DX1OV\MC9002290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3414" y="4653136"/>
            <a:ext cx="1591316" cy="122390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S SLOVAN\AppData\Local\Microsoft\Windows\Temporary Internet Files\Content.IE5\WKBXCCJS\MP900386765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480" y="2996952"/>
            <a:ext cx="1658111" cy="11827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741651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S SLOVAN\AppData\Local\Microsoft\Windows\Temporary Internet Files\Content.IE5\0R7O1ENB\MP900439354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8632"/>
            <a:ext cx="7992888" cy="517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Pracovní list: </a:t>
            </a:r>
            <a:r>
              <a:rPr lang="cs-CZ" sz="4000" b="1" dirty="0" smtClean="0"/>
              <a:t>SOCIÁLNÍ DÁVKY</a:t>
            </a:r>
            <a:r>
              <a:rPr lang="cs-CZ" sz="2400" b="1" dirty="0" smtClean="0"/>
              <a:t>              </a:t>
            </a:r>
            <a:r>
              <a:rPr lang="cs-CZ" sz="2400" dirty="0" smtClean="0"/>
              <a:t>IA tabule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7919792" cy="4495800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dirty="0" smtClean="0"/>
              <a:t>Proč </a:t>
            </a:r>
            <a:r>
              <a:rPr lang="cs-CZ" sz="2400" b="1" dirty="0" smtClean="0"/>
              <a:t>síť</a:t>
            </a:r>
            <a:r>
              <a:rPr lang="cs-CZ" sz="2400" dirty="0" smtClean="0"/>
              <a:t>? </a:t>
            </a:r>
          </a:p>
          <a:p>
            <a:r>
              <a:rPr lang="cs-CZ" sz="1600" dirty="0" smtClean="0"/>
              <a:t>Proto</a:t>
            </a:r>
            <a:r>
              <a:rPr lang="cs-CZ" sz="1600" dirty="0"/>
              <a:t>, že pokud do ní někdo </a:t>
            </a:r>
            <a:r>
              <a:rPr lang="cs-CZ" sz="1600" dirty="0" smtClean="0"/>
              <a:t>spadne</a:t>
            </a:r>
            <a:r>
              <a:rPr lang="cs-CZ" sz="1600" dirty="0"/>
              <a:t>, měla by ho „vymrštit“ zpět </a:t>
            </a:r>
            <a:r>
              <a:rPr lang="cs-CZ" sz="1600" dirty="0" smtClean="0"/>
              <a:t>do běžného života a </a:t>
            </a:r>
            <a:r>
              <a:rPr lang="cs-CZ" sz="1600" dirty="0"/>
              <a:t>proto, že síť má mít </a:t>
            </a:r>
            <a:r>
              <a:rPr lang="cs-CZ" sz="1600" dirty="0" smtClean="0"/>
              <a:t>tak velká </a:t>
            </a:r>
            <a:r>
              <a:rPr lang="cs-CZ" sz="1600" dirty="0"/>
              <a:t>oka, aby zachytila </a:t>
            </a:r>
            <a:r>
              <a:rPr lang="cs-CZ" sz="1600" dirty="0" smtClean="0"/>
              <a:t>všechny, co to opravdu potřebují, </a:t>
            </a:r>
            <a:r>
              <a:rPr lang="cs-CZ" sz="1600" dirty="0"/>
              <a:t>ale aby propustila ty, kteří nechtějí např. </a:t>
            </a:r>
            <a:r>
              <a:rPr lang="cs-CZ" sz="1600" dirty="0" smtClean="0"/>
              <a:t>pracovat </a:t>
            </a:r>
            <a:r>
              <a:rPr lang="cs-CZ" sz="1600" dirty="0"/>
              <a:t>a systém pouze zneužívají.</a:t>
            </a:r>
          </a:p>
          <a:p>
            <a:r>
              <a:rPr lang="cs-CZ" dirty="0" smtClean="0"/>
              <a:t>Přiřaď k sociální dávce její výši:</a:t>
            </a:r>
          </a:p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312006"/>
              </p:ext>
            </p:extLst>
          </p:nvPr>
        </p:nvGraphicFramePr>
        <p:xfrm>
          <a:off x="899592" y="3609726"/>
          <a:ext cx="2160240" cy="2966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602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Přídavek</a:t>
                      </a:r>
                      <a:r>
                        <a:rPr lang="cs-CZ" baseline="0" dirty="0" smtClean="0"/>
                        <a:t> na dítě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Rodičovský příspěvek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Příspěvek na bydlení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Porodné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Pohřebné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Existenční minimum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Životní minimum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Minimální mzda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</a:tcPr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4374125" y="4470874"/>
            <a:ext cx="1552464" cy="72008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8 000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623785" y="3140968"/>
            <a:ext cx="1941035" cy="867932"/>
          </a:xfrm>
          <a:prstGeom prst="ellipse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celkem do 220 000 Kč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904827" y="4085760"/>
            <a:ext cx="2578589" cy="86217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na osobu </a:t>
            </a:r>
            <a:br>
              <a:rPr lang="cs-CZ" dirty="0" smtClean="0">
                <a:solidFill>
                  <a:sysClr val="windowText" lastClr="000000"/>
                </a:solidFill>
              </a:rPr>
            </a:br>
            <a:r>
              <a:rPr lang="cs-CZ" dirty="0" smtClean="0">
                <a:solidFill>
                  <a:sysClr val="windowText" lastClr="000000"/>
                </a:solidFill>
              </a:rPr>
              <a:t>2 450 - 3 410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688164" y="3476725"/>
            <a:ext cx="1695664" cy="72008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13 000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432351" y="5193902"/>
            <a:ext cx="1873696" cy="72008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asi 4 400 - 12 200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3330499" y="5193902"/>
            <a:ext cx="1515349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2 200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652116" y="5928493"/>
            <a:ext cx="1499828" cy="720080"/>
          </a:xfrm>
          <a:prstGeom prst="ellipse">
            <a:avLst/>
          </a:prstGeom>
          <a:solidFill>
            <a:srgbClr val="92D05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5 000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3364422" y="5987896"/>
            <a:ext cx="2019406" cy="7200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500 - 700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0230245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/>
              <a:t>Pracovní list: </a:t>
            </a:r>
            <a:r>
              <a:rPr lang="cs-CZ" b="1" dirty="0"/>
              <a:t>SOCIÁLNÍ </a:t>
            </a:r>
            <a:r>
              <a:rPr lang="cs-CZ" b="1" dirty="0" smtClean="0"/>
              <a:t>DÁVKY </a:t>
            </a:r>
            <a:r>
              <a:rPr lang="cs-CZ" sz="3100" dirty="0" smtClean="0"/>
              <a:t>- řešení  </a:t>
            </a:r>
            <a:br>
              <a:rPr lang="cs-CZ" sz="3100" dirty="0" smtClean="0"/>
            </a:br>
            <a:r>
              <a:rPr lang="cs-CZ" sz="3100" dirty="0" smtClean="0"/>
              <a:t>                                                                     IA</a:t>
            </a:r>
            <a:r>
              <a:rPr lang="cs-CZ" sz="2700" dirty="0" smtClean="0"/>
              <a:t> </a:t>
            </a:r>
            <a:r>
              <a:rPr lang="cs-CZ" sz="2700" dirty="0"/>
              <a:t>tabule</a:t>
            </a:r>
          </a:p>
        </p:txBody>
      </p:sp>
      <p:pic>
        <p:nvPicPr>
          <p:cNvPr id="4" name="Picture 2" descr="C:\Users\ZS SLOVAN\AppData\Local\Microsoft\Windows\Temporary Internet Files\Content.IE5\0R7O1ENB\MP900439354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075" y="1775460"/>
            <a:ext cx="6400800" cy="4145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ZS SLOVAN\AppData\Local\Microsoft\Windows\Temporary Internet Files\Content.IE5\0R7O1ENB\MP900439354[1].jpg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63259"/>
            <a:ext cx="7992888" cy="517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0456611"/>
              </p:ext>
            </p:extLst>
          </p:nvPr>
        </p:nvGraphicFramePr>
        <p:xfrm>
          <a:off x="761043" y="2778274"/>
          <a:ext cx="2160240" cy="29667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1602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Přídavek</a:t>
                      </a:r>
                      <a:r>
                        <a:rPr lang="cs-CZ" baseline="0" dirty="0" smtClean="0"/>
                        <a:t> na dítě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Rodičovský příspěvek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Příspěvek na bydlení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Porodné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Pohřebné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  <a:solidFill>
                      <a:srgbClr val="92D05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Existenční minimum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Životní minimum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Minimální mzda</a:t>
                      </a:r>
                      <a:endParaRPr lang="cs-CZ" dirty="0"/>
                    </a:p>
                  </a:txBody>
                  <a:tcPr>
                    <a:cell3D prstMaterial="dkEdge">
                      <a:bevel prst="convex"/>
                      <a:lightRig rig="flood" dir="t"/>
                    </a:cell3D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Ovál 7"/>
          <p:cNvSpPr/>
          <p:nvPr/>
        </p:nvSpPr>
        <p:spPr>
          <a:xfrm>
            <a:off x="4222948" y="3514427"/>
            <a:ext cx="1552464" cy="72008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8 000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5881461" y="2296036"/>
            <a:ext cx="1941035" cy="867932"/>
          </a:xfrm>
          <a:prstGeom prst="ellipse">
            <a:avLst/>
          </a:prstGeom>
          <a:solidFill>
            <a:schemeClr val="tx2">
              <a:lumMod val="25000"/>
              <a:lumOff val="75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celkem do 220 000 Kč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5775412" y="3793118"/>
            <a:ext cx="2662455" cy="862178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na osobu </a:t>
            </a:r>
            <a:br>
              <a:rPr lang="cs-CZ" dirty="0" smtClean="0">
                <a:solidFill>
                  <a:sysClr val="windowText" lastClr="000000"/>
                </a:solidFill>
              </a:rPr>
            </a:br>
            <a:r>
              <a:rPr lang="cs-CZ" dirty="0" smtClean="0">
                <a:solidFill>
                  <a:sysClr val="windowText" lastClr="000000"/>
                </a:solidFill>
              </a:rPr>
              <a:t>2 450 - 3 410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3459259" y="2730002"/>
            <a:ext cx="1695664" cy="720080"/>
          </a:xfrm>
          <a:prstGeom prst="ellipse">
            <a:avLst/>
          </a:prstGeom>
          <a:solidFill>
            <a:srgbClr val="FFFF0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13 000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420257" y="4939406"/>
            <a:ext cx="1873696" cy="72008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asi 4 400 - 12 200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3302758" y="4579366"/>
            <a:ext cx="1515349" cy="72008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2 200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352151" y="5655151"/>
            <a:ext cx="1499828" cy="720080"/>
          </a:xfrm>
          <a:prstGeom prst="ellipse">
            <a:avLst/>
          </a:prstGeom>
          <a:solidFill>
            <a:srgbClr val="92D05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5 000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3138985" y="5474512"/>
            <a:ext cx="2019406" cy="720080"/>
          </a:xfrm>
          <a:prstGeom prst="ellipse">
            <a:avLst/>
          </a:prstGeom>
          <a:solidFill>
            <a:srgbClr val="00B0F0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500 - 700 Kč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5576" y="1772816"/>
            <a:ext cx="470641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Přiřaď k sociální dávce její výši:</a:t>
            </a:r>
          </a:p>
        </p:txBody>
      </p:sp>
      <p:sp>
        <p:nvSpPr>
          <p:cNvPr id="17" name="Volný tvar 16"/>
          <p:cNvSpPr/>
          <p:nvPr/>
        </p:nvSpPr>
        <p:spPr>
          <a:xfrm>
            <a:off x="2920621" y="2961564"/>
            <a:ext cx="286603" cy="2759759"/>
          </a:xfrm>
          <a:custGeom>
            <a:avLst/>
            <a:gdLst>
              <a:gd name="connsiteX0" fmla="*/ 0 w 286603"/>
              <a:gd name="connsiteY0" fmla="*/ 0 h 2759759"/>
              <a:gd name="connsiteX1" fmla="*/ 109182 w 286603"/>
              <a:gd name="connsiteY1" fmla="*/ 54591 h 2759759"/>
              <a:gd name="connsiteX2" fmla="*/ 150125 w 286603"/>
              <a:gd name="connsiteY2" fmla="*/ 245660 h 2759759"/>
              <a:gd name="connsiteX3" fmla="*/ 150125 w 286603"/>
              <a:gd name="connsiteY3" fmla="*/ 723332 h 2759759"/>
              <a:gd name="connsiteX4" fmla="*/ 163773 w 286603"/>
              <a:gd name="connsiteY4" fmla="*/ 2470245 h 2759759"/>
              <a:gd name="connsiteX5" fmla="*/ 286603 w 286603"/>
              <a:gd name="connsiteY5" fmla="*/ 2756848 h 2759759"/>
              <a:gd name="connsiteX6" fmla="*/ 286603 w 286603"/>
              <a:gd name="connsiteY6" fmla="*/ 2756848 h 2759759"/>
              <a:gd name="connsiteX7" fmla="*/ 272955 w 286603"/>
              <a:gd name="connsiteY7" fmla="*/ 2756848 h 275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6603" h="2759759">
                <a:moveTo>
                  <a:pt x="0" y="0"/>
                </a:moveTo>
                <a:cubicBezTo>
                  <a:pt x="42080" y="6824"/>
                  <a:pt x="84161" y="13648"/>
                  <a:pt x="109182" y="54591"/>
                </a:cubicBezTo>
                <a:cubicBezTo>
                  <a:pt x="134203" y="95534"/>
                  <a:pt x="143301" y="134203"/>
                  <a:pt x="150125" y="245660"/>
                </a:cubicBezTo>
                <a:cubicBezTo>
                  <a:pt x="156949" y="357117"/>
                  <a:pt x="147850" y="352568"/>
                  <a:pt x="150125" y="723332"/>
                </a:cubicBezTo>
                <a:cubicBezTo>
                  <a:pt x="152400" y="1094096"/>
                  <a:pt x="141027" y="2131326"/>
                  <a:pt x="163773" y="2470245"/>
                </a:cubicBezTo>
                <a:cubicBezTo>
                  <a:pt x="186519" y="2809164"/>
                  <a:pt x="286603" y="2756848"/>
                  <a:pt x="286603" y="2756848"/>
                </a:cubicBezTo>
                <a:lnTo>
                  <a:pt x="286603" y="2756848"/>
                </a:lnTo>
                <a:lnTo>
                  <a:pt x="272955" y="2756848"/>
                </a:ln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2893325" y="2538335"/>
            <a:ext cx="3016156" cy="840768"/>
          </a:xfrm>
          <a:custGeom>
            <a:avLst/>
            <a:gdLst>
              <a:gd name="connsiteX0" fmla="*/ 0 w 3016156"/>
              <a:gd name="connsiteY0" fmla="*/ 819014 h 840768"/>
              <a:gd name="connsiteX1" fmla="*/ 259308 w 3016156"/>
              <a:gd name="connsiteY1" fmla="*/ 832662 h 840768"/>
              <a:gd name="connsiteX2" fmla="*/ 409433 w 3016156"/>
              <a:gd name="connsiteY2" fmla="*/ 709832 h 840768"/>
              <a:gd name="connsiteX3" fmla="*/ 436729 w 3016156"/>
              <a:gd name="connsiteY3" fmla="*/ 327695 h 840768"/>
              <a:gd name="connsiteX4" fmla="*/ 586854 w 3016156"/>
              <a:gd name="connsiteY4" fmla="*/ 150274 h 840768"/>
              <a:gd name="connsiteX5" fmla="*/ 1255594 w 3016156"/>
              <a:gd name="connsiteY5" fmla="*/ 149 h 840768"/>
              <a:gd name="connsiteX6" fmla="*/ 3016156 w 3016156"/>
              <a:gd name="connsiteY6" fmla="*/ 177569 h 8407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6156" h="840768">
                <a:moveTo>
                  <a:pt x="0" y="819014"/>
                </a:moveTo>
                <a:cubicBezTo>
                  <a:pt x="95534" y="834936"/>
                  <a:pt x="191069" y="850859"/>
                  <a:pt x="259308" y="832662"/>
                </a:cubicBezTo>
                <a:cubicBezTo>
                  <a:pt x="327547" y="814465"/>
                  <a:pt x="379863" y="793993"/>
                  <a:pt x="409433" y="709832"/>
                </a:cubicBezTo>
                <a:cubicBezTo>
                  <a:pt x="439003" y="625671"/>
                  <a:pt x="407159" y="420955"/>
                  <a:pt x="436729" y="327695"/>
                </a:cubicBezTo>
                <a:cubicBezTo>
                  <a:pt x="466299" y="234435"/>
                  <a:pt x="450377" y="204865"/>
                  <a:pt x="586854" y="150274"/>
                </a:cubicBezTo>
                <a:cubicBezTo>
                  <a:pt x="723331" y="95683"/>
                  <a:pt x="850710" y="-4400"/>
                  <a:pt x="1255594" y="149"/>
                </a:cubicBezTo>
                <a:cubicBezTo>
                  <a:pt x="1660478" y="4698"/>
                  <a:pt x="2338317" y="91133"/>
                  <a:pt x="3016156" y="177569"/>
                </a:cubicBez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olný tvar 19"/>
          <p:cNvSpPr/>
          <p:nvPr/>
        </p:nvSpPr>
        <p:spPr>
          <a:xfrm>
            <a:off x="2906973" y="3725839"/>
            <a:ext cx="3589361" cy="1501254"/>
          </a:xfrm>
          <a:custGeom>
            <a:avLst/>
            <a:gdLst>
              <a:gd name="connsiteX0" fmla="*/ 0 w 3589361"/>
              <a:gd name="connsiteY0" fmla="*/ 0 h 1501254"/>
              <a:gd name="connsiteX1" fmla="*/ 3589361 w 3589361"/>
              <a:gd name="connsiteY1" fmla="*/ 1501254 h 15012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3589361" h="1501254">
                <a:moveTo>
                  <a:pt x="0" y="0"/>
                </a:moveTo>
                <a:lnTo>
                  <a:pt x="3589361" y="1501254"/>
                </a:ln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2920621" y="3330054"/>
            <a:ext cx="791570" cy="772583"/>
          </a:xfrm>
          <a:custGeom>
            <a:avLst/>
            <a:gdLst>
              <a:gd name="connsiteX0" fmla="*/ 0 w 791570"/>
              <a:gd name="connsiteY0" fmla="*/ 723331 h 772583"/>
              <a:gd name="connsiteX1" fmla="*/ 300251 w 791570"/>
              <a:gd name="connsiteY1" fmla="*/ 696036 h 772583"/>
              <a:gd name="connsiteX2" fmla="*/ 791570 w 791570"/>
              <a:gd name="connsiteY2" fmla="*/ 0 h 7725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91570" h="772583">
                <a:moveTo>
                  <a:pt x="0" y="723331"/>
                </a:moveTo>
                <a:cubicBezTo>
                  <a:pt x="84161" y="769961"/>
                  <a:pt x="168323" y="816591"/>
                  <a:pt x="300251" y="696036"/>
                </a:cubicBezTo>
                <a:cubicBezTo>
                  <a:pt x="432179" y="575481"/>
                  <a:pt x="611874" y="287740"/>
                  <a:pt x="791570" y="0"/>
                </a:cubicBez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olný tvar 22"/>
          <p:cNvSpPr/>
          <p:nvPr/>
        </p:nvSpPr>
        <p:spPr>
          <a:xfrm>
            <a:off x="2920621" y="4333402"/>
            <a:ext cx="2797791" cy="1412305"/>
          </a:xfrm>
          <a:custGeom>
            <a:avLst/>
            <a:gdLst>
              <a:gd name="connsiteX0" fmla="*/ 0 w 2797791"/>
              <a:gd name="connsiteY0" fmla="*/ 115768 h 1412305"/>
              <a:gd name="connsiteX1" fmla="*/ 682388 w 2797791"/>
              <a:gd name="connsiteY1" fmla="*/ 6586 h 1412305"/>
              <a:gd name="connsiteX2" fmla="*/ 1310185 w 2797791"/>
              <a:gd name="connsiteY2" fmla="*/ 61177 h 1412305"/>
              <a:gd name="connsiteX3" fmla="*/ 2088107 w 2797791"/>
              <a:gd name="connsiteY3" fmla="*/ 456962 h 1412305"/>
              <a:gd name="connsiteX4" fmla="*/ 2797791 w 2797791"/>
              <a:gd name="connsiteY4" fmla="*/ 1412305 h 14123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797791" h="1412305">
                <a:moveTo>
                  <a:pt x="0" y="115768"/>
                </a:moveTo>
                <a:cubicBezTo>
                  <a:pt x="232012" y="65726"/>
                  <a:pt x="464024" y="15684"/>
                  <a:pt x="682388" y="6586"/>
                </a:cubicBezTo>
                <a:cubicBezTo>
                  <a:pt x="900752" y="-2512"/>
                  <a:pt x="1075899" y="-13886"/>
                  <a:pt x="1310185" y="61177"/>
                </a:cubicBezTo>
                <a:cubicBezTo>
                  <a:pt x="1544471" y="136240"/>
                  <a:pt x="1840173" y="231774"/>
                  <a:pt x="2088107" y="456962"/>
                </a:cubicBezTo>
                <a:cubicBezTo>
                  <a:pt x="2336041" y="682150"/>
                  <a:pt x="2566916" y="1047227"/>
                  <a:pt x="2797791" y="1412305"/>
                </a:cubicBez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2920621" y="4817660"/>
            <a:ext cx="436728" cy="109182"/>
          </a:xfrm>
          <a:custGeom>
            <a:avLst/>
            <a:gdLst>
              <a:gd name="connsiteX0" fmla="*/ 0 w 436728"/>
              <a:gd name="connsiteY0" fmla="*/ 0 h 109182"/>
              <a:gd name="connsiteX1" fmla="*/ 436728 w 436728"/>
              <a:gd name="connsiteY1" fmla="*/ 109182 h 109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436728" h="109182">
                <a:moveTo>
                  <a:pt x="0" y="0"/>
                </a:moveTo>
                <a:lnTo>
                  <a:pt x="436728" y="109182"/>
                </a:ln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olný tvar 24"/>
          <p:cNvSpPr/>
          <p:nvPr/>
        </p:nvSpPr>
        <p:spPr>
          <a:xfrm>
            <a:off x="2920621" y="4503761"/>
            <a:ext cx="3207224" cy="925062"/>
          </a:xfrm>
          <a:custGeom>
            <a:avLst/>
            <a:gdLst>
              <a:gd name="connsiteX0" fmla="*/ 0 w 3207224"/>
              <a:gd name="connsiteY0" fmla="*/ 696036 h 925062"/>
              <a:gd name="connsiteX1" fmla="*/ 586854 w 3207224"/>
              <a:gd name="connsiteY1" fmla="*/ 846161 h 925062"/>
              <a:gd name="connsiteX2" fmla="*/ 1528549 w 3207224"/>
              <a:gd name="connsiteY2" fmla="*/ 859809 h 925062"/>
              <a:gd name="connsiteX3" fmla="*/ 3207224 w 3207224"/>
              <a:gd name="connsiteY3" fmla="*/ 0 h 925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7224" h="925062">
                <a:moveTo>
                  <a:pt x="0" y="696036"/>
                </a:moveTo>
                <a:cubicBezTo>
                  <a:pt x="166048" y="757451"/>
                  <a:pt x="332096" y="818866"/>
                  <a:pt x="586854" y="846161"/>
                </a:cubicBezTo>
                <a:cubicBezTo>
                  <a:pt x="841612" y="873456"/>
                  <a:pt x="1091821" y="1000836"/>
                  <a:pt x="1528549" y="859809"/>
                </a:cubicBezTo>
                <a:cubicBezTo>
                  <a:pt x="1965277" y="718782"/>
                  <a:pt x="2586250" y="359391"/>
                  <a:pt x="3207224" y="0"/>
                </a:cubicBez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2920621" y="3916907"/>
            <a:ext cx="1323833" cy="1637732"/>
          </a:xfrm>
          <a:custGeom>
            <a:avLst/>
            <a:gdLst>
              <a:gd name="connsiteX0" fmla="*/ 0 w 1323833"/>
              <a:gd name="connsiteY0" fmla="*/ 1637732 h 1637732"/>
              <a:gd name="connsiteX1" fmla="*/ 232012 w 1323833"/>
              <a:gd name="connsiteY1" fmla="*/ 1555845 h 1637732"/>
              <a:gd name="connsiteX2" fmla="*/ 272955 w 1323833"/>
              <a:gd name="connsiteY2" fmla="*/ 1187356 h 1637732"/>
              <a:gd name="connsiteX3" fmla="*/ 300251 w 1323833"/>
              <a:gd name="connsiteY3" fmla="*/ 682389 h 1637732"/>
              <a:gd name="connsiteX4" fmla="*/ 1323833 w 1323833"/>
              <a:gd name="connsiteY4" fmla="*/ 0 h 1637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23833" h="1637732">
                <a:moveTo>
                  <a:pt x="0" y="1637732"/>
                </a:moveTo>
                <a:cubicBezTo>
                  <a:pt x="93260" y="1634320"/>
                  <a:pt x="186520" y="1630908"/>
                  <a:pt x="232012" y="1555845"/>
                </a:cubicBezTo>
                <a:cubicBezTo>
                  <a:pt x="277505" y="1480782"/>
                  <a:pt x="261582" y="1332932"/>
                  <a:pt x="272955" y="1187356"/>
                </a:cubicBezTo>
                <a:cubicBezTo>
                  <a:pt x="284328" y="1041780"/>
                  <a:pt x="125105" y="880282"/>
                  <a:pt x="300251" y="682389"/>
                </a:cubicBezTo>
                <a:cubicBezTo>
                  <a:pt x="475397" y="484496"/>
                  <a:pt x="899615" y="242248"/>
                  <a:pt x="1323833" y="0"/>
                </a:cubicBezTo>
              </a:path>
            </a:pathLst>
          </a:cu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040600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20" grpId="0" animBg="1"/>
      <p:bldP spid="22" grpId="0" animBg="1"/>
      <p:bldP spid="23" grpId="0" animBg="1"/>
      <p:bldP spid="24" grpId="0" animBg="1"/>
      <p:bldP spid="25" grpId="0" animBg="1"/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ZÁVĚR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 </a:t>
            </a:r>
            <a:r>
              <a:rPr lang="cs-CZ" dirty="0"/>
              <a:t>každém státě žijí </a:t>
            </a:r>
            <a:r>
              <a:rPr lang="cs-CZ" dirty="0" smtClean="0"/>
              <a:t>občané schopní </a:t>
            </a:r>
            <a:r>
              <a:rPr lang="cs-CZ" dirty="0"/>
              <a:t>se postarat o sebe a své rodiny sami </a:t>
            </a:r>
            <a:r>
              <a:rPr lang="cs-CZ" dirty="0" smtClean="0"/>
              <a:t>a </a:t>
            </a:r>
            <a:r>
              <a:rPr lang="cs-CZ" dirty="0"/>
              <a:t>občané, kteří se bez podpory státu neobejdou (nemocní, staří, </a:t>
            </a:r>
            <a:r>
              <a:rPr lang="cs-CZ" dirty="0" smtClean="0"/>
              <a:t>nezaměstnaní</a:t>
            </a:r>
            <a:r>
              <a:rPr lang="cs-CZ" dirty="0"/>
              <a:t>, rodiny s více dětmi </a:t>
            </a:r>
            <a:r>
              <a:rPr lang="cs-CZ" dirty="0" smtClean="0"/>
              <a:t>…).</a:t>
            </a:r>
          </a:p>
          <a:p>
            <a:r>
              <a:rPr lang="cs-CZ" dirty="0" smtClean="0"/>
              <a:t>Stát si stanovuje </a:t>
            </a:r>
            <a:r>
              <a:rPr lang="cs-CZ" dirty="0"/>
              <a:t>svoji hospodářskou </a:t>
            </a:r>
            <a:r>
              <a:rPr lang="cs-CZ" dirty="0" smtClean="0"/>
              <a:t>politiku i </a:t>
            </a:r>
            <a:r>
              <a:rPr lang="cs-CZ" dirty="0"/>
              <a:t>svoji  sociální </a:t>
            </a:r>
            <a:r>
              <a:rPr lang="cs-CZ" dirty="0" smtClean="0"/>
              <a:t>politiku</a:t>
            </a:r>
            <a:r>
              <a:rPr lang="cs-CZ" dirty="0"/>
              <a:t>. Výsledkem je tzv. záchytná sociální síť</a:t>
            </a:r>
            <a:r>
              <a:rPr lang="cs-CZ" dirty="0" smtClean="0"/>
              <a:t>.</a:t>
            </a:r>
          </a:p>
          <a:p>
            <a:r>
              <a:rPr lang="cs-CZ" dirty="0" smtClean="0"/>
              <a:t>Většina </a:t>
            </a:r>
            <a:r>
              <a:rPr lang="cs-CZ" dirty="0"/>
              <a:t>sociálních dávek je </a:t>
            </a:r>
            <a:r>
              <a:rPr lang="cs-CZ" dirty="0" smtClean="0"/>
              <a:t>vázána na </a:t>
            </a:r>
            <a:r>
              <a:rPr lang="cs-CZ" dirty="0"/>
              <a:t>výši příjmů jedince nebo </a:t>
            </a:r>
            <a:r>
              <a:rPr lang="cs-CZ" dirty="0" smtClean="0"/>
              <a:t>rodiny a jedná </a:t>
            </a:r>
            <a:r>
              <a:rPr lang="cs-CZ" dirty="0"/>
              <a:t>se </a:t>
            </a:r>
            <a:r>
              <a:rPr lang="cs-CZ" dirty="0" smtClean="0"/>
              <a:t>o </a:t>
            </a:r>
            <a:r>
              <a:rPr lang="cs-CZ" dirty="0"/>
              <a:t>přídavek na dítě, příspěvek na </a:t>
            </a:r>
            <a:r>
              <a:rPr lang="cs-CZ" dirty="0" smtClean="0"/>
              <a:t>bydlení, </a:t>
            </a:r>
            <a:r>
              <a:rPr lang="cs-CZ" dirty="0"/>
              <a:t>rodičovský </a:t>
            </a:r>
            <a:r>
              <a:rPr lang="cs-CZ" dirty="0" smtClean="0"/>
              <a:t>příspěvek</a:t>
            </a:r>
            <a:r>
              <a:rPr lang="cs-CZ" dirty="0"/>
              <a:t>, porodné, pohřebné.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REFLEXE: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je hlavním úkolem záchytné sociální sítě?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Proč se některé dávky vyplácejí </a:t>
            </a:r>
            <a:br>
              <a:rPr lang="cs-CZ" dirty="0" smtClean="0"/>
            </a:br>
            <a:r>
              <a:rPr lang="cs-CZ" dirty="0" smtClean="0"/>
              <a:t>v závislosti na příjmu rodiny?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6" descr="C:\Users\ZS SLOVAN\AppData\Local\Microsoft\Windows\Temporary Internet Files\Content.IE5\SGOM21DJ\MP9003998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97152"/>
            <a:ext cx="2377193" cy="15841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149484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spc="50" dirty="0">
                <a:ln w="11430"/>
              </a:rPr>
              <a:t>ZDROJE </a:t>
            </a:r>
            <a:r>
              <a:rPr lang="en-US" b="1" spc="50" dirty="0">
                <a:ln w="11430"/>
              </a:rPr>
              <a:t>[on line] </a:t>
            </a:r>
            <a:r>
              <a:rPr lang="cs-CZ" b="1" spc="50" dirty="0">
                <a:ln w="11430"/>
              </a:rPr>
              <a:t>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</a:t>
            </a:r>
          </a:p>
          <a:p>
            <a:r>
              <a:rPr lang="cs-CZ" dirty="0" smtClean="0"/>
              <a:t>AUTOR </a:t>
            </a:r>
            <a:r>
              <a:rPr lang="cs-CZ" dirty="0"/>
              <a:t>NEUVEDEN. </a:t>
            </a:r>
            <a:r>
              <a:rPr lang="cs-CZ" i="1" dirty="0"/>
              <a:t>granty VSERS</a:t>
            </a:r>
            <a:r>
              <a:rPr lang="cs-CZ" dirty="0"/>
              <a:t> [online]. [cit. </a:t>
            </a:r>
            <a:r>
              <a:rPr lang="cs-CZ" dirty="0" smtClean="0"/>
              <a:t>4.4.2012].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granty.vsers.cz/dokument/Socialni%20politika.pdf</a:t>
            </a:r>
            <a:r>
              <a:rPr lang="cs-CZ" dirty="0" smtClean="0"/>
              <a:t> </a:t>
            </a:r>
          </a:p>
          <a:p>
            <a:r>
              <a:rPr lang="cs-CZ" dirty="0"/>
              <a:t>MPSV. </a:t>
            </a:r>
            <a:r>
              <a:rPr lang="cs-CZ" i="1" dirty="0"/>
              <a:t>MPSV.CZ</a:t>
            </a:r>
            <a:r>
              <a:rPr lang="cs-CZ" dirty="0"/>
              <a:t> [online]. [cit. </a:t>
            </a:r>
            <a:r>
              <a:rPr lang="cs-CZ" dirty="0" smtClean="0"/>
              <a:t>4.4.2012].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portal.mpsv.cz/soc/ssp/obcane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600062"/>
      </p:ext>
    </p:extLst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537</TotalTime>
  <Words>689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Prezentace aplikace PowerPoint</vt:lpstr>
      <vt:lpstr>ANOTACE</vt:lpstr>
      <vt:lpstr>PILOTÁŽ  (doporučení – upozornění – zpětná vazba)</vt:lpstr>
      <vt:lpstr>SUBJEKTY SOCIÁLNÍ POLITIKY</vt:lpstr>
      <vt:lpstr>SOCIÁLNÍ SPRAVEDLNOST</vt:lpstr>
      <vt:lpstr>ZÁCHYTNÁ SOCIÁLNÍ SÍŤ</vt:lpstr>
      <vt:lpstr>STÁTNÍ SOCIÁLNÍ PODPORA</vt:lpstr>
      <vt:lpstr>Pracovní list: SOCIÁLNÍ DÁVKY              IA tabule</vt:lpstr>
      <vt:lpstr>Pracovní list: SOCIÁLNÍ DÁVKY - řešení                                                                        IA tabule</vt:lpstr>
      <vt:lpstr>ZÁVĚR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34</cp:revision>
  <dcterms:created xsi:type="dcterms:W3CDTF">2012-07-15T11:49:22Z</dcterms:created>
  <dcterms:modified xsi:type="dcterms:W3CDTF">2013-02-20T23:45:44Z</dcterms:modified>
</cp:coreProperties>
</file>