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0" r:id="rId2"/>
    <p:sldId id="274" r:id="rId3"/>
    <p:sldId id="272" r:id="rId4"/>
    <p:sldId id="281" r:id="rId5"/>
    <p:sldId id="260" r:id="rId6"/>
    <p:sldId id="257" r:id="rId7"/>
    <p:sldId id="258" r:id="rId8"/>
    <p:sldId id="264" r:id="rId9"/>
    <p:sldId id="265" r:id="rId10"/>
    <p:sldId id="266" r:id="rId11"/>
    <p:sldId id="259" r:id="rId12"/>
    <p:sldId id="261" r:id="rId13"/>
    <p:sldId id="268" r:id="rId14"/>
    <p:sldId id="262" r:id="rId15"/>
    <p:sldId id="280" r:id="rId16"/>
    <p:sldId id="278" r:id="rId17"/>
    <p:sldId id="279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284" autoAdjust="0"/>
  </p:normalViewPr>
  <p:slideViewPr>
    <p:cSldViewPr>
      <p:cViewPr varScale="1">
        <p:scale>
          <a:sx n="87" d="100"/>
          <a:sy n="87" d="100"/>
        </p:scale>
        <p:origin x="-65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C3356A-1CA6-4ECB-B96F-423D3CF3B3B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952ABC-8B33-4C16-854E-7D449DF346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8807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952ABC-8B33-4C16-854E-7D449DF3465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45467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952ABC-8B33-4C16-854E-7D449DF3465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613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5A995-3C73-4570-AB63-98D91F87A50C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8B7EC-9F84-4F31-8393-5BDD7A786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003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5A995-3C73-4570-AB63-98D91F87A50C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8B7EC-9F84-4F31-8393-5BDD7A786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5233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5A995-3C73-4570-AB63-98D91F87A50C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8B7EC-9F84-4F31-8393-5BDD7A786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5885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5A995-3C73-4570-AB63-98D91F87A50C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8B7EC-9F84-4F31-8393-5BDD7A786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5490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5A995-3C73-4570-AB63-98D91F87A50C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8B7EC-9F84-4F31-8393-5BDD7A786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7616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5A995-3C73-4570-AB63-98D91F87A50C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8B7EC-9F84-4F31-8393-5BDD7A786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1864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5A995-3C73-4570-AB63-98D91F87A50C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8B7EC-9F84-4F31-8393-5BDD7A786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2820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5A995-3C73-4570-AB63-98D91F87A50C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8B7EC-9F84-4F31-8393-5BDD7A786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1035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5A995-3C73-4570-AB63-98D91F87A50C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8B7EC-9F84-4F31-8393-5BDD7A786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9115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5A995-3C73-4570-AB63-98D91F87A50C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8B7EC-9F84-4F31-8393-5BDD7A786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7284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5A995-3C73-4570-AB63-98D91F87A50C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8B7EC-9F84-4F31-8393-5BDD7A786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5667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95A995-3C73-4570-AB63-98D91F87A50C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48B7EC-9F84-4F31-8393-5BDD7A786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6445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fontScale="47500" lnSpcReduction="20000"/>
          </a:bodyPr>
          <a:lstStyle/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cs-CZ" b="1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algn="ctr"/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PŘÍRODOVĚDA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IV.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LES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12. 10. 2011</a:t>
            </a:r>
          </a:p>
          <a:p>
            <a:endParaRPr lang="cs-CZ" dirty="0"/>
          </a:p>
          <a:p>
            <a:pPr algn="ctr"/>
            <a:r>
              <a:rPr lang="cs-CZ" sz="4800" b="1" dirty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VY_32_INOVACE_1_HK</a:t>
            </a:r>
            <a:endParaRPr lang="cs-CZ" sz="48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827584" y="188640"/>
            <a:ext cx="7712059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61563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  <a:solidFill>
            <a:srgbClr val="92D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1"/>
            <a:ext cx="8496944" cy="5328592"/>
          </a:xfrm>
          <a:solidFill>
            <a:srgbClr val="92D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PREZENTACE JE VYTVOŘENA JAKO DOPLNĚK K UČIVU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  4. ROČNÍKU PŘÍRODOVĚDY.  DOPLŇUJE UČIVO: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ROZMANITOST      PŘÍRODY – ŽIVÁ PŘÍRODA, POZNÁVÁNÍ  ŽIVOČICHŮ A ROSTLIN.</a:t>
            </a:r>
          </a:p>
          <a:p>
            <a:r>
              <a:rPr lang="cs-CZ" sz="2400" u="sng" dirty="0" smtClean="0">
                <a:solidFill>
                  <a:schemeClr val="accent1">
                    <a:lumMod val="50000"/>
                  </a:schemeClr>
                </a:solidFill>
              </a:rPr>
              <a:t>V RÁMCI PREZENTACE SE ŽÁCI SEZNÁMÍ:</a:t>
            </a:r>
          </a:p>
          <a:p>
            <a:pPr>
              <a:buFont typeface="+mj-lt"/>
              <a:buAutoNum type="arabicPeriod"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LES JAKO ROSTLINNÉ SPOLEČENSTVO</a:t>
            </a:r>
          </a:p>
          <a:p>
            <a:pPr>
              <a:buFont typeface="+mj-lt"/>
              <a:buAutoNum type="arabicPeriod"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DRUHY LESŮ</a:t>
            </a:r>
          </a:p>
          <a:p>
            <a:pPr>
              <a:buFont typeface="+mj-lt"/>
              <a:buAutoNum type="arabicPeriod"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STROMOVÁ PATRA </a:t>
            </a:r>
          </a:p>
          <a:p>
            <a:pPr>
              <a:buFont typeface="+mj-lt"/>
              <a:buAutoNum type="arabicPeriod"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VÝZNAM LESA</a:t>
            </a:r>
          </a:p>
          <a:p>
            <a:pPr marL="0" indent="0">
              <a:buNone/>
            </a:pP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Zkušenosti z pilotování: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áci poznali přírodní společenství lesa z více úhlů. Zopakovali si lesní patra           a vyvodili důležitost lesa pro život člověka. Závěrečným úkolem bylo poznat lesní rostliny a jejich části podle obrázků.</a:t>
            </a:r>
            <a:endParaRPr lang="cs-CZ" sz="2000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8116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772400" cy="2982193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7200" smtClean="0">
                <a:latin typeface="Arial Black" pitchFamily="34" charset="0"/>
              </a:rPr>
              <a:t>LES</a:t>
            </a:r>
            <a:endParaRPr lang="cs-CZ" sz="7200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991072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Jehličnaté a listnaté stromy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3808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Co je to les?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ln>
            <a:solidFill>
              <a:srgbClr val="FFFF00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/>
              <a:t>Les</a:t>
            </a:r>
            <a:r>
              <a:rPr lang="cs-CZ" dirty="0"/>
              <a:t> je porost dřevin, v němž je vyvinuto stromové patro. Chápeme ho jako velmi složitý </a:t>
            </a:r>
            <a:r>
              <a:rPr lang="cs-CZ" dirty="0" smtClean="0"/>
              <a:t>lesní </a:t>
            </a:r>
            <a:r>
              <a:rPr lang="cs-CZ" dirty="0"/>
              <a:t>ekosystém, tvořený složkou rostlinnou a živočišnou.</a:t>
            </a:r>
          </a:p>
          <a:p>
            <a:r>
              <a:rPr lang="cs-CZ" dirty="0"/>
              <a:t>V </a:t>
            </a:r>
            <a:r>
              <a:rPr lang="cs-CZ" b="1" dirty="0"/>
              <a:t>České republice </a:t>
            </a:r>
            <a:r>
              <a:rPr lang="cs-CZ" dirty="0"/>
              <a:t>jsou nejvýznamnějšími lesními dřevinami podle porostní plochy: smrk </a:t>
            </a:r>
            <a:r>
              <a:rPr lang="cs-CZ" dirty="0" smtClean="0"/>
              <a:t>ztepilý, </a:t>
            </a:r>
            <a:r>
              <a:rPr lang="cs-CZ" dirty="0"/>
              <a:t>borovice lesní, buk lesní, duby, modřín opadavý, bříza bělokorá a jedle bělokorá.</a:t>
            </a:r>
          </a:p>
          <a:p>
            <a:r>
              <a:rPr lang="cs-CZ" dirty="0"/>
              <a:t>Naše republika se nachází v oblasti formace smíšených (opadavých) lesů mírného pásma, rozkládající se na severní polokouli.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2014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LES – rostlinné společenstvo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273630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5" name="Picture 3" descr="C:\Users\hkolackova\Desktop\800px-Mischwal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465" y="1772816"/>
            <a:ext cx="7963634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34671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Druhy lesů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 Black" pitchFamily="34" charset="0"/>
              </a:rPr>
              <a:t>Rozlišujeme lesy listnaté, jehličnaté a smíšené.</a:t>
            </a:r>
          </a:p>
          <a:p>
            <a:pPr marL="0" indent="0">
              <a:buNone/>
            </a:pPr>
            <a:r>
              <a:rPr lang="cs-CZ" sz="2800" dirty="0" smtClean="0">
                <a:latin typeface="Arial Black" pitchFamily="34" charset="0"/>
              </a:rPr>
              <a:t>Živé organismy žijí v lese v několika patrech:</a:t>
            </a:r>
          </a:p>
          <a:p>
            <a:r>
              <a:rPr lang="cs-CZ" sz="2800" dirty="0" smtClean="0">
                <a:latin typeface="Arial Black" pitchFamily="34" charset="0"/>
              </a:rPr>
              <a:t>stromovém</a:t>
            </a:r>
          </a:p>
          <a:p>
            <a:r>
              <a:rPr lang="cs-CZ" sz="2800" dirty="0" smtClean="0">
                <a:latin typeface="Arial Black" pitchFamily="34" charset="0"/>
              </a:rPr>
              <a:t>keřovém</a:t>
            </a:r>
          </a:p>
          <a:p>
            <a:r>
              <a:rPr lang="cs-CZ" sz="2800" dirty="0" smtClean="0">
                <a:latin typeface="Arial Black" pitchFamily="34" charset="0"/>
              </a:rPr>
              <a:t>bylinném</a:t>
            </a:r>
          </a:p>
          <a:p>
            <a:r>
              <a:rPr lang="cs-CZ" sz="2800" dirty="0" smtClean="0">
                <a:latin typeface="Arial Black" pitchFamily="34" charset="0"/>
              </a:rPr>
              <a:t>mechovém</a:t>
            </a:r>
          </a:p>
          <a:p>
            <a:r>
              <a:rPr lang="cs-CZ" sz="2800" dirty="0" smtClean="0">
                <a:latin typeface="Arial Black" pitchFamily="34" charset="0"/>
              </a:rPr>
              <a:t>půdním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3288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Stromové patro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hkolackova\Desktop\L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505" y="1628800"/>
            <a:ext cx="7632848" cy="493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3851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Keřové patro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3075" name="Picture 3" descr="C:\Users\hkolackova\Desktop\Buxus-sempervirens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403860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Zástupný symbol pro obsah 2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844824"/>
            <a:ext cx="4038600" cy="4032448"/>
          </a:xfrm>
        </p:spPr>
      </p:pic>
    </p:spTree>
    <p:extLst>
      <p:ext uri="{BB962C8B-B14F-4D97-AF65-F5344CB8AC3E}">
        <p14:creationId xmlns:p14="http://schemas.microsoft.com/office/powerpoint/2010/main" xmlns="" val="1180984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Bylinné patro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3733800" cy="110872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556792"/>
            <a:ext cx="7550224" cy="4860569"/>
          </a:xfrm>
        </p:spPr>
      </p:pic>
    </p:spTree>
    <p:extLst>
      <p:ext uri="{BB962C8B-B14F-4D97-AF65-F5344CB8AC3E}">
        <p14:creationId xmlns:p14="http://schemas.microsoft.com/office/powerpoint/2010/main" xmlns="" val="4214652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Mechové patro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5122" name="Picture 2" descr="C:\Users\hkolackova\Desktop\750px-Mos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381642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kolackova\Desktop\800px-Moo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0836" y="1628800"/>
            <a:ext cx="360040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kolackova\Desktop\Moss_on_a_dry_stone_wal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21088"/>
            <a:ext cx="3816424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kolackova\Desktop\800px-Moos_576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192148"/>
            <a:ext cx="3882008" cy="2366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8230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Listnatý a jehličnatý les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6" name="Picture 2" descr="C:\Users\hkolackova\Desktop\800px-Orman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844824"/>
            <a:ext cx="403860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kolackova\Desktop\638px-Grib_skov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3672408" cy="432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6555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Význam lesa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Arial Black" pitchFamily="34" charset="0"/>
              </a:rPr>
              <a:t>ZLEPŠUJE OVZDUŠÍ</a:t>
            </a:r>
          </a:p>
          <a:p>
            <a:r>
              <a:rPr lang="cs-CZ" dirty="0" smtClean="0">
                <a:latin typeface="Arial Black" pitchFamily="34" charset="0"/>
              </a:rPr>
              <a:t>JE ZÁSOBÁRNOU VODY</a:t>
            </a:r>
          </a:p>
          <a:p>
            <a:r>
              <a:rPr lang="cs-CZ" dirty="0" smtClean="0">
                <a:latin typeface="Arial Black" pitchFamily="34" charset="0"/>
              </a:rPr>
              <a:t>OCHRAŇUJE PŮDU PŘED EROZÍ</a:t>
            </a:r>
          </a:p>
          <a:p>
            <a:r>
              <a:rPr lang="cs-CZ" dirty="0" smtClean="0">
                <a:latin typeface="Arial Black" pitchFamily="34" charset="0"/>
              </a:rPr>
              <a:t>PODÍLÍ SE NA TVORBĚ PŮDY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bg2"/>
          </a:solidFill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Arial Black" pitchFamily="34" charset="0"/>
              </a:rPr>
              <a:t>POSKYTUJE ÚTULEK A OCHRANU ZVĚŘI</a:t>
            </a:r>
          </a:p>
          <a:p>
            <a:r>
              <a:rPr lang="cs-CZ" dirty="0" smtClean="0">
                <a:latin typeface="Arial Black" pitchFamily="34" charset="0"/>
              </a:rPr>
              <a:t>JE MÍSTEM </a:t>
            </a:r>
            <a:r>
              <a:rPr lang="cs-CZ" dirty="0" smtClean="0">
                <a:latin typeface="Arial Black" pitchFamily="34" charset="0"/>
              </a:rPr>
              <a:t>OSVĚŽENÍ                  A </a:t>
            </a:r>
            <a:r>
              <a:rPr lang="cs-CZ" dirty="0" smtClean="0">
                <a:latin typeface="Arial Black" pitchFamily="34" charset="0"/>
              </a:rPr>
              <a:t>ODPOČINKU</a:t>
            </a:r>
          </a:p>
          <a:p>
            <a:r>
              <a:rPr lang="cs-CZ" dirty="0" smtClean="0">
                <a:latin typeface="Arial Black" pitchFamily="34" charset="0"/>
              </a:rPr>
              <a:t>POSKYTUJE DŘEVO, LESNÍ PLODY, LOVNOU ZVĚŘ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1001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Význam lesa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1" name="Picture 3" descr="C:\Users\hkolackova\Desktop\Eastnor_Deer_Park_-_geograph_org_uk_-_356076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403860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kolackova\Desktop\800px-Zrywka_drewna_77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403860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4210037"/>
            <a:ext cx="4104456" cy="238731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4210036"/>
            <a:ext cx="4032448" cy="2387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99377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Poznáš stromy na obrázku?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7" name="Picture 3" descr="C:\Users\hkolackova\Desktop\120px-Corylus_avellan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05064"/>
            <a:ext cx="294578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ŠKOLA\Hana\Př -obrázky\22-jehlicnate-stromy-vzrostle_t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5" y="2111246"/>
            <a:ext cx="1977584" cy="2673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ŠKOLA\Hana\Př -obrázky\89px-Quercus_robu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312" y="1556793"/>
            <a:ext cx="2271875" cy="3063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ŠKOLA\Hana\Př -obrázky\120px-Pinus_mugo_bud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9438" y="4869160"/>
            <a:ext cx="1838746" cy="181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ŠKOLA\Hana\Př -obrázky\102px-Fichtennadel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V="1">
            <a:off x="6660232" y="1595095"/>
            <a:ext cx="1970640" cy="1853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ŠKOLA\Hana\Př -obrázky\100_797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5" y="1844824"/>
            <a:ext cx="1789732" cy="240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060" y="4619995"/>
            <a:ext cx="3718899" cy="2062303"/>
          </a:xfrm>
        </p:spPr>
      </p:pic>
    </p:spTree>
    <p:extLst>
      <p:ext uri="{BB962C8B-B14F-4D97-AF65-F5344CB8AC3E}">
        <p14:creationId xmlns:p14="http://schemas.microsoft.com/office/powerpoint/2010/main" xmlns="" val="4250694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Dub letní a žaludy</a:t>
            </a:r>
          </a:p>
          <a:p>
            <a:r>
              <a:rPr lang="cs-CZ" dirty="0" smtClean="0"/>
              <a:t>Borovice lesní</a:t>
            </a:r>
          </a:p>
          <a:p>
            <a:r>
              <a:rPr lang="cs-CZ" dirty="0" smtClean="0"/>
              <a:t>Buk letní a bukvice</a:t>
            </a:r>
          </a:p>
          <a:p>
            <a:r>
              <a:rPr lang="cs-CZ" dirty="0" smtClean="0"/>
              <a:t>Větvička smrku ztepilého se samčími šišticemi</a:t>
            </a:r>
          </a:p>
          <a:p>
            <a:r>
              <a:rPr lang="cs-CZ" dirty="0" smtClean="0"/>
              <a:t>Líska obecná s lískovými oříšky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2491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052736"/>
            <a:ext cx="864096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100" b="1" dirty="0" smtClean="0">
                <a:latin typeface="+mj-lt"/>
              </a:rPr>
              <a:t>WILLOW.</a:t>
            </a:r>
            <a:r>
              <a:rPr lang="cs-CZ" sz="2100" dirty="0" smtClean="0">
                <a:latin typeface="+mj-lt"/>
              </a:rPr>
              <a:t> </a:t>
            </a:r>
            <a:r>
              <a:rPr lang="cs-CZ" sz="2100" dirty="0">
                <a:latin typeface="+mj-lt"/>
              </a:rPr>
              <a:t>Wikipedia.org. </a:t>
            </a:r>
            <a:r>
              <a:rPr lang="cs-CZ" sz="2100" dirty="0">
                <a:latin typeface="+mj-lt"/>
                <a:cs typeface="Arial" pitchFamily="34" charset="0"/>
              </a:rPr>
              <a:t>[online]. </a:t>
            </a:r>
            <a:r>
              <a:rPr lang="cs-CZ" sz="2100" dirty="0" smtClean="0">
                <a:latin typeface="+mj-lt"/>
                <a:cs typeface="Arial" pitchFamily="34" charset="0"/>
              </a:rPr>
              <a:t>29.4.2007 </a:t>
            </a:r>
            <a:r>
              <a:rPr lang="cs-CZ" sz="2100" dirty="0">
                <a:latin typeface="+mj-lt"/>
                <a:cs typeface="Arial" pitchFamily="34" charset="0"/>
              </a:rPr>
              <a:t>[cit. </a:t>
            </a:r>
            <a:r>
              <a:rPr lang="cs-CZ" sz="2100" dirty="0" smtClean="0">
                <a:latin typeface="+mj-lt"/>
                <a:cs typeface="Arial" pitchFamily="34" charset="0"/>
              </a:rPr>
              <a:t>2011-10-12]. </a:t>
            </a:r>
            <a:r>
              <a:rPr lang="cs-CZ" sz="2100" dirty="0">
                <a:latin typeface="+mj-lt"/>
                <a:cs typeface="Arial" pitchFamily="34" charset="0"/>
              </a:rPr>
              <a:t>Soubor: </a:t>
            </a:r>
            <a:r>
              <a:rPr lang="cs-CZ" sz="2100" dirty="0" smtClean="0">
                <a:cs typeface="Arial" pitchFamily="34" charset="0"/>
              </a:rPr>
              <a:t>Kellerwald_004.jpg.</a:t>
            </a:r>
            <a:r>
              <a:rPr lang="cs-CZ" sz="2100" dirty="0" smtClean="0">
                <a:latin typeface="+mj-lt"/>
              </a:rPr>
              <a:t> </a:t>
            </a:r>
            <a:r>
              <a:rPr lang="cs-CZ" sz="2100" dirty="0">
                <a:latin typeface="+mj-lt"/>
                <a:cs typeface="Arial" pitchFamily="34" charset="0"/>
              </a:rPr>
              <a:t>Dostupné z WWW: http://commons.wikimedia.org/wiki/File:Kellerwald_004.jpg</a:t>
            </a:r>
          </a:p>
          <a:p>
            <a:endParaRPr lang="cs-CZ" sz="2100" dirty="0" smtClean="0">
              <a:latin typeface="+mj-lt"/>
            </a:endParaRPr>
          </a:p>
          <a:p>
            <a:pPr marL="0" indent="0">
              <a:buNone/>
            </a:pPr>
            <a:r>
              <a:rPr lang="cs-CZ" sz="2100" b="1" dirty="0" smtClean="0">
                <a:latin typeface="+mj-lt"/>
              </a:rPr>
              <a:t>SAHARADESERT.</a:t>
            </a:r>
            <a:r>
              <a:rPr lang="cs-CZ" sz="2100" dirty="0" smtClean="0">
                <a:latin typeface="+mj-lt"/>
              </a:rPr>
              <a:t> </a:t>
            </a:r>
            <a:r>
              <a:rPr lang="cs-CZ" sz="2100" dirty="0">
                <a:latin typeface="+mj-lt"/>
              </a:rPr>
              <a:t>Wikipedia.org. </a:t>
            </a:r>
            <a:r>
              <a:rPr lang="cs-CZ" sz="2100" dirty="0">
                <a:latin typeface="+mj-lt"/>
                <a:cs typeface="Arial" pitchFamily="34" charset="0"/>
              </a:rPr>
              <a:t>[online]. </a:t>
            </a:r>
            <a:r>
              <a:rPr lang="cs-CZ" sz="2100" dirty="0" smtClean="0">
                <a:latin typeface="+mj-lt"/>
                <a:cs typeface="Arial" pitchFamily="34" charset="0"/>
              </a:rPr>
              <a:t>20.9.2005 </a:t>
            </a:r>
            <a:r>
              <a:rPr lang="cs-CZ" sz="2100" dirty="0">
                <a:latin typeface="+mj-lt"/>
                <a:cs typeface="Arial" pitchFamily="34" charset="0"/>
              </a:rPr>
              <a:t>[cit. 2011-10-20]. Soubor: </a:t>
            </a:r>
            <a:r>
              <a:rPr lang="cs-CZ" sz="2100" dirty="0" err="1" smtClean="0">
                <a:cs typeface="Arial" pitchFamily="34" charset="0"/>
              </a:rPr>
              <a:t>Mischwald</a:t>
            </a:r>
            <a:r>
              <a:rPr lang="cs-CZ" sz="2100" dirty="0" smtClean="0">
                <a:cs typeface="Arial" pitchFamily="34" charset="0"/>
              </a:rPr>
              <a:t>. </a:t>
            </a:r>
            <a:r>
              <a:rPr lang="cs-CZ" sz="2100" dirty="0" err="1" smtClean="0">
                <a:cs typeface="Arial" pitchFamily="34" charset="0"/>
              </a:rPr>
              <a:t>jpg</a:t>
            </a:r>
            <a:r>
              <a:rPr lang="cs-CZ" sz="2100" dirty="0" smtClean="0">
                <a:cs typeface="Arial" pitchFamily="34" charset="0"/>
              </a:rPr>
              <a:t>. </a:t>
            </a:r>
            <a:r>
              <a:rPr lang="cs-CZ" sz="2100" dirty="0" smtClean="0">
                <a:latin typeface="+mj-lt"/>
                <a:cs typeface="Arial" pitchFamily="34" charset="0"/>
              </a:rPr>
              <a:t>Dostupné z </a:t>
            </a:r>
            <a:r>
              <a:rPr lang="cs-CZ" sz="2100" dirty="0">
                <a:latin typeface="+mj-lt"/>
                <a:cs typeface="Arial" pitchFamily="34" charset="0"/>
              </a:rPr>
              <a:t>WWW: http://</a:t>
            </a:r>
            <a:r>
              <a:rPr lang="cs-CZ" sz="2100" dirty="0" smtClean="0">
                <a:latin typeface="+mj-lt"/>
                <a:cs typeface="Arial" pitchFamily="34" charset="0"/>
              </a:rPr>
              <a:t>commons.wikimedia.org/wiki/File:Mischwald.jpg</a:t>
            </a:r>
          </a:p>
          <a:p>
            <a:endParaRPr lang="cs-CZ" sz="2100" dirty="0" smtClean="0">
              <a:latin typeface="+mj-lt"/>
              <a:cs typeface="Arial" pitchFamily="34" charset="0"/>
            </a:endParaRPr>
          </a:p>
          <a:p>
            <a:pPr marL="0" indent="0">
              <a:buNone/>
            </a:pPr>
            <a:r>
              <a:rPr lang="cs-CZ" sz="2100" b="1" dirty="0" smtClean="0">
                <a:latin typeface="+mj-lt"/>
                <a:cs typeface="Arial" pitchFamily="34" charset="0"/>
              </a:rPr>
              <a:t>FIEGLE, Michael. </a:t>
            </a:r>
            <a:r>
              <a:rPr lang="cs-CZ" sz="2100" dirty="0"/>
              <a:t>Wikipedia.org. </a:t>
            </a:r>
            <a:r>
              <a:rPr lang="cs-CZ" sz="2100" dirty="0">
                <a:cs typeface="Arial" pitchFamily="34" charset="0"/>
              </a:rPr>
              <a:t>[online]. </a:t>
            </a:r>
            <a:r>
              <a:rPr lang="cs-CZ" sz="2100" dirty="0" smtClean="0">
                <a:cs typeface="Arial" pitchFamily="34" charset="0"/>
              </a:rPr>
              <a:t>6.10.2010 </a:t>
            </a:r>
            <a:r>
              <a:rPr lang="cs-CZ" sz="2100" dirty="0">
                <a:cs typeface="Arial" pitchFamily="34" charset="0"/>
              </a:rPr>
              <a:t>[cit. 2011-10-12]. Soubor: </a:t>
            </a:r>
            <a:r>
              <a:rPr lang="cs-CZ" sz="2100" dirty="0" smtClean="0">
                <a:cs typeface="Arial" pitchFamily="34" charset="0"/>
              </a:rPr>
              <a:t>Gehofen_Hohe_Schrecke_Wald.jpg.</a:t>
            </a:r>
            <a:r>
              <a:rPr lang="cs-CZ" sz="2100" dirty="0" smtClean="0"/>
              <a:t> </a:t>
            </a:r>
            <a:r>
              <a:rPr lang="cs-CZ" sz="2100" dirty="0">
                <a:cs typeface="Arial" pitchFamily="34" charset="0"/>
              </a:rPr>
              <a:t>Dostupné z WWW: http://commons.wikimedia.org/wiki/File:Gehofen_Hohe_Schrecke_Wald.jpg </a:t>
            </a:r>
            <a:endParaRPr lang="cs-CZ" sz="2100" dirty="0" smtClean="0">
              <a:cs typeface="Arial" pitchFamily="34" charset="0"/>
            </a:endParaRPr>
          </a:p>
          <a:p>
            <a:endParaRPr lang="cs-CZ" sz="2100" dirty="0" smtClean="0">
              <a:latin typeface="+mj-lt"/>
              <a:cs typeface="Arial" pitchFamily="34" charset="0"/>
            </a:endParaRPr>
          </a:p>
          <a:p>
            <a:pPr marL="0" indent="0">
              <a:buNone/>
            </a:pPr>
            <a:r>
              <a:rPr lang="cs-CZ" sz="2100" b="1" dirty="0" smtClean="0">
                <a:latin typeface="+mj-lt"/>
                <a:cs typeface="Arial" pitchFamily="34" charset="0"/>
              </a:rPr>
              <a:t>JOOLZ.</a:t>
            </a:r>
            <a:r>
              <a:rPr lang="cs-CZ" sz="2100" dirty="0" smtClean="0">
                <a:latin typeface="+mj-lt"/>
                <a:cs typeface="Arial" pitchFamily="34" charset="0"/>
              </a:rPr>
              <a:t> </a:t>
            </a:r>
            <a:r>
              <a:rPr lang="cs-CZ" sz="2100" dirty="0"/>
              <a:t>Wikipedia.org. </a:t>
            </a:r>
            <a:r>
              <a:rPr lang="cs-CZ" sz="2100" dirty="0">
                <a:cs typeface="Arial" pitchFamily="34" charset="0"/>
              </a:rPr>
              <a:t>[online]. </a:t>
            </a:r>
            <a:r>
              <a:rPr lang="cs-CZ" sz="2100" dirty="0" smtClean="0">
                <a:cs typeface="Arial" pitchFamily="34" charset="0"/>
              </a:rPr>
              <a:t>8.6.2005 </a:t>
            </a:r>
            <a:r>
              <a:rPr lang="cs-CZ" sz="2100" dirty="0">
                <a:cs typeface="Arial" pitchFamily="34" charset="0"/>
              </a:rPr>
              <a:t>[cit. 2011-10-12]. </a:t>
            </a:r>
            <a:r>
              <a:rPr lang="cs-CZ" sz="2100" dirty="0" smtClean="0">
                <a:cs typeface="Arial" pitchFamily="34" charset="0"/>
              </a:rPr>
              <a:t>Soubor: </a:t>
            </a:r>
            <a:r>
              <a:rPr lang="cs-CZ" sz="2100" dirty="0" err="1" smtClean="0">
                <a:cs typeface="Arial" pitchFamily="34" charset="0"/>
              </a:rPr>
              <a:t>The_Chase_Wood</a:t>
            </a:r>
            <a:r>
              <a:rPr lang="cs-CZ" sz="2100" dirty="0" err="1">
                <a:cs typeface="Arial" pitchFamily="34" charset="0"/>
              </a:rPr>
              <a:t>_-_</a:t>
            </a:r>
            <a:r>
              <a:rPr lang="cs-CZ" sz="2100" dirty="0" err="1" smtClean="0">
                <a:cs typeface="Arial" pitchFamily="34" charset="0"/>
              </a:rPr>
              <a:t>Newbury.jpg.Dostupné</a:t>
            </a:r>
            <a:r>
              <a:rPr lang="cs-CZ" sz="2100" dirty="0" smtClean="0">
                <a:cs typeface="Arial" pitchFamily="34" charset="0"/>
              </a:rPr>
              <a:t> </a:t>
            </a:r>
            <a:r>
              <a:rPr lang="cs-CZ" sz="2100" dirty="0">
                <a:cs typeface="Arial" pitchFamily="34" charset="0"/>
              </a:rPr>
              <a:t>z WWW: http://commons.wikimedia.org/wiki/File:The_Chase_Wood_-_Newbury.jpg</a:t>
            </a:r>
            <a:endParaRPr lang="cs-CZ" sz="2100" dirty="0">
              <a:latin typeface="+mj-lt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7741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CITACE:</a:t>
            </a:r>
            <a:endParaRPr lang="cs-CZ" sz="3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980728"/>
            <a:ext cx="8424936" cy="561662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3100" b="1" dirty="0" smtClean="0"/>
              <a:t>ORMAN. </a:t>
            </a:r>
            <a:r>
              <a:rPr lang="cs-CZ" sz="2800" dirty="0"/>
              <a:t>Wikipedia.org. </a:t>
            </a:r>
            <a:r>
              <a:rPr lang="cs-CZ" sz="2800" dirty="0">
                <a:cs typeface="Arial" pitchFamily="34" charset="0"/>
              </a:rPr>
              <a:t>[online]. </a:t>
            </a:r>
            <a:r>
              <a:rPr lang="cs-CZ" sz="2800" dirty="0" smtClean="0">
                <a:cs typeface="Arial" pitchFamily="34" charset="0"/>
              </a:rPr>
              <a:t>1.5.2008 </a:t>
            </a:r>
            <a:r>
              <a:rPr lang="cs-CZ" sz="2800" dirty="0">
                <a:cs typeface="Arial" pitchFamily="34" charset="0"/>
              </a:rPr>
              <a:t>[cit. 2011-10-12]. Soubor: </a:t>
            </a:r>
            <a:r>
              <a:rPr lang="cs-CZ" sz="2800" dirty="0" smtClean="0">
                <a:cs typeface="Arial" pitchFamily="34" charset="0"/>
              </a:rPr>
              <a:t>Orman.JPG.</a:t>
            </a:r>
            <a:r>
              <a:rPr lang="cs-CZ" sz="2800" dirty="0" smtClean="0"/>
              <a:t> </a:t>
            </a:r>
            <a:r>
              <a:rPr lang="cs-CZ" sz="2800" dirty="0">
                <a:cs typeface="Arial" pitchFamily="34" charset="0"/>
              </a:rPr>
              <a:t>Dostupné z WWW: http://</a:t>
            </a:r>
            <a:r>
              <a:rPr lang="cs-CZ" sz="2800" dirty="0" smtClean="0">
                <a:cs typeface="Arial" pitchFamily="34" charset="0"/>
              </a:rPr>
              <a:t>commons.wikimedia.org/wiki/File:Orman.JPG</a:t>
            </a:r>
          </a:p>
          <a:p>
            <a:pPr marL="0" indent="0">
              <a:buNone/>
            </a:pPr>
            <a:endParaRPr lang="cs-CZ" sz="2800" dirty="0" smtClean="0"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cs typeface="Arial" pitchFamily="34" charset="0"/>
              </a:rPr>
              <a:t>THYSSEN, Malene. </a:t>
            </a:r>
            <a:r>
              <a:rPr lang="cs-CZ" sz="2800" dirty="0"/>
              <a:t>Wikipedia.org. </a:t>
            </a:r>
            <a:r>
              <a:rPr lang="cs-CZ" sz="2800" dirty="0">
                <a:cs typeface="Arial" pitchFamily="34" charset="0"/>
              </a:rPr>
              <a:t>[online]. </a:t>
            </a:r>
            <a:r>
              <a:rPr lang="cs-CZ" sz="2800" dirty="0" smtClean="0">
                <a:cs typeface="Arial" pitchFamily="34" charset="0"/>
              </a:rPr>
              <a:t>11.3.2005 </a:t>
            </a:r>
            <a:r>
              <a:rPr lang="cs-CZ" sz="2800" dirty="0">
                <a:cs typeface="Arial" pitchFamily="34" charset="0"/>
              </a:rPr>
              <a:t>[cit. 2011-10-12]. Soubor: </a:t>
            </a:r>
            <a:r>
              <a:rPr lang="cs-CZ" sz="2800" dirty="0" err="1" smtClean="0">
                <a:cs typeface="Arial" pitchFamily="34" charset="0"/>
              </a:rPr>
              <a:t>Grib-_skov.jpg.Dostupné</a:t>
            </a:r>
            <a:r>
              <a:rPr lang="cs-CZ" sz="2800" dirty="0" smtClean="0">
                <a:cs typeface="Arial" pitchFamily="34" charset="0"/>
              </a:rPr>
              <a:t> </a:t>
            </a:r>
            <a:r>
              <a:rPr lang="cs-CZ" sz="2800" dirty="0">
                <a:cs typeface="Arial" pitchFamily="34" charset="0"/>
              </a:rPr>
              <a:t>z WWW: http://commons.wikimedia.org/wiki/File:Grib_skov.jpg</a:t>
            </a:r>
            <a:endParaRPr lang="cs-CZ" sz="3100" dirty="0"/>
          </a:p>
          <a:p>
            <a:pPr marL="0" indent="0">
              <a:buNone/>
            </a:pPr>
            <a:endParaRPr lang="cs-CZ" sz="3100" dirty="0" smtClean="0"/>
          </a:p>
          <a:p>
            <a:pPr marL="0" indent="0">
              <a:buNone/>
            </a:pPr>
            <a:r>
              <a:rPr lang="cs-CZ" sz="3100" b="1" dirty="0" smtClean="0"/>
              <a:t>MUDDE, </a:t>
            </a:r>
            <a:r>
              <a:rPr lang="cs-CZ" sz="3100" b="1" dirty="0" err="1" smtClean="0"/>
              <a:t>Dick</a:t>
            </a:r>
            <a:r>
              <a:rPr lang="cs-CZ" sz="3100" b="1" dirty="0" smtClean="0"/>
              <a:t>. </a:t>
            </a:r>
            <a:r>
              <a:rPr lang="cs-CZ" sz="2800" dirty="0"/>
              <a:t>Wikipedia.org. </a:t>
            </a:r>
            <a:r>
              <a:rPr lang="cs-CZ" sz="2800" dirty="0">
                <a:cs typeface="Arial" pitchFamily="34" charset="0"/>
              </a:rPr>
              <a:t>[online]. </a:t>
            </a:r>
            <a:r>
              <a:rPr lang="cs-CZ" sz="2800" dirty="0" smtClean="0">
                <a:cs typeface="Arial" pitchFamily="34" charset="0"/>
              </a:rPr>
              <a:t>23.9.2007 </a:t>
            </a:r>
            <a:r>
              <a:rPr lang="cs-CZ" sz="2800" dirty="0">
                <a:cs typeface="Arial" pitchFamily="34" charset="0"/>
              </a:rPr>
              <a:t>[cit. 2011-10-12</a:t>
            </a:r>
            <a:r>
              <a:rPr lang="cs-CZ" sz="2800" dirty="0" smtClean="0">
                <a:cs typeface="Arial" pitchFamily="34" charset="0"/>
              </a:rPr>
              <a:t>]. </a:t>
            </a:r>
            <a:r>
              <a:rPr lang="cs-CZ" sz="2800" dirty="0">
                <a:cs typeface="Arial" pitchFamily="34" charset="0"/>
              </a:rPr>
              <a:t>File:Mos.jpg</a:t>
            </a:r>
            <a:r>
              <a:rPr lang="cs-CZ" sz="2800" dirty="0"/>
              <a:t> </a:t>
            </a:r>
            <a:r>
              <a:rPr lang="cs-CZ" sz="2800" dirty="0" smtClean="0"/>
              <a:t>Dostupné z </a:t>
            </a:r>
            <a:r>
              <a:rPr lang="cs-CZ" sz="2800" dirty="0" err="1" smtClean="0"/>
              <a:t>WWW:</a:t>
            </a:r>
            <a:r>
              <a:rPr lang="cs-CZ" sz="2800" dirty="0" err="1" smtClean="0">
                <a:cs typeface="Arial" pitchFamily="34" charset="0"/>
              </a:rPr>
              <a:t>http</a:t>
            </a:r>
            <a:r>
              <a:rPr lang="cs-CZ" sz="2800" dirty="0">
                <a:cs typeface="Arial" pitchFamily="34" charset="0"/>
              </a:rPr>
              <a:t>://commons.wikimedia.org/wiki/</a:t>
            </a:r>
            <a:r>
              <a:rPr lang="cs-CZ" sz="2800" dirty="0" err="1">
                <a:cs typeface="Arial" pitchFamily="34" charset="0"/>
              </a:rPr>
              <a:t>File:Mos.jpg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b="1" dirty="0" smtClean="0"/>
              <a:t>ORMANBOTANIGI. </a:t>
            </a:r>
            <a:r>
              <a:rPr lang="cs-CZ" sz="2800" dirty="0" smtClean="0"/>
              <a:t>Wikipedia.org. </a:t>
            </a:r>
            <a:r>
              <a:rPr lang="cs-CZ" sz="2800" dirty="0">
                <a:cs typeface="Arial" pitchFamily="34" charset="0"/>
              </a:rPr>
              <a:t>[online]. 1.5.2008 [cit. 2011-10-12]. </a:t>
            </a:r>
            <a:r>
              <a:rPr lang="cs-CZ" sz="2800" dirty="0" err="1" smtClean="0">
                <a:cs typeface="Arial" pitchFamily="34" charset="0"/>
              </a:rPr>
              <a:t>Soubor:</a:t>
            </a:r>
            <a:r>
              <a:rPr lang="cs-CZ" sz="2800" dirty="0" err="1" smtClean="0"/>
              <a:t>Mos.jpg</a:t>
            </a:r>
            <a:r>
              <a:rPr lang="cs-CZ" sz="2800" dirty="0" smtClean="0"/>
              <a:t>.</a:t>
            </a:r>
            <a:r>
              <a:rPr lang="cs-CZ" sz="2800" dirty="0" smtClean="0">
                <a:cs typeface="Arial" pitchFamily="34" charset="0"/>
              </a:rPr>
              <a:t> Dostupné </a:t>
            </a:r>
            <a:r>
              <a:rPr lang="cs-CZ" sz="2800" dirty="0">
                <a:cs typeface="Arial" pitchFamily="34" charset="0"/>
              </a:rPr>
              <a:t>z WWW:</a:t>
            </a:r>
            <a:r>
              <a:rPr lang="cs-CZ" sz="3100" dirty="0"/>
              <a:t> http://</a:t>
            </a:r>
            <a:r>
              <a:rPr lang="cs-CZ" sz="3100" dirty="0" smtClean="0"/>
              <a:t>commons.wikimedia.org/wiki/File:Mos.jpg</a:t>
            </a:r>
          </a:p>
          <a:p>
            <a:pPr marL="0" indent="0">
              <a:buNone/>
            </a:pPr>
            <a:endParaRPr lang="cs-CZ" sz="3100" dirty="0" smtClean="0"/>
          </a:p>
          <a:p>
            <a:pPr marL="0" indent="0">
              <a:buNone/>
            </a:pPr>
            <a:r>
              <a:rPr lang="cs-CZ" sz="2900" b="1" dirty="0" smtClean="0"/>
              <a:t>HEROLD, Oliver. </a:t>
            </a:r>
            <a:r>
              <a:rPr lang="cs-CZ" sz="2900" dirty="0"/>
              <a:t>Wikipedia.org. </a:t>
            </a:r>
            <a:r>
              <a:rPr lang="cs-CZ" sz="2900" dirty="0">
                <a:cs typeface="Arial" pitchFamily="34" charset="0"/>
              </a:rPr>
              <a:t>[online]. </a:t>
            </a:r>
            <a:r>
              <a:rPr lang="cs-CZ" sz="2900" dirty="0" smtClean="0">
                <a:cs typeface="Arial" pitchFamily="34" charset="0"/>
              </a:rPr>
              <a:t>12.8.2078 </a:t>
            </a:r>
            <a:r>
              <a:rPr lang="cs-CZ" sz="2900" dirty="0">
                <a:cs typeface="Arial" pitchFamily="34" charset="0"/>
              </a:rPr>
              <a:t>[cit. 2011-10-12]. </a:t>
            </a:r>
            <a:r>
              <a:rPr lang="cs-CZ" sz="2900" dirty="0" smtClean="0">
                <a:cs typeface="Arial" pitchFamily="34" charset="0"/>
              </a:rPr>
              <a:t>Soubor: Moos.jpg</a:t>
            </a:r>
            <a:endParaRPr lang="cs-CZ" sz="2900" dirty="0"/>
          </a:p>
          <a:p>
            <a:pPr marL="0" indent="0">
              <a:buNone/>
            </a:pPr>
            <a:r>
              <a:rPr lang="cs-CZ" sz="2900" dirty="0" smtClean="0"/>
              <a:t> </a:t>
            </a:r>
            <a:r>
              <a:rPr lang="cs-CZ" sz="2900" dirty="0">
                <a:cs typeface="Arial" pitchFamily="34" charset="0"/>
              </a:rPr>
              <a:t>Dostupné z WWW: http://</a:t>
            </a:r>
            <a:r>
              <a:rPr lang="cs-CZ" sz="2900" dirty="0" smtClean="0">
                <a:cs typeface="Arial" pitchFamily="34" charset="0"/>
              </a:rPr>
              <a:t>commons.wikimedia.org/wiki/File:Moos.jpg</a:t>
            </a:r>
          </a:p>
          <a:p>
            <a:pPr marL="0" indent="0">
              <a:buNone/>
            </a:pPr>
            <a:endParaRPr lang="cs-CZ" sz="2900" dirty="0" smtClean="0">
              <a:cs typeface="Arial" pitchFamily="34" charset="0"/>
            </a:endParaRPr>
          </a:p>
          <a:p>
            <a:pPr marL="0" indent="0">
              <a:buNone/>
            </a:pPr>
            <a:r>
              <a:rPr lang="cs-CZ" sz="2900" b="1" dirty="0" smtClean="0">
                <a:cs typeface="Arial" pitchFamily="34" charset="0"/>
              </a:rPr>
              <a:t>GUNDELACH, A. </a:t>
            </a:r>
            <a:r>
              <a:rPr lang="cs-CZ" sz="2900" dirty="0"/>
              <a:t>Wikipedia.org. </a:t>
            </a:r>
            <a:r>
              <a:rPr lang="cs-CZ" sz="2900" dirty="0">
                <a:cs typeface="Arial" pitchFamily="34" charset="0"/>
              </a:rPr>
              <a:t>[online]. </a:t>
            </a:r>
            <a:r>
              <a:rPr lang="cs-CZ" sz="2900" dirty="0" smtClean="0">
                <a:cs typeface="Arial" pitchFamily="34" charset="0"/>
              </a:rPr>
              <a:t>14.9.2007 </a:t>
            </a:r>
            <a:r>
              <a:rPr lang="cs-CZ" sz="2900" dirty="0">
                <a:cs typeface="Arial" pitchFamily="34" charset="0"/>
              </a:rPr>
              <a:t>[cit. 2011-10-12]. </a:t>
            </a:r>
            <a:r>
              <a:rPr lang="cs-CZ" sz="2900" dirty="0" smtClean="0">
                <a:cs typeface="Arial" pitchFamily="34" charset="0"/>
              </a:rPr>
              <a:t>Soubor: Sommerblumen01.JPG.</a:t>
            </a:r>
            <a:r>
              <a:rPr lang="cs-CZ" sz="2900" dirty="0" smtClean="0"/>
              <a:t> </a:t>
            </a:r>
            <a:r>
              <a:rPr lang="cs-CZ" sz="2900" dirty="0">
                <a:cs typeface="Arial" pitchFamily="34" charset="0"/>
              </a:rPr>
              <a:t>Dostupné z WWW: http://commons.wikimedia.org/wiki/File:Sommerblumen01.JPG</a:t>
            </a:r>
            <a:endParaRPr lang="cs-CZ" sz="2900" dirty="0"/>
          </a:p>
          <a:p>
            <a:pPr marL="0" indent="0">
              <a:buNone/>
            </a:pPr>
            <a:endParaRPr lang="cs-CZ" sz="2900" dirty="0" smtClean="0"/>
          </a:p>
          <a:p>
            <a:pPr marL="0" indent="0">
              <a:buNone/>
            </a:pPr>
            <a:r>
              <a:rPr lang="cs-CZ" b="1" dirty="0" smtClean="0"/>
              <a:t>CAHALAN, Albert</a:t>
            </a:r>
            <a:r>
              <a:rPr lang="cs-CZ" b="1" dirty="0"/>
              <a:t>. </a:t>
            </a:r>
            <a:r>
              <a:rPr lang="cs-CZ" dirty="0"/>
              <a:t>Wikipedia.org. </a:t>
            </a:r>
            <a:r>
              <a:rPr lang="cs-CZ" dirty="0">
                <a:cs typeface="Arial" pitchFamily="34" charset="0"/>
              </a:rPr>
              <a:t>[online]. </a:t>
            </a:r>
            <a:r>
              <a:rPr lang="cs-CZ" dirty="0" smtClean="0">
                <a:cs typeface="Arial" pitchFamily="34" charset="0"/>
              </a:rPr>
              <a:t>6.5.2005 </a:t>
            </a:r>
            <a:r>
              <a:rPr lang="cs-CZ" dirty="0">
                <a:cs typeface="Arial" pitchFamily="34" charset="0"/>
              </a:rPr>
              <a:t>[cit. 2011-10-12]. </a:t>
            </a:r>
            <a:r>
              <a:rPr lang="cs-CZ" dirty="0" smtClean="0">
                <a:cs typeface="Arial" pitchFamily="34" charset="0"/>
              </a:rPr>
              <a:t>Soubor: CDC_raspberry.jpg.</a:t>
            </a:r>
            <a:r>
              <a:rPr lang="cs-CZ" dirty="0" smtClean="0"/>
              <a:t> </a:t>
            </a:r>
            <a:r>
              <a:rPr lang="cs-CZ" dirty="0">
                <a:cs typeface="Arial" pitchFamily="34" charset="0"/>
              </a:rPr>
              <a:t>Dostupné z WWW: http://commons.wikimedia.org/wiki/File:CDC_raspberry.jpg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066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807524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b="1" dirty="0" smtClean="0"/>
              <a:t>ONDRERWIJSGCH.</a:t>
            </a:r>
            <a:r>
              <a:rPr lang="cs-CZ" sz="1800" dirty="0" smtClean="0"/>
              <a:t> </a:t>
            </a:r>
            <a:r>
              <a:rPr lang="cs-CZ" sz="1800" dirty="0"/>
              <a:t>Wikipedia.org. </a:t>
            </a:r>
            <a:r>
              <a:rPr lang="cs-CZ" sz="1800" dirty="0">
                <a:cs typeface="Arial" pitchFamily="34" charset="0"/>
              </a:rPr>
              <a:t>[online]. </a:t>
            </a:r>
            <a:r>
              <a:rPr lang="cs-CZ" sz="1800" dirty="0" smtClean="0">
                <a:cs typeface="Arial" pitchFamily="34" charset="0"/>
              </a:rPr>
              <a:t>25.10. 2006 </a:t>
            </a:r>
            <a:r>
              <a:rPr lang="cs-CZ" sz="1800" dirty="0">
                <a:cs typeface="Arial" pitchFamily="34" charset="0"/>
              </a:rPr>
              <a:t>[cit. 2011-10-12]. </a:t>
            </a:r>
            <a:r>
              <a:rPr lang="cs-CZ" sz="1800" dirty="0" smtClean="0">
                <a:cs typeface="Arial" pitchFamily="34" charset="0"/>
              </a:rPr>
              <a:t>Soubor:</a:t>
            </a:r>
            <a:r>
              <a:rPr lang="cs-CZ" sz="1800" dirty="0" smtClean="0"/>
              <a:t>Amanita_muscaria_3_vliegenzwammen_op_rij.jpg. </a:t>
            </a:r>
            <a:r>
              <a:rPr lang="cs-CZ" sz="1800" dirty="0" smtClean="0">
                <a:cs typeface="Arial" pitchFamily="34" charset="0"/>
              </a:rPr>
              <a:t>Dostupné </a:t>
            </a:r>
            <a:r>
              <a:rPr lang="cs-CZ" sz="1800" dirty="0">
                <a:cs typeface="Arial" pitchFamily="34" charset="0"/>
              </a:rPr>
              <a:t>z WWW:</a:t>
            </a:r>
            <a:r>
              <a:rPr lang="cs-CZ" sz="1800" dirty="0"/>
              <a:t> http://</a:t>
            </a:r>
            <a:r>
              <a:rPr lang="cs-CZ" sz="1800" dirty="0" smtClean="0"/>
              <a:t>cs.wikipedia.org/wiki/Soubor:Amanita_muscaria_3_vliegenzwammen_op_rij.jpg</a:t>
            </a:r>
          </a:p>
          <a:p>
            <a:pPr marL="0" indent="0">
              <a:buNone/>
            </a:pPr>
            <a:r>
              <a:rPr lang="cs-CZ" sz="1800" b="1" dirty="0" smtClean="0"/>
              <a:t>PRZYKUTA.</a:t>
            </a:r>
            <a:r>
              <a:rPr lang="cs-CZ" sz="1800" dirty="0" smtClean="0"/>
              <a:t> </a:t>
            </a:r>
            <a:r>
              <a:rPr lang="cs-CZ" sz="1800" dirty="0"/>
              <a:t>Wikipedia.org. </a:t>
            </a:r>
            <a:r>
              <a:rPr lang="cs-CZ" sz="1800" dirty="0">
                <a:cs typeface="Arial" pitchFamily="34" charset="0"/>
              </a:rPr>
              <a:t>[online]. </a:t>
            </a:r>
            <a:r>
              <a:rPr lang="cs-CZ" sz="1800" dirty="0" smtClean="0">
                <a:cs typeface="Arial" pitchFamily="34" charset="0"/>
              </a:rPr>
              <a:t>21.10</a:t>
            </a:r>
            <a:r>
              <a:rPr lang="cs-CZ" sz="1800" dirty="0">
                <a:cs typeface="Arial" pitchFamily="34" charset="0"/>
              </a:rPr>
              <a:t>. 2006 [cit. 2011-10-12]. </a:t>
            </a:r>
            <a:r>
              <a:rPr lang="cs-CZ" sz="1800" dirty="0" smtClean="0">
                <a:cs typeface="Arial" pitchFamily="34" charset="0"/>
              </a:rPr>
              <a:t>Soubor:</a:t>
            </a:r>
            <a:r>
              <a:rPr lang="cs-CZ" sz="1800" dirty="0"/>
              <a:t> </a:t>
            </a:r>
            <a:r>
              <a:rPr lang="cs-CZ" sz="1800" dirty="0" smtClean="0"/>
              <a:t> Zrywka_drewna_776.jpg. </a:t>
            </a:r>
            <a:r>
              <a:rPr lang="cs-CZ" sz="1800" dirty="0" smtClean="0">
                <a:cs typeface="Arial" pitchFamily="34" charset="0"/>
              </a:rPr>
              <a:t>Dostupné </a:t>
            </a:r>
            <a:r>
              <a:rPr lang="cs-CZ" sz="1800" dirty="0">
                <a:cs typeface="Arial" pitchFamily="34" charset="0"/>
              </a:rPr>
              <a:t>z WWW:</a:t>
            </a:r>
            <a:r>
              <a:rPr lang="cs-CZ" sz="1800" dirty="0"/>
              <a:t> http://</a:t>
            </a:r>
            <a:r>
              <a:rPr lang="cs-CZ" sz="1800" dirty="0" smtClean="0"/>
              <a:t>cs.wikipedia.org/wiki/Soubor:Zrywka_drewna_776.jpg</a:t>
            </a:r>
          </a:p>
          <a:p>
            <a:pPr marL="0" indent="0">
              <a:buNone/>
            </a:pPr>
            <a:r>
              <a:rPr lang="cs-CZ" sz="1800" b="1" dirty="0" smtClean="0"/>
              <a:t>LUDEK. </a:t>
            </a:r>
            <a:r>
              <a:rPr lang="cs-CZ" sz="1800" dirty="0"/>
              <a:t>Wikipedia.org. </a:t>
            </a:r>
            <a:r>
              <a:rPr lang="cs-CZ" sz="1800" dirty="0">
                <a:cs typeface="Arial" pitchFamily="34" charset="0"/>
              </a:rPr>
              <a:t>[online]. </a:t>
            </a:r>
            <a:r>
              <a:rPr lang="cs-CZ" sz="1800" dirty="0" smtClean="0">
                <a:cs typeface="Arial" pitchFamily="34" charset="0"/>
              </a:rPr>
              <a:t>9.9. </a:t>
            </a:r>
            <a:r>
              <a:rPr lang="cs-CZ" sz="1800" dirty="0">
                <a:cs typeface="Arial" pitchFamily="34" charset="0"/>
              </a:rPr>
              <a:t>2006 [cit. 2011-10-12]. Soubor:</a:t>
            </a:r>
            <a:r>
              <a:rPr lang="cs-CZ" sz="1800" dirty="0"/>
              <a:t> </a:t>
            </a:r>
            <a:r>
              <a:rPr lang="cs-CZ" sz="1800" dirty="0" smtClean="0"/>
              <a:t>Sipkovy_ker.jpg.  </a:t>
            </a:r>
            <a:r>
              <a:rPr lang="cs-CZ" sz="1800" dirty="0" smtClean="0">
                <a:cs typeface="Arial" pitchFamily="34" charset="0"/>
              </a:rPr>
              <a:t>Dostupné </a:t>
            </a:r>
            <a:r>
              <a:rPr lang="cs-CZ" sz="1800" dirty="0">
                <a:cs typeface="Arial" pitchFamily="34" charset="0"/>
              </a:rPr>
              <a:t>z WWW:</a:t>
            </a:r>
            <a:r>
              <a:rPr lang="cs-CZ" sz="1800" dirty="0"/>
              <a:t> http://</a:t>
            </a:r>
            <a:r>
              <a:rPr lang="cs-CZ" sz="1800" dirty="0" smtClean="0"/>
              <a:t>cs.wikipedia.org/wiki/Soubor:Sipkovy_ker.jpg</a:t>
            </a:r>
          </a:p>
          <a:p>
            <a:pPr marL="0" indent="0">
              <a:buNone/>
            </a:pPr>
            <a:r>
              <a:rPr lang="cs-CZ" sz="1800" b="1" dirty="0" smtClean="0"/>
              <a:t>GERDING, Quido. </a:t>
            </a:r>
            <a:r>
              <a:rPr lang="cs-CZ" sz="1800" dirty="0"/>
              <a:t>Wikipedia.org. </a:t>
            </a:r>
            <a:r>
              <a:rPr lang="cs-CZ" sz="1800" dirty="0">
                <a:cs typeface="Arial" pitchFamily="34" charset="0"/>
              </a:rPr>
              <a:t>[online]. </a:t>
            </a:r>
            <a:r>
              <a:rPr lang="cs-CZ" sz="1800" dirty="0" smtClean="0">
                <a:cs typeface="Arial" pitchFamily="34" charset="0"/>
              </a:rPr>
              <a:t>21.5. 2005 </a:t>
            </a:r>
            <a:r>
              <a:rPr lang="cs-CZ" sz="1800" dirty="0">
                <a:cs typeface="Arial" pitchFamily="34" charset="0"/>
              </a:rPr>
              <a:t>[cit. 2011-10-12]. </a:t>
            </a:r>
            <a:r>
              <a:rPr lang="cs-CZ" sz="1800" dirty="0" smtClean="0">
                <a:cs typeface="Arial" pitchFamily="34" charset="0"/>
              </a:rPr>
              <a:t>Soubor:</a:t>
            </a:r>
            <a:r>
              <a:rPr lang="cs-CZ" sz="1800" dirty="0" smtClean="0"/>
              <a:t> XN_Lychnis_flos_cuculi.jpg. </a:t>
            </a:r>
            <a:r>
              <a:rPr lang="cs-CZ" sz="1800" dirty="0" smtClean="0">
                <a:cs typeface="Arial" pitchFamily="34" charset="0"/>
              </a:rPr>
              <a:t>Dostupné </a:t>
            </a:r>
            <a:r>
              <a:rPr lang="cs-CZ" sz="1800" dirty="0">
                <a:cs typeface="Arial" pitchFamily="34" charset="0"/>
              </a:rPr>
              <a:t>z WWW:</a:t>
            </a:r>
            <a:r>
              <a:rPr lang="cs-CZ" sz="1800" dirty="0"/>
              <a:t> http://</a:t>
            </a:r>
            <a:r>
              <a:rPr lang="cs-CZ" sz="1800" dirty="0" smtClean="0"/>
              <a:t>cs.wikipedia.org/wiki/Soubor:XN_Lychnis_flos_cuculi.jpg</a:t>
            </a:r>
          </a:p>
          <a:p>
            <a:pPr marL="0" indent="0">
              <a:buNone/>
            </a:pPr>
            <a:r>
              <a:rPr lang="cs-CZ" sz="1800" b="1" dirty="0"/>
              <a:t>KARDUELIS.</a:t>
            </a:r>
            <a:r>
              <a:rPr lang="cs-CZ" sz="1800" dirty="0"/>
              <a:t> Wikipedia.org. </a:t>
            </a:r>
            <a:r>
              <a:rPr lang="cs-CZ" sz="1800" dirty="0">
                <a:cs typeface="Arial" pitchFamily="34" charset="0"/>
              </a:rPr>
              <a:t>[online]. 1.5.2008 [cit. 2011-10-12]. Soubor: Orman.JPG.  </a:t>
            </a:r>
            <a:r>
              <a:rPr lang="cs-CZ" sz="1800" dirty="0"/>
              <a:t> </a:t>
            </a:r>
            <a:r>
              <a:rPr lang="cs-CZ" sz="1800" dirty="0">
                <a:cs typeface="Arial" pitchFamily="34" charset="0"/>
              </a:rPr>
              <a:t>Dostupné z WWW: http://commons.wikimedia.org/wiki/File:Orman.JPG</a:t>
            </a:r>
          </a:p>
          <a:p>
            <a:pPr marL="0" indent="0">
              <a:buNone/>
            </a:pPr>
            <a:r>
              <a:rPr lang="cs-CZ" sz="1800" b="1" dirty="0">
                <a:cs typeface="Arial" pitchFamily="34" charset="0"/>
              </a:rPr>
              <a:t>MORGNER, Manfred</a:t>
            </a:r>
            <a:r>
              <a:rPr lang="cs-CZ" sz="1800" dirty="0">
                <a:cs typeface="Arial" pitchFamily="34" charset="0"/>
              </a:rPr>
              <a:t>. </a:t>
            </a:r>
            <a:r>
              <a:rPr lang="cs-CZ" sz="1800" dirty="0"/>
              <a:t>Wikipedia.org. </a:t>
            </a:r>
            <a:r>
              <a:rPr lang="cs-CZ" sz="1800" dirty="0">
                <a:cs typeface="Arial" pitchFamily="34" charset="0"/>
              </a:rPr>
              <a:t>[online]. 23.6.2002 [cit. 2011-10-12]. Soubor: Moos_5769.jpg. </a:t>
            </a:r>
            <a:r>
              <a:rPr lang="cs-CZ" sz="1800" dirty="0"/>
              <a:t> </a:t>
            </a:r>
            <a:r>
              <a:rPr lang="cs-CZ" sz="1800" dirty="0">
                <a:cs typeface="Arial" pitchFamily="34" charset="0"/>
              </a:rPr>
              <a:t>Dostupné z WWW: http://cs.wikipedia.org/wiki/Soubor:Moos_5769.jpg</a:t>
            </a:r>
          </a:p>
          <a:p>
            <a:pPr marL="0" indent="0">
              <a:buNone/>
            </a:pPr>
            <a:r>
              <a:rPr lang="cs-CZ" sz="1800" b="1" dirty="0">
                <a:cs typeface="Arial" pitchFamily="34" charset="0"/>
              </a:rPr>
              <a:t>KARALJ, I. </a:t>
            </a:r>
            <a:r>
              <a:rPr lang="cs-CZ" sz="1800" dirty="0"/>
              <a:t>Wikipedia.org. </a:t>
            </a:r>
            <a:r>
              <a:rPr lang="cs-CZ" sz="1800" dirty="0">
                <a:cs typeface="Arial" pitchFamily="34" charset="0"/>
              </a:rPr>
              <a:t>[online]. 4.7.2007 [cit. 2011-10-12]. Soubor: Malina.jpg.   </a:t>
            </a:r>
            <a:r>
              <a:rPr lang="cs-CZ" sz="1800" dirty="0"/>
              <a:t> </a:t>
            </a:r>
            <a:r>
              <a:rPr lang="cs-CZ" sz="1800" dirty="0">
                <a:cs typeface="Arial" pitchFamily="34" charset="0"/>
              </a:rPr>
              <a:t>Dostupné z WWW: http://cs.wikipedia.org/wiki/Soubor:Malina.jpg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952279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794</Words>
  <Application>Microsoft Office PowerPoint</Application>
  <PresentationFormat>Předvádění na obrazovce (4:3)</PresentationFormat>
  <Paragraphs>96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ANOTACE</vt:lpstr>
      <vt:lpstr>LES</vt:lpstr>
      <vt:lpstr>Co je to les?</vt:lpstr>
      <vt:lpstr>LES – rostlinné společenstvo</vt:lpstr>
      <vt:lpstr>Druhy lesů</vt:lpstr>
      <vt:lpstr>Stromové patro</vt:lpstr>
      <vt:lpstr>Keřové patro</vt:lpstr>
      <vt:lpstr>Bylinné patro</vt:lpstr>
      <vt:lpstr>Mechové patro</vt:lpstr>
      <vt:lpstr>Listnatý a jehličnatý les</vt:lpstr>
      <vt:lpstr>Význam lesa</vt:lpstr>
      <vt:lpstr>Význam lesa</vt:lpstr>
      <vt:lpstr>Poznáš stromy na obrázku?</vt:lpstr>
      <vt:lpstr>Řešení:</vt:lpstr>
      <vt:lpstr>CITACE:</vt:lpstr>
      <vt:lpstr>CITACE: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 lese</dc:title>
  <dc:creator>H Koláčková</dc:creator>
  <cp:lastModifiedBy>Dum</cp:lastModifiedBy>
  <cp:revision>46</cp:revision>
  <dcterms:created xsi:type="dcterms:W3CDTF">2011-09-14T08:31:54Z</dcterms:created>
  <dcterms:modified xsi:type="dcterms:W3CDTF">2013-09-20T04:34:30Z</dcterms:modified>
</cp:coreProperties>
</file>