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72" r:id="rId2"/>
    <p:sldId id="274" r:id="rId3"/>
    <p:sldId id="271" r:id="rId4"/>
    <p:sldId id="266" r:id="rId5"/>
    <p:sldId id="257" r:id="rId6"/>
    <p:sldId id="267" r:id="rId7"/>
    <p:sldId id="258" r:id="rId8"/>
    <p:sldId id="268" r:id="rId9"/>
    <p:sldId id="259" r:id="rId10"/>
    <p:sldId id="260" r:id="rId11"/>
    <p:sldId id="276" r:id="rId12"/>
    <p:sldId id="275" r:id="rId13"/>
    <p:sldId id="26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93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013 h 2182"/>
                <a:gd name="T4" fmla="*/ 7284 w 4897"/>
                <a:gd name="T5" fmla="*/ 1013 h 2182"/>
                <a:gd name="T6" fmla="*/ 7284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</p:grpSp>
      <p:sp>
        <p:nvSpPr>
          <p:cNvPr id="1536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537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089D6-A696-4434-98F3-BDE4E550C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3982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C7235-5368-4438-BE67-8E53D8AF6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342295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D3194-468E-417F-A05C-A30F9CFAB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8324956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2EA5A-817E-46A2-9404-B830CDBB8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045671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2CA18-DBE6-40A7-A38F-8EC6CF334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924836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CE737-95F0-404B-AB9A-A634C5CFA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834610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5BB06-3691-46BC-BEB1-68E025BA2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467465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43772-9FF2-4567-BD31-D6B3F6C74F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4419701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7AF28-9E36-41FD-B245-B830D3909C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631969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A506F-7B4B-408E-95C6-C3F32648D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06449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146A5-7371-4CD0-B365-C5042F2E44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824304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0 h 2182"/>
                <a:gd name="T4" fmla="*/ 7284 w 4897"/>
                <a:gd name="T5" fmla="*/ 160 h 2182"/>
                <a:gd name="T6" fmla="*/ 7284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44 h 2182"/>
                <a:gd name="T4" fmla="*/ 7284 w 4897"/>
                <a:gd name="T5" fmla="*/ 144 h 2182"/>
                <a:gd name="T6" fmla="*/ 7284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434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434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434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434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434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</p:grpSp>
      <p:sp>
        <p:nvSpPr>
          <p:cNvPr id="1434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6E9B756D-8AB8-48A4-8406-77D124555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35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5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0" grpId="0"/>
      <p:bldP spid="14351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1435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http://zoo.wendys.cz/foto.php?206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//upload.wikimedia.org/wikipedia/commons/3/33/Scheme_ant_worker_anatomy-cs.sv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Lasius_fuliginosus_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47500" lnSpcReduction="20000"/>
          </a:bodyPr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PŘÍRODOVĚDA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MRAVENCI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12.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9.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2011</a:t>
            </a:r>
          </a:p>
          <a:p>
            <a:pPr>
              <a:defRPr/>
            </a:pPr>
            <a:endParaRPr lang="cs-CZ" dirty="0"/>
          </a:p>
          <a:p>
            <a:pPr algn="ctr"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VY_32_INOVACE_2_HK</a:t>
            </a:r>
            <a:endParaRPr lang="cs-CZ" sz="4800" b="1" dirty="0">
              <a:solidFill>
                <a:srgbClr val="C00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971600" y="404664"/>
            <a:ext cx="7704856" cy="122299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96944" cy="5328592"/>
          </a:xfr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PREZENTACE JE VYTVOŘENA JAKO DOPLNĚK K UČIVU 4. ROČNÍKU PŘÍRODOVĚDY. DOPLŇUJE UČIVO: 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ROZMANITOST  PŘÍRODY – ŽIVÁ PŘÍRODA, POZNÁVÁNÍ  ŽIVOČICHŮ A ROSTLIN.</a:t>
            </a:r>
          </a:p>
          <a:p>
            <a:r>
              <a:rPr lang="cs-CZ" sz="1600" u="sng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V RÁMCI PREZENTACE SE ŽÁCI SEZNÁMÍ: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STAVBA MRAVENIŠTĚ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LESNÍ DĚLNICE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ŽIVOT V MRAVENIŠTI 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PROČ MRAVENCI NEZABLOUDÍ</a:t>
            </a:r>
          </a:p>
          <a:p>
            <a:pPr>
              <a:buFont typeface="+mj-lt"/>
              <a:buAutoNum type="arabicPeriod"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ANATOMIE MRAVENCE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cs-CZ" sz="1600" u="sng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ZKUŠENOSTI Z PILOTOVÁNÍ: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   TÉMA BYLO PRO ŽÁKY VELMI ZAJÍMAVÉ. NEJVÍCE JE ZAUJAL ŽIVOT                                V MRAVENIŠTI, JEHO HIERARCHIE A TAKÉ TO, PROČ MRAVENCI PŘI SVÉM PUTOVÁNÍ I NA VELKÉ VZDÁLENOSTI NEZABLOUDÍ. V ZÁVĚRU HODINY ŽÁCI PÍSEMNĚ ODPOVĚDĚLI NA  5 SHRNUJÍCÍCH OTÁZEK.    </a:t>
            </a:r>
          </a:p>
        </p:txBody>
      </p:sp>
    </p:spTree>
    <p:extLst>
      <p:ext uri="{BB962C8B-B14F-4D97-AF65-F5344CB8AC3E}">
        <p14:creationId xmlns:p14="http://schemas.microsoft.com/office/powerpoint/2010/main" xmlns="" val="4273192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762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MRAVENCI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0563" y="4005263"/>
            <a:ext cx="3455987" cy="2519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88" y="1772816"/>
            <a:ext cx="4064000" cy="4751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2" name="Picture 7" descr="Mravenec lesní,Formica ruf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8441" y="1772816"/>
            <a:ext cx="3529012" cy="22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Sídliště pro miliony</a:t>
            </a: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Mravenci budují svá </a:t>
            </a:r>
            <a:r>
              <a:rPr lang="cs-CZ" sz="2400" u="sng" dirty="0" smtClean="0"/>
              <a:t>mraveniště</a:t>
            </a:r>
            <a:r>
              <a:rPr lang="cs-CZ" sz="2400" dirty="0" smtClean="0"/>
              <a:t> z jehličí, stébel, suchého listí a větviček. Vše je poskládáno tak, aby voda po povrchu stékala a nedostávala se dovnitř.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Náš </a:t>
            </a:r>
            <a:r>
              <a:rPr lang="cs-CZ" sz="2400" dirty="0" smtClean="0"/>
              <a:t>nejběžnější </a:t>
            </a:r>
            <a:r>
              <a:rPr lang="cs-CZ" sz="2400" u="sng" dirty="0" smtClean="0"/>
              <a:t>mravenec lesní</a:t>
            </a:r>
            <a:r>
              <a:rPr lang="cs-CZ" sz="2400" dirty="0" smtClean="0"/>
              <a:t> dorůstá nejčastěji velikosti kolem 1cm.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V nejspodnějších vrstvách mraveniště najdeme drobná mravenčí vajíčka a také komůrky s larvami.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u="sng" dirty="0" smtClean="0"/>
              <a:t>Vajíčka, larvy a kukly</a:t>
            </a:r>
            <a:r>
              <a:rPr lang="cs-CZ" sz="2400" dirty="0" smtClean="0"/>
              <a:t> jsou vývojovými stadii mravenců.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/>
              <a:t>Velcí okřídlení mravenci jsou budoucí </a:t>
            </a:r>
            <a:r>
              <a:rPr lang="cs-CZ" sz="2400" u="sng" dirty="0" smtClean="0"/>
              <a:t>královny</a:t>
            </a:r>
            <a:r>
              <a:rPr lang="cs-CZ" sz="2400" dirty="0" smtClean="0"/>
              <a:t>, malí okřídlení jsou samečci a bezkřídlí mravenci, kterých je nejvíce, jsou </a:t>
            </a:r>
            <a:r>
              <a:rPr lang="cs-CZ" sz="2400" u="sng" dirty="0" smtClean="0"/>
              <a:t>dělnice.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Pracující dělnice</a:t>
            </a:r>
          </a:p>
        </p:txBody>
      </p:sp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88" y="1771650"/>
            <a:ext cx="4824412" cy="482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5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003800" y="1773238"/>
            <a:ext cx="4140200" cy="4824412"/>
          </a:xfr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Život v mraveništi</a:t>
            </a:r>
            <a:br>
              <a:rPr lang="cs-CZ" smtClean="0"/>
            </a:br>
            <a:endParaRPr lang="cs-CZ" smtClean="0"/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Dělnice přinášejí do mraveniště nejenom kořist, ale často i </a:t>
            </a:r>
            <a:r>
              <a:rPr lang="cs-CZ" u="sng" dirty="0" smtClean="0"/>
              <a:t>břemena</a:t>
            </a:r>
            <a:r>
              <a:rPr lang="cs-CZ" dirty="0" smtClean="0"/>
              <a:t>, která jsou mnohokrát větší a těžší než ony samy.</a:t>
            </a:r>
          </a:p>
          <a:p>
            <a:pPr eaLnBrk="1" hangingPunct="1">
              <a:defRPr/>
            </a:pPr>
            <a:r>
              <a:rPr lang="cs-CZ" dirty="0" smtClean="0"/>
              <a:t>V </a:t>
            </a:r>
            <a:r>
              <a:rPr lang="cs-CZ" u="sng" dirty="0" smtClean="0"/>
              <a:t>kusadlech</a:t>
            </a:r>
            <a:r>
              <a:rPr lang="cs-CZ" dirty="0" smtClean="0"/>
              <a:t> nosí i kamínky, kterými zpevňují základy mraveniště.</a:t>
            </a:r>
          </a:p>
          <a:p>
            <a:pPr eaLnBrk="1" hangingPunct="1">
              <a:defRPr/>
            </a:pPr>
            <a:r>
              <a:rPr lang="cs-CZ" dirty="0" smtClean="0"/>
              <a:t>Mravenci se brání svými kusadly a také vylučují </a:t>
            </a:r>
            <a:r>
              <a:rPr lang="cs-CZ" u="sng" dirty="0" smtClean="0"/>
              <a:t>kyselinu</a:t>
            </a:r>
            <a:r>
              <a:rPr lang="cs-CZ" dirty="0" smtClean="0"/>
              <a:t>, která má charakteristický kyselý pach.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Mravenčí putování</a:t>
            </a: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00213"/>
            <a:ext cx="5183187" cy="475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6" name="Picture 5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219700" y="1700213"/>
            <a:ext cx="3744913" cy="4752975"/>
          </a:xfr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Proč mravenci nezabloudí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Položíme-li na mravenčí trasu pruh papíru, stane se z něj velká překážka, kterou mravenci zpočátku neumějí překonat.</a:t>
            </a:r>
          </a:p>
          <a:p>
            <a:pPr eaLnBrk="1" hangingPunct="1">
              <a:defRPr/>
            </a:pPr>
            <a:r>
              <a:rPr lang="cs-CZ" sz="2800" smtClean="0"/>
              <a:t>Jakmile se ale prvnímu mravenci podaří po papíře přeběhnout, následují jej všichni ostatní.</a:t>
            </a:r>
          </a:p>
          <a:p>
            <a:pPr eaLnBrk="1" hangingPunct="1">
              <a:defRPr/>
            </a:pPr>
            <a:r>
              <a:rPr lang="cs-CZ" sz="2800" smtClean="0"/>
              <a:t>Mravenec totiž zanechal na papíře chemickou stopu – poznačil si ji kyselinou a ostatní se vyznačené trasy dotýkají tykadly a řídí se čichem.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Mraveniště</a:t>
            </a:r>
          </a:p>
        </p:txBody>
      </p:sp>
      <p:pic>
        <p:nvPicPr>
          <p:cNvPr id="20483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1844675"/>
            <a:ext cx="4176712" cy="475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4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844675"/>
            <a:ext cx="3960812" cy="475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Anatomie mravence</a:t>
            </a:r>
          </a:p>
        </p:txBody>
      </p:sp>
      <p:pic>
        <p:nvPicPr>
          <p:cNvPr id="21507" name="Picture 5" descr="File:Scheme ant worker anatomy-cs.svg">
            <a:hlinkClick r:id="rId2"/>
          </p:cNvPr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84213" y="1628775"/>
            <a:ext cx="7920037" cy="48958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čeho budují mravenci svá mraveniště?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velikosti dorůstá mravenec lesní?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Jmenuj vývojová stadia mravence.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mravencům kusadla?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jakého důvodu vylučují mravenci svoji kyselinu a kterým orgánem ji vylučují?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31250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CITACE: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556792"/>
            <a:ext cx="8007350" cy="5040560"/>
          </a:xfrm>
        </p:spPr>
        <p:txBody>
          <a:bodyPr/>
          <a:lstStyle/>
          <a:p>
            <a:r>
              <a:rPr lang="cs-CZ" sz="1800" dirty="0" smtClean="0"/>
              <a:t>ŠJU. </a:t>
            </a:r>
            <a:r>
              <a:rPr lang="cs-CZ" sz="1800" dirty="0"/>
              <a:t>Http://cs.wikipedia.org/ [online</a:t>
            </a:r>
            <a:r>
              <a:rPr lang="cs-CZ" sz="1800" dirty="0" smtClean="0"/>
              <a:t>].10.6. 2006 </a:t>
            </a:r>
            <a:r>
              <a:rPr lang="cs-CZ" sz="1800" dirty="0"/>
              <a:t>[cit. </a:t>
            </a:r>
            <a:r>
              <a:rPr lang="cs-CZ" sz="1800" dirty="0" smtClean="0"/>
              <a:t>2011-12-9]. File:Mravenci_nesou_housenku.jpg. </a:t>
            </a:r>
            <a:r>
              <a:rPr lang="cs-CZ" sz="1800" dirty="0"/>
              <a:t>Dostupné z WWW: http://</a:t>
            </a:r>
            <a:r>
              <a:rPr lang="cs-CZ" sz="1800" dirty="0" smtClean="0"/>
              <a:t>commons.</a:t>
            </a:r>
          </a:p>
          <a:p>
            <a:r>
              <a:rPr lang="cs-CZ" sz="1800" dirty="0" smtClean="0"/>
              <a:t>wikimedia.org/wiki/</a:t>
            </a:r>
            <a:r>
              <a:rPr lang="cs-CZ" sz="1800" dirty="0" err="1" smtClean="0"/>
              <a:t>File:Mravenci_nesou_housenku.jpg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</a:t>
            </a:r>
          </a:p>
          <a:p>
            <a:r>
              <a:rPr lang="cs-CZ" sz="1800" dirty="0" smtClean="0"/>
              <a:t>HATS, Lady. </a:t>
            </a:r>
            <a:r>
              <a:rPr lang="cs-CZ" sz="1800" dirty="0"/>
              <a:t>Http://cs.wikipedia.org/ [online].</a:t>
            </a:r>
            <a:r>
              <a:rPr lang="cs-CZ" sz="1800" dirty="0" smtClean="0"/>
              <a:t>13.6</a:t>
            </a:r>
            <a:r>
              <a:rPr lang="cs-CZ" sz="1800" dirty="0"/>
              <a:t>. 2006 [cit. 2011-12-9]. </a:t>
            </a:r>
            <a:r>
              <a:rPr lang="cs-CZ" sz="1800" dirty="0" smtClean="0"/>
              <a:t>File: </a:t>
            </a:r>
            <a:r>
              <a:rPr lang="cs-CZ" sz="1800" dirty="0" err="1" smtClean="0"/>
              <a:t>Scheme_ant_worker_anatomy-cs.svg</a:t>
            </a:r>
            <a:r>
              <a:rPr lang="cs-CZ" sz="1800" dirty="0" smtClean="0"/>
              <a:t>.  Dostupné z WWW: http://commons.wikimedia.org/wiki/File:Scheme_ant_worker_anatomy-cs.svg</a:t>
            </a:r>
          </a:p>
          <a:p>
            <a:endParaRPr lang="cs-CZ" sz="1800" dirty="0" smtClean="0"/>
          </a:p>
          <a:p>
            <a:r>
              <a:rPr lang="cs-CZ" sz="1800" dirty="0" smtClean="0"/>
              <a:t>LEDR. P. </a:t>
            </a:r>
            <a:r>
              <a:rPr lang="cs-CZ" sz="1800" dirty="0"/>
              <a:t>Http://cs.wikipedia.org/ [online</a:t>
            </a:r>
            <a:r>
              <a:rPr lang="cs-CZ" sz="1800" dirty="0" smtClean="0"/>
              <a:t>].2.5. 2010 </a:t>
            </a:r>
            <a:r>
              <a:rPr lang="cs-CZ" sz="1800" dirty="0"/>
              <a:t>[cit. 2011-12-9]. </a:t>
            </a:r>
            <a:r>
              <a:rPr lang="cs-CZ" sz="1800" dirty="0" smtClean="0"/>
              <a:t>File: Lasius_fuliginosus_2.jpg. </a:t>
            </a:r>
            <a:r>
              <a:rPr lang="cs-CZ" sz="1800" dirty="0"/>
              <a:t>Dostupné z WWW: http://</a:t>
            </a:r>
            <a:r>
              <a:rPr lang="cs-CZ" sz="1800" dirty="0" smtClean="0"/>
              <a:t>commons.wikimedia.org/wiki/File:Lasius_fuliginosus_2.jpg</a:t>
            </a:r>
          </a:p>
          <a:p>
            <a:endParaRPr lang="cs-CZ" sz="1800" dirty="0" smtClean="0"/>
          </a:p>
          <a:p>
            <a:r>
              <a:rPr lang="cs-CZ" sz="1800" dirty="0" smtClean="0"/>
              <a:t>DEZIDOR. </a:t>
            </a:r>
            <a:r>
              <a:rPr lang="cs-CZ" sz="1800" dirty="0"/>
              <a:t>Http://cs.wikipedia.org/ [online</a:t>
            </a:r>
            <a:r>
              <a:rPr lang="cs-CZ" sz="1800" dirty="0" smtClean="0"/>
              <a:t>].18.8. 2007 </a:t>
            </a:r>
            <a:r>
              <a:rPr lang="cs-CZ" sz="1800" dirty="0"/>
              <a:t>[cit. 2011-12-9]. </a:t>
            </a:r>
            <a:r>
              <a:rPr lang="cs-CZ" sz="1800" dirty="0" smtClean="0"/>
              <a:t>File: Mravenec_lesn%C3%AD.jpg. </a:t>
            </a:r>
            <a:r>
              <a:rPr lang="cs-CZ" sz="1800" dirty="0"/>
              <a:t>Dostupné z WWW: http://</a:t>
            </a:r>
            <a:r>
              <a:rPr lang="cs-CZ" sz="1800" dirty="0" smtClean="0"/>
              <a:t>commons.wikimedia.org/wiki/File:Mravenec_lesn%C3%AD.jpg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0444269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C00000"/>
                </a:solidFill>
              </a:rPr>
              <a:t>CITACE:</a:t>
            </a:r>
            <a:endParaRPr lang="cs-CZ" dirty="0" smtClean="0"/>
          </a:p>
        </p:txBody>
      </p:sp>
      <p:sp>
        <p:nvSpPr>
          <p:cNvPr id="112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1800" dirty="0" smtClean="0">
              <a:solidFill>
                <a:schemeClr val="bg2">
                  <a:lumMod val="60000"/>
                  <a:lumOff val="40000"/>
                </a:schemeClr>
              </a:solidFill>
              <a:effectLst/>
              <a:hlinkClick r:id="rId2"/>
            </a:endParaRP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cs-CZ" sz="1800" dirty="0"/>
              <a:t>ŠAFRÁNEK, </a:t>
            </a:r>
            <a:r>
              <a:rPr lang="cs-CZ" sz="1800" dirty="0" smtClean="0"/>
              <a:t>Ladislav .</a:t>
            </a:r>
            <a:r>
              <a:rPr lang="cs-CZ" sz="1800" dirty="0"/>
              <a:t>Http://cs.wikipedia.org/ [online].3.7. 2009 [cit. 2011-12-9]. File: Lesn%C3%AD_mraveni%C5%A1t%C4%9B.jpg. Dostupné z WWW: http://commons.wikimedia.org/wiki/File:Lesn%C3%AD_mraveni%C5%A1t%C4%9B.jpg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cs-CZ" sz="1800" dirty="0">
              <a:solidFill>
                <a:schemeClr val="bg2">
                  <a:lumMod val="60000"/>
                  <a:lumOff val="40000"/>
                </a:schemeClr>
              </a:solidFill>
              <a:effectLst/>
              <a:hlinkClick r:id="rId2"/>
            </a:endParaRP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cs-CZ" sz="1800" dirty="0" smtClean="0"/>
              <a:t>ORANGE, Man. Http</a:t>
            </a:r>
            <a:r>
              <a:rPr lang="cs-CZ" sz="1800" dirty="0"/>
              <a:t>://cs.wikipedia.org/ [online</a:t>
            </a:r>
            <a:r>
              <a:rPr lang="cs-CZ" sz="1800" dirty="0" smtClean="0"/>
              <a:t>].22.6. 2008 </a:t>
            </a:r>
            <a:r>
              <a:rPr lang="cs-CZ" sz="1800" dirty="0"/>
              <a:t>[cit. 2011-12-9]. </a:t>
            </a:r>
            <a:r>
              <a:rPr lang="cs-CZ" sz="1800" dirty="0" smtClean="0"/>
              <a:t>File: Mraveni%C5%A1t%C4%9B</a:t>
            </a:r>
            <a:r>
              <a:rPr lang="cs-CZ" sz="1800" dirty="0"/>
              <a:t>,_okol%C3%AD_Kladrub_III.JPG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cs-CZ" sz="1800" dirty="0" smtClean="0"/>
              <a:t>Dostupné </a:t>
            </a:r>
            <a:r>
              <a:rPr lang="cs-CZ" sz="1800" dirty="0"/>
              <a:t>z WWW: http://commons.wikimedia.org/wiki/File:Mraveni%C5%A1t%C4%9B,_okol%C3%AD_Kladrub_III.JPG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1800" dirty="0" smtClean="0">
              <a:solidFill>
                <a:schemeClr val="bg2">
                  <a:lumMod val="60000"/>
                  <a:lumOff val="40000"/>
                </a:schemeClr>
              </a:solidFill>
              <a:effectLst/>
              <a:hlinkClick r:id="rId2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1800" dirty="0">
              <a:solidFill>
                <a:schemeClr val="bg2">
                  <a:lumMod val="60000"/>
                  <a:lumOff val="40000"/>
                </a:schemeClr>
              </a:solidFill>
              <a:effectLst/>
              <a:hlinkClick r:id="rId2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1800" dirty="0" smtClean="0">
              <a:solidFill>
                <a:schemeClr val="bg2">
                  <a:lumMod val="60000"/>
                  <a:lumOff val="40000"/>
                </a:schemeClr>
              </a:solidFill>
              <a:effectLst/>
              <a:hlinkClick r:id="rId2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1800" dirty="0" smtClean="0">
              <a:solidFill>
                <a:schemeClr val="bg2">
                  <a:lumMod val="60000"/>
                  <a:lumOff val="40000"/>
                </a:schemeClr>
              </a:solidFill>
              <a:effectLst/>
              <a:hlinkClick r:id="rId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191</TotalTime>
  <Words>590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Vrstvy skla</vt:lpstr>
      <vt:lpstr>Snímek 1</vt:lpstr>
      <vt:lpstr>ANOTACE</vt:lpstr>
      <vt:lpstr>MRAVENCI</vt:lpstr>
      <vt:lpstr>Sídliště pro miliony</vt:lpstr>
      <vt:lpstr>Pracující dělnice</vt:lpstr>
      <vt:lpstr>Život v mraveništi </vt:lpstr>
      <vt:lpstr>Mravenčí putování</vt:lpstr>
      <vt:lpstr>Proč mravenci nezabloudí</vt:lpstr>
      <vt:lpstr>Mraveniště</vt:lpstr>
      <vt:lpstr>Anatomie mravence</vt:lpstr>
      <vt:lpstr>Odpověz na otázky:</vt:lpstr>
      <vt:lpstr>CITACE:</vt:lpstr>
      <vt:lpstr>CITACE: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MRAVENCI</dc:title>
  <dc:creator>Hana Koláčková</dc:creator>
  <cp:lastModifiedBy>Dum</cp:lastModifiedBy>
  <cp:revision>32</cp:revision>
  <dcterms:created xsi:type="dcterms:W3CDTF">2011-09-27T17:43:37Z</dcterms:created>
  <dcterms:modified xsi:type="dcterms:W3CDTF">2013-09-20T04:32:49Z</dcterms:modified>
</cp:coreProperties>
</file>