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2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Layouts/slideLayout3.xml" ContentType="application/vnd.openxmlformats-officedocument.presentationml.slideLayout+xml"/>
  <Default Extension="jpeg" ContentType="image/jpeg"/>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notesSlides/notesSlide13.xml" ContentType="application/vnd.openxmlformats-officedocument.presentationml.notesSlide+xml"/>
  <Override PartName="/ppt/notesSlides/notesSlide22.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257" r:id="rId2"/>
    <p:sldId id="258" r:id="rId3"/>
    <p:sldId id="259" r:id="rId4"/>
    <p:sldId id="260" r:id="rId5"/>
    <p:sldId id="283" r:id="rId6"/>
    <p:sldId id="284" r:id="rId7"/>
    <p:sldId id="285" r:id="rId8"/>
    <p:sldId id="286" r:id="rId9"/>
    <p:sldId id="264" r:id="rId10"/>
    <p:sldId id="287" r:id="rId11"/>
    <p:sldId id="288" r:id="rId12"/>
    <p:sldId id="289" r:id="rId13"/>
    <p:sldId id="290" r:id="rId14"/>
    <p:sldId id="291" r:id="rId15"/>
    <p:sldId id="292" r:id="rId16"/>
    <p:sldId id="293" r:id="rId17"/>
    <p:sldId id="294" r:id="rId18"/>
    <p:sldId id="295" r:id="rId19"/>
    <p:sldId id="299" r:id="rId20"/>
    <p:sldId id="300" r:id="rId21"/>
    <p:sldId id="301" r:id="rId22"/>
    <p:sldId id="302" r:id="rId23"/>
    <p:sldId id="303" r:id="rId24"/>
    <p:sldId id="305" r:id="rId25"/>
    <p:sldId id="306" r:id="rId26"/>
    <p:sldId id="307" r:id="rId27"/>
    <p:sldId id="308" r:id="rId28"/>
    <p:sldId id="309" r:id="rId29"/>
    <p:sldId id="282" r:id="rId3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1039" autoAdjust="0"/>
  </p:normalViewPr>
  <p:slideViewPr>
    <p:cSldViewPr>
      <p:cViewPr>
        <p:scale>
          <a:sx n="69" d="100"/>
          <a:sy n="69" d="100"/>
        </p:scale>
        <p:origin x="-1416" y="-4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4DC012B-0869-4990-895F-C3833D77DC82}" type="datetimeFigureOut">
              <a:rPr lang="cs-CZ" smtClean="0"/>
              <a:pPr/>
              <a:t>19.9.2013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7194907-7143-41F1-AB48-B158FE40478A}" type="slidenum">
              <a:rPr lang="cs-CZ" smtClean="0"/>
              <a:pPr/>
              <a:t>‹#›</a:t>
            </a:fld>
            <a:endParaRPr lang="cs-CZ"/>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1032DC54-DDA7-4A20-8A1B-9237F47FEBC3}" type="slidenum">
              <a:rPr lang="cs-CZ" smtClean="0"/>
              <a:pPr/>
              <a:t>1</a:t>
            </a:fld>
            <a:endParaRPr lang="cs-CZ"/>
          </a:p>
        </p:txBody>
      </p:sp>
    </p:spTree>
    <p:extLst>
      <p:ext uri="{BB962C8B-B14F-4D97-AF65-F5344CB8AC3E}">
        <p14:creationId xmlns="" xmlns:p14="http://schemas.microsoft.com/office/powerpoint/2010/main" val="5891449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1032DC54-DDA7-4A20-8A1B-9237F47FEBC3}" type="slidenum">
              <a:rPr lang="cs-CZ" smtClean="0"/>
              <a:pPr/>
              <a:t>2</a:t>
            </a:fld>
            <a:endParaRPr lang="cs-CZ"/>
          </a:p>
        </p:txBody>
      </p:sp>
    </p:spTree>
    <p:extLst>
      <p:ext uri="{BB962C8B-B14F-4D97-AF65-F5344CB8AC3E}">
        <p14:creationId xmlns="" xmlns:p14="http://schemas.microsoft.com/office/powerpoint/2010/main" val="5891449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i="1" dirty="0" smtClean="0"/>
              <a:t>Úkol</a:t>
            </a:r>
            <a:r>
              <a:rPr lang="cs-CZ" i="1" baseline="0" dirty="0" smtClean="0"/>
              <a:t> pro studenty: Vyjmenujte spolkové země Německa.</a:t>
            </a:r>
            <a:endParaRPr lang="cs-CZ" i="1" dirty="0"/>
          </a:p>
        </p:txBody>
      </p:sp>
      <p:sp>
        <p:nvSpPr>
          <p:cNvPr id="4" name="Zástupný symbol pro číslo snímku 3"/>
          <p:cNvSpPr>
            <a:spLocks noGrp="1"/>
          </p:cNvSpPr>
          <p:nvPr>
            <p:ph type="sldNum" sz="quarter" idx="10"/>
          </p:nvPr>
        </p:nvSpPr>
        <p:spPr/>
        <p:txBody>
          <a:bodyPr/>
          <a:lstStyle/>
          <a:p>
            <a:fld id="{67194907-7143-41F1-AB48-B158FE40478A}" type="slidenum">
              <a:rPr lang="cs-CZ" smtClean="0"/>
              <a:pPr/>
              <a:t>4</a:t>
            </a:fld>
            <a:endParaRPr lang="cs-CZ"/>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pPr marL="228600" indent="-228600">
              <a:buAutoNum type="arabicPlain" startAt="1307"/>
            </a:pPr>
            <a:r>
              <a:rPr lang="cs-CZ" dirty="0" smtClean="0"/>
              <a:t> Se vesnice spojily</a:t>
            </a:r>
            <a:r>
              <a:rPr lang="cs-CZ" baseline="0" dirty="0" smtClean="0"/>
              <a:t> v osadu Berlin-</a:t>
            </a:r>
            <a:r>
              <a:rPr lang="cs-CZ" baseline="0" dirty="0" err="1" smtClean="0"/>
              <a:t>Cölln</a:t>
            </a:r>
            <a:r>
              <a:rPr lang="cs-CZ" baseline="0" dirty="0" smtClean="0"/>
              <a:t>.</a:t>
            </a:r>
          </a:p>
          <a:p>
            <a:pPr marL="228600" indent="-228600">
              <a:buNone/>
            </a:pPr>
            <a:r>
              <a:rPr lang="cs-CZ" baseline="0" dirty="0" smtClean="0"/>
              <a:t>Rod </a:t>
            </a:r>
            <a:r>
              <a:rPr lang="cs-CZ" baseline="0" dirty="0" err="1" smtClean="0"/>
              <a:t>Hohenzollerů</a:t>
            </a:r>
            <a:r>
              <a:rPr lang="cs-CZ" baseline="0" dirty="0" smtClean="0"/>
              <a:t> vládl 500 let. 1443 nechal Fridrich II. </a:t>
            </a:r>
            <a:r>
              <a:rPr lang="cs-CZ" baseline="0" dirty="0" err="1" smtClean="0"/>
              <a:t>Hohenzoller</a:t>
            </a:r>
            <a:r>
              <a:rPr lang="cs-CZ" baseline="0" dirty="0" smtClean="0"/>
              <a:t> vystavět první hrad ve městě.(sídlo kurfiřta)</a:t>
            </a:r>
          </a:p>
          <a:p>
            <a:pPr marL="228600" indent="-228600">
              <a:buNone/>
            </a:pPr>
            <a:r>
              <a:rPr lang="cs-CZ" baseline="0" dirty="0" smtClean="0"/>
              <a:t>Fridrich </a:t>
            </a:r>
            <a:r>
              <a:rPr lang="cs-CZ" baseline="0" dirty="0" err="1" smtClean="0"/>
              <a:t>Filém</a:t>
            </a:r>
            <a:r>
              <a:rPr lang="cs-CZ" baseline="0" dirty="0" smtClean="0"/>
              <a:t> se zasloužil rozvoj města, začal </a:t>
            </a:r>
            <a:r>
              <a:rPr lang="cs-CZ" baseline="0" dirty="0" err="1" smtClean="0"/>
              <a:t>budvat</a:t>
            </a:r>
            <a:r>
              <a:rPr lang="cs-CZ" baseline="0" dirty="0" smtClean="0"/>
              <a:t> moderní opevnění a nechal vysadit lípy na námi známé třídě </a:t>
            </a:r>
            <a:r>
              <a:rPr lang="cs-CZ" baseline="0" dirty="0" err="1" smtClean="0"/>
              <a:t>Unter</a:t>
            </a:r>
            <a:r>
              <a:rPr lang="cs-CZ" baseline="0" dirty="0" smtClean="0"/>
              <a:t> den </a:t>
            </a:r>
            <a:r>
              <a:rPr lang="cs-CZ" baseline="0" dirty="0" err="1" smtClean="0"/>
              <a:t>Linden</a:t>
            </a:r>
            <a:r>
              <a:rPr lang="cs-CZ" baseline="0" dirty="0" smtClean="0"/>
              <a:t>.</a:t>
            </a:r>
          </a:p>
          <a:p>
            <a:pPr marL="228600" indent="-228600">
              <a:buNone/>
            </a:pPr>
            <a:r>
              <a:rPr lang="cs-CZ" baseline="0" dirty="0" smtClean="0"/>
              <a:t>Richard III. Založil např. Akademii výtvarných umění a věd, umělci přetvořili hrad na barokní zámek. Nechal zbudovat </a:t>
            </a:r>
            <a:r>
              <a:rPr lang="cs-CZ" baseline="0" dirty="0" err="1" smtClean="0"/>
              <a:t>Zeughaus</a:t>
            </a:r>
            <a:r>
              <a:rPr lang="cs-CZ" baseline="0" dirty="0" smtClean="0"/>
              <a:t> a letní zámek </a:t>
            </a:r>
            <a:r>
              <a:rPr lang="cs-CZ" baseline="0" dirty="0" err="1" smtClean="0"/>
              <a:t>Scharlottenburg</a:t>
            </a:r>
            <a:r>
              <a:rPr lang="cs-CZ" baseline="0" dirty="0" smtClean="0"/>
              <a:t>.</a:t>
            </a:r>
          </a:p>
          <a:p>
            <a:pPr marL="228600" indent="-228600">
              <a:buNone/>
            </a:pPr>
            <a:endParaRPr lang="cs-CZ" dirty="0"/>
          </a:p>
        </p:txBody>
      </p:sp>
      <p:sp>
        <p:nvSpPr>
          <p:cNvPr id="4" name="Zástupný symbol pro číslo snímku 3"/>
          <p:cNvSpPr>
            <a:spLocks noGrp="1"/>
          </p:cNvSpPr>
          <p:nvPr>
            <p:ph type="sldNum" sz="quarter" idx="10"/>
          </p:nvPr>
        </p:nvSpPr>
        <p:spPr/>
        <p:txBody>
          <a:bodyPr/>
          <a:lstStyle/>
          <a:p>
            <a:fld id="{67194907-7143-41F1-AB48-B158FE40478A}" type="slidenum">
              <a:rPr lang="cs-CZ" smtClean="0"/>
              <a:pPr/>
              <a:t>6</a:t>
            </a:fld>
            <a:endParaRPr lang="cs-CZ"/>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dirty="0" smtClean="0"/>
              <a:t>Tato třída patří k nejatraktivnějším v</a:t>
            </a:r>
            <a:r>
              <a:rPr lang="cs-CZ" baseline="0" dirty="0" smtClean="0"/>
              <a:t> celém Berlíně, nachází se zde nejvíce historických budov. Zajímavými stavbami se pyšní především úsek mezi </a:t>
            </a:r>
            <a:r>
              <a:rPr lang="cs-CZ" baseline="0" dirty="0" err="1" smtClean="0"/>
              <a:t>Schlossbrücke</a:t>
            </a:r>
            <a:r>
              <a:rPr lang="cs-CZ" baseline="0" dirty="0" smtClean="0"/>
              <a:t> a </a:t>
            </a:r>
            <a:r>
              <a:rPr lang="cs-CZ" baseline="0" dirty="0" err="1" smtClean="0"/>
              <a:t>Friedrichstrasse</a:t>
            </a:r>
            <a:r>
              <a:rPr lang="cs-CZ" baseline="0" dirty="0" smtClean="0"/>
              <a:t>, nachází se zde např. </a:t>
            </a:r>
            <a:r>
              <a:rPr lang="cs-CZ" baseline="0" dirty="0" err="1" smtClean="0"/>
              <a:t>Zeughaus</a:t>
            </a:r>
            <a:r>
              <a:rPr lang="cs-CZ" baseline="0" dirty="0" smtClean="0"/>
              <a:t> ( bývalá zbrojnice - dnes slouží jako Muzeum německých dějin), budova Státní opery, </a:t>
            </a:r>
            <a:r>
              <a:rPr lang="cs-CZ" baseline="0" dirty="0" err="1" smtClean="0"/>
              <a:t>Humboltova</a:t>
            </a:r>
            <a:r>
              <a:rPr lang="cs-CZ" baseline="0" dirty="0" smtClean="0"/>
              <a:t> univerzita nebo </a:t>
            </a:r>
            <a:r>
              <a:rPr lang="cs-CZ" baseline="0" dirty="0" err="1" smtClean="0"/>
              <a:t>Altes</a:t>
            </a:r>
            <a:r>
              <a:rPr lang="cs-CZ" baseline="0" dirty="0" smtClean="0"/>
              <a:t> </a:t>
            </a:r>
            <a:r>
              <a:rPr lang="cs-CZ" baseline="0" dirty="0" err="1" smtClean="0"/>
              <a:t>Palais</a:t>
            </a:r>
            <a:r>
              <a:rPr lang="cs-CZ" baseline="0" dirty="0" smtClean="0"/>
              <a:t>. </a:t>
            </a:r>
            <a:endParaRPr lang="cs-CZ" dirty="0"/>
          </a:p>
        </p:txBody>
      </p:sp>
      <p:sp>
        <p:nvSpPr>
          <p:cNvPr id="4" name="Zástupný symbol pro číslo snímku 3"/>
          <p:cNvSpPr>
            <a:spLocks noGrp="1"/>
          </p:cNvSpPr>
          <p:nvPr>
            <p:ph type="sldNum" sz="quarter" idx="10"/>
          </p:nvPr>
        </p:nvSpPr>
        <p:spPr/>
        <p:txBody>
          <a:bodyPr/>
          <a:lstStyle/>
          <a:p>
            <a:fld id="{67194907-7143-41F1-AB48-B158FE40478A}" type="slidenum">
              <a:rPr lang="cs-CZ" smtClean="0"/>
              <a:pPr/>
              <a:t>8</a:t>
            </a:fld>
            <a:endParaRPr lang="cs-CZ"/>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dirty="0" smtClean="0"/>
              <a:t>Tato neoklasicistní</a:t>
            </a:r>
            <a:r>
              <a:rPr lang="cs-CZ" baseline="0" dirty="0" smtClean="0"/>
              <a:t> stavba byla navržena podle athénských Propylejí a dokončena byla v roce 1795. Dříve zde hlídali celníci a stráže. Na vrcholu stavby se tyčí </a:t>
            </a:r>
            <a:r>
              <a:rPr lang="cs-CZ" baseline="0" dirty="0" err="1" smtClean="0"/>
              <a:t>kčtyřspřeží</a:t>
            </a:r>
            <a:r>
              <a:rPr lang="cs-CZ" baseline="0" dirty="0" smtClean="0"/>
              <a:t> neboli Kvadriga, které bylo v době dobytí města Francouzi odvezeno do Paříže.</a:t>
            </a:r>
            <a:endParaRPr lang="cs-CZ" dirty="0"/>
          </a:p>
        </p:txBody>
      </p:sp>
      <p:sp>
        <p:nvSpPr>
          <p:cNvPr id="4" name="Zástupný symbol pro číslo snímku 3"/>
          <p:cNvSpPr>
            <a:spLocks noGrp="1"/>
          </p:cNvSpPr>
          <p:nvPr>
            <p:ph type="sldNum" sz="quarter" idx="10"/>
          </p:nvPr>
        </p:nvSpPr>
        <p:spPr/>
        <p:txBody>
          <a:bodyPr/>
          <a:lstStyle/>
          <a:p>
            <a:fld id="{67194907-7143-41F1-AB48-B158FE40478A}" type="slidenum">
              <a:rPr lang="cs-CZ" smtClean="0"/>
              <a:pPr/>
              <a:t>9</a:t>
            </a:fld>
            <a:endParaRPr lang="cs-CZ"/>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dirty="0" smtClean="0"/>
              <a:t>Výstavba tohoto památníku byla</a:t>
            </a:r>
            <a:r>
              <a:rPr lang="cs-CZ" baseline="0" dirty="0" smtClean="0"/>
              <a:t> zahájena v roce 2003, podle návrhu amerického architekta. Tato stavba má vzdává hold všem židům zavražděným v období 1933 – 1945 nacisty. Celková rozloha tohoto památníku je 19 000 metrů čtverečních.</a:t>
            </a:r>
            <a:endParaRPr lang="cs-CZ" dirty="0"/>
          </a:p>
        </p:txBody>
      </p:sp>
      <p:sp>
        <p:nvSpPr>
          <p:cNvPr id="4" name="Zástupný symbol pro číslo snímku 3"/>
          <p:cNvSpPr>
            <a:spLocks noGrp="1"/>
          </p:cNvSpPr>
          <p:nvPr>
            <p:ph type="sldNum" sz="quarter" idx="10"/>
          </p:nvPr>
        </p:nvSpPr>
        <p:spPr/>
        <p:txBody>
          <a:bodyPr/>
          <a:lstStyle/>
          <a:p>
            <a:fld id="{67194907-7143-41F1-AB48-B158FE40478A}" type="slidenum">
              <a:rPr lang="cs-CZ" smtClean="0"/>
              <a:pPr/>
              <a:t>10</a:t>
            </a:fld>
            <a:endParaRPr lang="cs-CZ"/>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dirty="0" smtClean="0"/>
              <a:t>Tento ostrov lze považovat za kolébku berlínských dějin, nachází se mezi dvěma rameny</a:t>
            </a:r>
            <a:r>
              <a:rPr lang="cs-CZ" baseline="0" dirty="0" smtClean="0"/>
              <a:t> řeky Sprévy. Ve 13. století se zde zrodilo první osídlení – </a:t>
            </a:r>
            <a:r>
              <a:rPr lang="cs-CZ" baseline="0" dirty="0" err="1" smtClean="0"/>
              <a:t>Cölln</a:t>
            </a:r>
            <a:r>
              <a:rPr lang="cs-CZ" baseline="0" dirty="0" smtClean="0"/>
              <a:t>.</a:t>
            </a:r>
          </a:p>
          <a:p>
            <a:r>
              <a:rPr lang="cs-CZ" dirty="0" smtClean="0"/>
              <a:t>V 15. století zde vyrostlo nová</a:t>
            </a:r>
            <a:r>
              <a:rPr lang="cs-CZ" baseline="0" dirty="0" smtClean="0"/>
              <a:t> rezidence</a:t>
            </a:r>
            <a:r>
              <a:rPr lang="cs-CZ" dirty="0" smtClean="0"/>
              <a:t> braniborských kurfiřtů,</a:t>
            </a:r>
            <a:r>
              <a:rPr lang="cs-CZ" baseline="0" dirty="0" smtClean="0"/>
              <a:t> ta byla postupně přestavěna na královský a poté na císařský zámek. Velká část budov byla srovnána se zemí v roce 1950, dochovaly se stavby muzeí a Berlínský Dóm.</a:t>
            </a:r>
            <a:endParaRPr lang="cs-CZ" dirty="0"/>
          </a:p>
        </p:txBody>
      </p:sp>
      <p:sp>
        <p:nvSpPr>
          <p:cNvPr id="4" name="Zástupný symbol pro číslo snímku 3"/>
          <p:cNvSpPr>
            <a:spLocks noGrp="1"/>
          </p:cNvSpPr>
          <p:nvPr>
            <p:ph type="sldNum" sz="quarter" idx="10"/>
          </p:nvPr>
        </p:nvSpPr>
        <p:spPr/>
        <p:txBody>
          <a:bodyPr/>
          <a:lstStyle/>
          <a:p>
            <a:fld id="{67194907-7143-41F1-AB48-B158FE40478A}" type="slidenum">
              <a:rPr lang="cs-CZ" smtClean="0"/>
              <a:pPr/>
              <a:t>11</a:t>
            </a:fld>
            <a:endParaRPr lang="cs-CZ"/>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dirty="0" smtClean="0"/>
              <a:t>Budova Starého muzea je</a:t>
            </a:r>
            <a:r>
              <a:rPr lang="cs-CZ" baseline="0" dirty="0" smtClean="0"/>
              <a:t> postavena v neoklasicistním slohu a otevřena byla v roce 1830. Muzeum bylo zřízeno pro královskou sbírku umění a starožitností.</a:t>
            </a:r>
            <a:endParaRPr lang="cs-CZ" dirty="0"/>
          </a:p>
        </p:txBody>
      </p:sp>
      <p:sp>
        <p:nvSpPr>
          <p:cNvPr id="4" name="Zástupný symbol pro číslo snímku 3"/>
          <p:cNvSpPr>
            <a:spLocks noGrp="1"/>
          </p:cNvSpPr>
          <p:nvPr>
            <p:ph type="sldNum" sz="quarter" idx="10"/>
          </p:nvPr>
        </p:nvSpPr>
        <p:spPr/>
        <p:txBody>
          <a:bodyPr/>
          <a:lstStyle/>
          <a:p>
            <a:fld id="{67194907-7143-41F1-AB48-B158FE40478A}" type="slidenum">
              <a:rPr lang="cs-CZ" smtClean="0"/>
              <a:pPr/>
              <a:t>12</a:t>
            </a:fld>
            <a:endParaRPr lang="cs-CZ"/>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dirty="0" smtClean="0"/>
              <a:t>V této oblasti s</a:t>
            </a:r>
            <a:r>
              <a:rPr lang="cs-CZ" baseline="0" dirty="0" smtClean="0"/>
              <a:t>e nacházejí nejstarší fragmenty z dějin Berlína. Významnými stavbami jsou např. kostel </a:t>
            </a:r>
            <a:r>
              <a:rPr lang="cs-CZ" baseline="0" dirty="0" err="1" smtClean="0"/>
              <a:t>Marienkirche</a:t>
            </a:r>
            <a:r>
              <a:rPr lang="cs-CZ" baseline="0" dirty="0" smtClean="0"/>
              <a:t> a Staré město přečkalo až do 2. světové války. Vláda NDR zde vymezila náměstí </a:t>
            </a:r>
            <a:r>
              <a:rPr lang="cs-CZ" baseline="0" dirty="0" err="1" smtClean="0"/>
              <a:t>Marx</a:t>
            </a:r>
            <a:r>
              <a:rPr lang="cs-CZ" baseline="0" dirty="0" smtClean="0"/>
              <a:t>-</a:t>
            </a:r>
            <a:r>
              <a:rPr lang="cs-CZ" baseline="0" dirty="0" err="1" smtClean="0"/>
              <a:t>Engels</a:t>
            </a:r>
            <a:r>
              <a:rPr lang="cs-CZ" baseline="0" dirty="0" smtClean="0"/>
              <a:t>-</a:t>
            </a:r>
            <a:r>
              <a:rPr lang="cs-CZ" baseline="0" dirty="0" err="1" smtClean="0"/>
              <a:t>Forum</a:t>
            </a:r>
            <a:r>
              <a:rPr lang="cs-CZ" baseline="0" dirty="0" smtClean="0"/>
              <a:t> a vztyčila </a:t>
            </a:r>
            <a:r>
              <a:rPr lang="cs-CZ" baseline="0" dirty="0" err="1" smtClean="0"/>
              <a:t>Fernsehturm</a:t>
            </a:r>
            <a:r>
              <a:rPr lang="cs-CZ" baseline="0" dirty="0" smtClean="0"/>
              <a:t>. Zajímavou stavbou je také </a:t>
            </a:r>
            <a:r>
              <a:rPr lang="cs-CZ" baseline="0" dirty="0" err="1" smtClean="0"/>
              <a:t>Rotes</a:t>
            </a:r>
            <a:r>
              <a:rPr lang="cs-CZ" baseline="0" dirty="0" smtClean="0"/>
              <a:t> Rathaus.</a:t>
            </a:r>
            <a:endParaRPr lang="cs-CZ" dirty="0"/>
          </a:p>
        </p:txBody>
      </p:sp>
      <p:sp>
        <p:nvSpPr>
          <p:cNvPr id="4" name="Zástupný symbol pro číslo snímku 3"/>
          <p:cNvSpPr>
            <a:spLocks noGrp="1"/>
          </p:cNvSpPr>
          <p:nvPr>
            <p:ph type="sldNum" sz="quarter" idx="10"/>
          </p:nvPr>
        </p:nvSpPr>
        <p:spPr/>
        <p:txBody>
          <a:bodyPr/>
          <a:lstStyle/>
          <a:p>
            <a:fld id="{67194907-7143-41F1-AB48-B158FE40478A}" type="slidenum">
              <a:rPr lang="cs-CZ" smtClean="0"/>
              <a:pPr/>
              <a:t>14</a:t>
            </a:fld>
            <a:endParaRPr lang="cs-CZ"/>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dirty="0" smtClean="0"/>
              <a:t>Současná budova byla postavena na místě původní radnice v roce 1869, ve druhé světové válce byla poničená</a:t>
            </a:r>
            <a:r>
              <a:rPr lang="cs-CZ" baseline="0" dirty="0" smtClean="0"/>
              <a:t> a opět zrekonstruovaná v letech 1951-58</a:t>
            </a:r>
            <a:r>
              <a:rPr lang="cs-CZ" dirty="0" smtClean="0"/>
              <a:t>. Radnici</a:t>
            </a:r>
            <a:r>
              <a:rPr lang="cs-CZ" baseline="0" dirty="0" smtClean="0"/>
              <a:t> charakterizuje cihlová barva.</a:t>
            </a:r>
            <a:endParaRPr lang="cs-CZ" dirty="0"/>
          </a:p>
        </p:txBody>
      </p:sp>
      <p:sp>
        <p:nvSpPr>
          <p:cNvPr id="4" name="Zástupný symbol pro číslo snímku 3"/>
          <p:cNvSpPr>
            <a:spLocks noGrp="1"/>
          </p:cNvSpPr>
          <p:nvPr>
            <p:ph type="sldNum" sz="quarter" idx="10"/>
          </p:nvPr>
        </p:nvSpPr>
        <p:spPr/>
        <p:txBody>
          <a:bodyPr/>
          <a:lstStyle/>
          <a:p>
            <a:fld id="{67194907-7143-41F1-AB48-B158FE40478A}" type="slidenum">
              <a:rPr lang="cs-CZ" smtClean="0"/>
              <a:pPr/>
              <a:t>15</a:t>
            </a:fld>
            <a:endParaRPr lang="cs-CZ"/>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dirty="0" smtClean="0"/>
              <a:t>Věž byla zbudována v roce 1969 a měla být ztvárněna v duchu socialistického realismu. Dnes</a:t>
            </a:r>
            <a:r>
              <a:rPr lang="cs-CZ" baseline="0" dirty="0" smtClean="0"/>
              <a:t> je nahoře vyhlídka a otočná </a:t>
            </a:r>
            <a:r>
              <a:rPr lang="cs-CZ" baseline="0" dirty="0" err="1" smtClean="0"/>
              <a:t>restarace</a:t>
            </a:r>
            <a:r>
              <a:rPr lang="cs-CZ" baseline="0" dirty="0" smtClean="0"/>
              <a:t>.</a:t>
            </a:r>
            <a:endParaRPr lang="cs-CZ" dirty="0"/>
          </a:p>
        </p:txBody>
      </p:sp>
      <p:sp>
        <p:nvSpPr>
          <p:cNvPr id="4" name="Zástupný symbol pro číslo snímku 3"/>
          <p:cNvSpPr>
            <a:spLocks noGrp="1"/>
          </p:cNvSpPr>
          <p:nvPr>
            <p:ph type="sldNum" sz="quarter" idx="10"/>
          </p:nvPr>
        </p:nvSpPr>
        <p:spPr/>
        <p:txBody>
          <a:bodyPr/>
          <a:lstStyle/>
          <a:p>
            <a:fld id="{67194907-7143-41F1-AB48-B158FE40478A}" type="slidenum">
              <a:rPr lang="cs-CZ" smtClean="0"/>
              <a:pPr/>
              <a:t>16</a:t>
            </a:fld>
            <a:endParaRPr lang="cs-CZ"/>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dirty="0" smtClean="0"/>
              <a:t>Původně zde byl dobytčí a vlnařský trh, na počest cara Alexandra I.</a:t>
            </a:r>
            <a:r>
              <a:rPr lang="cs-CZ" baseline="0" dirty="0" smtClean="0"/>
              <a:t> bylo náměstí v roce 1805 přejmenováno na </a:t>
            </a:r>
            <a:r>
              <a:rPr lang="cs-CZ" baseline="0" dirty="0" err="1" smtClean="0"/>
              <a:t>Alexanderplatz</a:t>
            </a:r>
            <a:r>
              <a:rPr lang="cs-CZ" baseline="0" dirty="0" smtClean="0"/>
              <a:t>. V té době zde byla monumentální kolonáda , postupně zde také vyrůstaly obchody a domy. Nedaleko byla zbudována tržnice a železniční trať, která z tohoto místa udělala jednu z nejrušnějších lokalit města. 2. světová válka poničila velkou část tohoto místa, jeho současná podoba pochází z 60. let. </a:t>
            </a:r>
            <a:endParaRPr lang="cs-CZ" dirty="0"/>
          </a:p>
        </p:txBody>
      </p:sp>
      <p:sp>
        <p:nvSpPr>
          <p:cNvPr id="4" name="Zástupný symbol pro číslo snímku 3"/>
          <p:cNvSpPr>
            <a:spLocks noGrp="1"/>
          </p:cNvSpPr>
          <p:nvPr>
            <p:ph type="sldNum" sz="quarter" idx="10"/>
          </p:nvPr>
        </p:nvSpPr>
        <p:spPr/>
        <p:txBody>
          <a:bodyPr/>
          <a:lstStyle/>
          <a:p>
            <a:fld id="{67194907-7143-41F1-AB48-B158FE40478A}" type="slidenum">
              <a:rPr lang="cs-CZ" smtClean="0"/>
              <a:pPr/>
              <a:t>17</a:t>
            </a:fld>
            <a:endParaRPr lang="cs-CZ"/>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dirty="0" smtClean="0"/>
              <a:t>Tato</a:t>
            </a:r>
            <a:r>
              <a:rPr lang="cs-CZ" baseline="0" dirty="0" smtClean="0"/>
              <a:t> o</a:t>
            </a:r>
            <a:r>
              <a:rPr lang="cs-CZ" dirty="0" smtClean="0"/>
              <a:t>blast, která se dříve nazývala </a:t>
            </a:r>
            <a:r>
              <a:rPr lang="cs-CZ" dirty="0" err="1" smtClean="0"/>
              <a:t>Spanderauer</a:t>
            </a:r>
            <a:r>
              <a:rPr lang="cs-CZ" dirty="0" smtClean="0"/>
              <a:t> </a:t>
            </a:r>
            <a:r>
              <a:rPr lang="cs-CZ" dirty="0" err="1" smtClean="0"/>
              <a:t>Vorstadt</a:t>
            </a:r>
            <a:r>
              <a:rPr lang="cs-CZ" dirty="0" smtClean="0"/>
              <a:t>, </a:t>
            </a:r>
            <a:r>
              <a:rPr lang="cs-CZ" baseline="0" dirty="0" smtClean="0"/>
              <a:t> je ohraničena ulicemi </a:t>
            </a:r>
            <a:r>
              <a:rPr lang="cs-CZ" baseline="0" dirty="0" err="1" smtClean="0"/>
              <a:t>Friedrichstrasse</a:t>
            </a:r>
            <a:r>
              <a:rPr lang="cs-CZ" baseline="0" dirty="0" smtClean="0"/>
              <a:t> a </a:t>
            </a:r>
            <a:r>
              <a:rPr lang="cs-CZ" baseline="0" dirty="0" err="1" smtClean="0"/>
              <a:t>Karl</a:t>
            </a:r>
            <a:r>
              <a:rPr lang="cs-CZ" baseline="0" dirty="0" smtClean="0"/>
              <a:t>-</a:t>
            </a:r>
            <a:r>
              <a:rPr lang="cs-CZ" baseline="0" dirty="0" err="1" smtClean="0"/>
              <a:t>Liebknecht</a:t>
            </a:r>
            <a:r>
              <a:rPr lang="cs-CZ" baseline="0" dirty="0" smtClean="0"/>
              <a:t>-</a:t>
            </a:r>
            <a:r>
              <a:rPr lang="cs-CZ" baseline="0" dirty="0" err="1" smtClean="0"/>
              <a:t>Strasse</a:t>
            </a:r>
            <a:r>
              <a:rPr lang="cs-CZ" baseline="0" dirty="0" smtClean="0"/>
              <a:t>. Východní části tohoto území se přezdívá Stodolová čtvrť, protože do roku 1672 zde stálo mnoho stodol. Poté se zde začali usazovat Židé z východní Evropy a z Ruska. V 19. století byla tato čtvrť centrem berlínské židovské komunity. Ve 20. letech lákala tato část města umělce, spisovatele i politické aktivisty. Po 2. světové válce oblast potupně zchátrala. V posledních letech prošlo mnoho míst i budov této oblasti rekonstrukcemi a postupně ji navštěvuje více a více turistů.</a:t>
            </a:r>
            <a:endParaRPr lang="cs-CZ" dirty="0"/>
          </a:p>
        </p:txBody>
      </p:sp>
      <p:sp>
        <p:nvSpPr>
          <p:cNvPr id="4" name="Zástupný symbol pro číslo snímku 3"/>
          <p:cNvSpPr>
            <a:spLocks noGrp="1"/>
          </p:cNvSpPr>
          <p:nvPr>
            <p:ph type="sldNum" sz="quarter" idx="10"/>
          </p:nvPr>
        </p:nvSpPr>
        <p:spPr/>
        <p:txBody>
          <a:bodyPr/>
          <a:lstStyle/>
          <a:p>
            <a:fld id="{67194907-7143-41F1-AB48-B158FE40478A}" type="slidenum">
              <a:rPr lang="cs-CZ" smtClean="0"/>
              <a:pPr/>
              <a:t>18</a:t>
            </a:fld>
            <a:endParaRPr lang="cs-CZ"/>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dirty="0" smtClean="0"/>
              <a:t>Co byla</a:t>
            </a:r>
            <a:r>
              <a:rPr lang="cs-CZ" baseline="0" dirty="0" smtClean="0"/>
              <a:t> a kdy proběhla Křišťálová noc?</a:t>
            </a:r>
          </a:p>
          <a:p>
            <a:endParaRPr lang="cs-CZ" baseline="0" dirty="0" smtClean="0"/>
          </a:p>
          <a:p>
            <a:r>
              <a:rPr lang="cs-CZ" baseline="0" dirty="0" smtClean="0"/>
              <a:t>Vedle </a:t>
            </a:r>
            <a:r>
              <a:rPr lang="cs-CZ" baseline="0" dirty="0" err="1" smtClean="0"/>
              <a:t>Neue</a:t>
            </a:r>
            <a:r>
              <a:rPr lang="cs-CZ" baseline="0" dirty="0" smtClean="0"/>
              <a:t> </a:t>
            </a:r>
            <a:r>
              <a:rPr lang="cs-CZ" baseline="0" dirty="0" err="1" smtClean="0"/>
              <a:t>Synagoge</a:t>
            </a:r>
            <a:r>
              <a:rPr lang="cs-CZ" baseline="0" dirty="0" smtClean="0"/>
              <a:t>  se nachází Centrum </a:t>
            </a:r>
            <a:r>
              <a:rPr lang="cs-CZ" baseline="0" dirty="0" err="1" smtClean="0"/>
              <a:t>Judaicum</a:t>
            </a:r>
            <a:r>
              <a:rPr lang="cs-CZ" baseline="0" dirty="0" smtClean="0"/>
              <a:t>. V tomto centru se nachází knihovna a výzkumné centrum zaměřené na historii a kulturní dědictví berlínských Židů. Nedaleko tohoto centra se nachází Starý židovský hřbitov.</a:t>
            </a:r>
            <a:endParaRPr lang="cs-CZ" dirty="0"/>
          </a:p>
        </p:txBody>
      </p:sp>
      <p:sp>
        <p:nvSpPr>
          <p:cNvPr id="4" name="Zástupný symbol pro číslo snímku 3"/>
          <p:cNvSpPr>
            <a:spLocks noGrp="1"/>
          </p:cNvSpPr>
          <p:nvPr>
            <p:ph type="sldNum" sz="quarter" idx="10"/>
          </p:nvPr>
        </p:nvSpPr>
        <p:spPr/>
        <p:txBody>
          <a:bodyPr/>
          <a:lstStyle/>
          <a:p>
            <a:fld id="{67194907-7143-41F1-AB48-B158FE40478A}" type="slidenum">
              <a:rPr lang="cs-CZ" smtClean="0"/>
              <a:pPr/>
              <a:t>19</a:t>
            </a:fld>
            <a:endParaRPr lang="cs-CZ"/>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dirty="0" smtClean="0"/>
              <a:t>Významnými</a:t>
            </a:r>
            <a:r>
              <a:rPr lang="cs-CZ" baseline="0" dirty="0" smtClean="0"/>
              <a:t> atraktivitami této části města jsou např. zámek </a:t>
            </a:r>
            <a:r>
              <a:rPr lang="cs-CZ" baseline="0" dirty="0" err="1" smtClean="0"/>
              <a:t>Bellevue</a:t>
            </a:r>
            <a:r>
              <a:rPr lang="cs-CZ" baseline="0" dirty="0" smtClean="0"/>
              <a:t>, </a:t>
            </a:r>
            <a:r>
              <a:rPr lang="cs-CZ" baseline="0" dirty="0" err="1" smtClean="0"/>
              <a:t>Reichstagu</a:t>
            </a:r>
            <a:r>
              <a:rPr lang="cs-CZ" baseline="0" dirty="0" smtClean="0"/>
              <a:t>, </a:t>
            </a:r>
            <a:r>
              <a:rPr lang="cs-CZ" baseline="0" dirty="0" err="1" smtClean="0"/>
              <a:t>Gemäldegalerie</a:t>
            </a:r>
            <a:r>
              <a:rPr lang="cs-CZ" baseline="0" dirty="0" smtClean="0"/>
              <a:t>, Uměleckoprůmyslové muzeum, </a:t>
            </a:r>
            <a:r>
              <a:rPr lang="cs-CZ" baseline="0" dirty="0" err="1" smtClean="0"/>
              <a:t>Muzeum</a:t>
            </a:r>
            <a:r>
              <a:rPr lang="cs-CZ" baseline="0" dirty="0" smtClean="0"/>
              <a:t> hudebních nástrojů, Nová Národní galerie, Postupimské náměstí, Filmové muzeum a další.</a:t>
            </a:r>
            <a:endParaRPr lang="cs-CZ" dirty="0"/>
          </a:p>
        </p:txBody>
      </p:sp>
      <p:sp>
        <p:nvSpPr>
          <p:cNvPr id="4" name="Zástupný symbol pro číslo snímku 3"/>
          <p:cNvSpPr>
            <a:spLocks noGrp="1"/>
          </p:cNvSpPr>
          <p:nvPr>
            <p:ph type="sldNum" sz="quarter" idx="10"/>
          </p:nvPr>
        </p:nvSpPr>
        <p:spPr/>
        <p:txBody>
          <a:bodyPr/>
          <a:lstStyle/>
          <a:p>
            <a:fld id="{67194907-7143-41F1-AB48-B158FE40478A}" type="slidenum">
              <a:rPr lang="cs-CZ" smtClean="0"/>
              <a:pPr/>
              <a:t>21</a:t>
            </a:fld>
            <a:endParaRPr lang="cs-CZ"/>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dirty="0" smtClean="0"/>
              <a:t>Budova byla</a:t>
            </a:r>
            <a:r>
              <a:rPr lang="cs-CZ" baseline="0" dirty="0" smtClean="0"/>
              <a:t> postavena</a:t>
            </a:r>
            <a:r>
              <a:rPr lang="cs-CZ" dirty="0" smtClean="0"/>
              <a:t> v letech 1884 až 1894 z peněz zaplacených</a:t>
            </a:r>
            <a:r>
              <a:rPr lang="cs-CZ" baseline="0" dirty="0" smtClean="0"/>
              <a:t> Francií jako válečné reparace. V roce 1933 lehl hlavní sál popelem. Budova nemohla být rekonstruována během 2. světové války. Po opětovném sjednocení Německa v roce 1990, zde znovu zasedal Spolkový sněm.</a:t>
            </a:r>
            <a:endParaRPr lang="cs-CZ" dirty="0"/>
          </a:p>
        </p:txBody>
      </p:sp>
      <p:sp>
        <p:nvSpPr>
          <p:cNvPr id="4" name="Zástupný symbol pro číslo snímku 3"/>
          <p:cNvSpPr>
            <a:spLocks noGrp="1"/>
          </p:cNvSpPr>
          <p:nvPr>
            <p:ph type="sldNum" sz="quarter" idx="10"/>
          </p:nvPr>
        </p:nvSpPr>
        <p:spPr/>
        <p:txBody>
          <a:bodyPr/>
          <a:lstStyle/>
          <a:p>
            <a:fld id="{67194907-7143-41F1-AB48-B158FE40478A}" type="slidenum">
              <a:rPr lang="cs-CZ" smtClean="0"/>
              <a:pPr/>
              <a:t>22</a:t>
            </a:fld>
            <a:endParaRPr lang="cs-CZ"/>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dirty="0" smtClean="0"/>
              <a:t>Některé části </a:t>
            </a:r>
            <a:r>
              <a:rPr lang="cs-CZ" dirty="0" err="1" smtClean="0"/>
              <a:t>Kreuzbergu</a:t>
            </a:r>
            <a:r>
              <a:rPr lang="cs-CZ" baseline="0" dirty="0" smtClean="0"/>
              <a:t> jsou osídleny hlavně Turky. Největšími lákadly této čtvrti jsou restaurace a turecké bazary, noční kluby, kina, galerie a divadla. Nejznámějšími turistickými cíli této části města jsou </a:t>
            </a:r>
            <a:r>
              <a:rPr lang="cs-CZ" baseline="0" dirty="0" err="1" smtClean="0"/>
              <a:t>Jüdisches</a:t>
            </a:r>
            <a:r>
              <a:rPr lang="cs-CZ" baseline="0" dirty="0" smtClean="0"/>
              <a:t> Museum, </a:t>
            </a:r>
            <a:r>
              <a:rPr lang="cs-CZ" baseline="0" dirty="0" err="1" smtClean="0"/>
              <a:t>Checkpoint</a:t>
            </a:r>
            <a:r>
              <a:rPr lang="cs-CZ" baseline="0" dirty="0" smtClean="0"/>
              <a:t> Charlie, </a:t>
            </a:r>
            <a:r>
              <a:rPr lang="cs-CZ" baseline="0" dirty="0" err="1" smtClean="0"/>
              <a:t>Berlinische</a:t>
            </a:r>
            <a:r>
              <a:rPr lang="cs-CZ" baseline="0" dirty="0" smtClean="0"/>
              <a:t> Galerie. </a:t>
            </a:r>
          </a:p>
        </p:txBody>
      </p:sp>
      <p:sp>
        <p:nvSpPr>
          <p:cNvPr id="4" name="Zástupný symbol pro číslo snímku 3"/>
          <p:cNvSpPr>
            <a:spLocks noGrp="1"/>
          </p:cNvSpPr>
          <p:nvPr>
            <p:ph type="sldNum" sz="quarter" idx="10"/>
          </p:nvPr>
        </p:nvSpPr>
        <p:spPr/>
        <p:txBody>
          <a:bodyPr/>
          <a:lstStyle/>
          <a:p>
            <a:fld id="{67194907-7143-41F1-AB48-B158FE40478A}" type="slidenum">
              <a:rPr lang="cs-CZ" smtClean="0"/>
              <a:pPr/>
              <a:t>23</a:t>
            </a:fld>
            <a:endParaRPr lang="cs-CZ"/>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dirty="0" smtClean="0"/>
              <a:t>V letech 1961 a 1990 byl </a:t>
            </a:r>
            <a:r>
              <a:rPr lang="cs-CZ" dirty="0" err="1" smtClean="0"/>
              <a:t>Checkpoint</a:t>
            </a:r>
            <a:r>
              <a:rPr lang="cs-CZ" dirty="0" smtClean="0"/>
              <a:t> Charlie jediným bodem,</a:t>
            </a:r>
            <a:r>
              <a:rPr lang="cs-CZ" baseline="0" dirty="0" smtClean="0"/>
              <a:t> kterým se dalo dostat z Východního do Západního Berlína a zpět.</a:t>
            </a:r>
            <a:endParaRPr lang="cs-CZ" dirty="0"/>
          </a:p>
        </p:txBody>
      </p:sp>
      <p:sp>
        <p:nvSpPr>
          <p:cNvPr id="4" name="Zástupný symbol pro číslo snímku 3"/>
          <p:cNvSpPr>
            <a:spLocks noGrp="1"/>
          </p:cNvSpPr>
          <p:nvPr>
            <p:ph type="sldNum" sz="quarter" idx="10"/>
          </p:nvPr>
        </p:nvSpPr>
        <p:spPr/>
        <p:txBody>
          <a:bodyPr/>
          <a:lstStyle/>
          <a:p>
            <a:fld id="{67194907-7143-41F1-AB48-B158FE40478A}" type="slidenum">
              <a:rPr lang="cs-CZ" smtClean="0"/>
              <a:pPr/>
              <a:t>24</a:t>
            </a:fld>
            <a:endParaRPr lang="cs-CZ"/>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baseline="0" dirty="0" smtClean="0"/>
              <a:t>Turistiky lákavými  místy jsou např. Zoologická zahrada, </a:t>
            </a:r>
            <a:r>
              <a:rPr lang="cs-CZ" baseline="0" dirty="0" err="1" smtClean="0"/>
              <a:t>Kurfürtendamm</a:t>
            </a:r>
            <a:r>
              <a:rPr lang="cs-CZ" baseline="0" dirty="0" smtClean="0"/>
              <a:t>, </a:t>
            </a:r>
            <a:r>
              <a:rPr lang="cs-CZ" baseline="0" dirty="0" err="1" smtClean="0"/>
              <a:t>Kaiser</a:t>
            </a:r>
            <a:r>
              <a:rPr lang="cs-CZ" baseline="0" dirty="0" smtClean="0"/>
              <a:t>-</a:t>
            </a:r>
            <a:r>
              <a:rPr lang="cs-CZ" baseline="0" dirty="0" err="1" smtClean="0"/>
              <a:t>Wilhelm</a:t>
            </a:r>
            <a:r>
              <a:rPr lang="cs-CZ" baseline="0" dirty="0" smtClean="0"/>
              <a:t>-</a:t>
            </a:r>
            <a:r>
              <a:rPr lang="cs-CZ" baseline="0" dirty="0" err="1" smtClean="0"/>
              <a:t>Gedächtniskirche</a:t>
            </a:r>
            <a:r>
              <a:rPr lang="cs-CZ" baseline="0" dirty="0" smtClean="0"/>
              <a:t>, </a:t>
            </a:r>
            <a:r>
              <a:rPr lang="cs-CZ" baseline="0" dirty="0" err="1" smtClean="0"/>
              <a:t>Theater</a:t>
            </a:r>
            <a:r>
              <a:rPr lang="cs-CZ" baseline="0" dirty="0" smtClean="0"/>
              <a:t> des </a:t>
            </a:r>
            <a:r>
              <a:rPr lang="cs-CZ" baseline="0" dirty="0" err="1" smtClean="0"/>
              <a:t>Westens</a:t>
            </a:r>
            <a:r>
              <a:rPr lang="cs-CZ" baseline="0" dirty="0" smtClean="0"/>
              <a:t>, </a:t>
            </a:r>
            <a:r>
              <a:rPr lang="cs-CZ" baseline="0" dirty="0" err="1" smtClean="0"/>
              <a:t>Europa</a:t>
            </a:r>
            <a:r>
              <a:rPr lang="cs-CZ" baseline="0" dirty="0" smtClean="0"/>
              <a:t> center a </a:t>
            </a:r>
            <a:r>
              <a:rPr lang="cs-CZ" baseline="0" dirty="0" err="1" smtClean="0"/>
              <a:t>atd</a:t>
            </a:r>
            <a:r>
              <a:rPr lang="cs-CZ" baseline="0" dirty="0" smtClean="0"/>
              <a:t>…</a:t>
            </a:r>
            <a:endParaRPr lang="cs-CZ" dirty="0"/>
          </a:p>
        </p:txBody>
      </p:sp>
      <p:sp>
        <p:nvSpPr>
          <p:cNvPr id="4" name="Zástupný symbol pro číslo snímku 3"/>
          <p:cNvSpPr>
            <a:spLocks noGrp="1"/>
          </p:cNvSpPr>
          <p:nvPr>
            <p:ph type="sldNum" sz="quarter" idx="10"/>
          </p:nvPr>
        </p:nvSpPr>
        <p:spPr/>
        <p:txBody>
          <a:bodyPr/>
          <a:lstStyle/>
          <a:p>
            <a:fld id="{67194907-7143-41F1-AB48-B158FE40478A}" type="slidenum">
              <a:rPr lang="cs-CZ" smtClean="0"/>
              <a:pPr/>
              <a:t>25</a:t>
            </a:fld>
            <a:endParaRPr lang="cs-CZ"/>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dirty="0" smtClean="0"/>
              <a:t>Berlíňané</a:t>
            </a:r>
            <a:r>
              <a:rPr lang="cs-CZ" baseline="0" dirty="0" smtClean="0"/>
              <a:t> této stavbě přezdívají rtěnka a pudřenka.</a:t>
            </a:r>
            <a:endParaRPr lang="cs-CZ" dirty="0"/>
          </a:p>
        </p:txBody>
      </p:sp>
      <p:sp>
        <p:nvSpPr>
          <p:cNvPr id="4" name="Zástupný symbol pro číslo snímku 3"/>
          <p:cNvSpPr>
            <a:spLocks noGrp="1"/>
          </p:cNvSpPr>
          <p:nvPr>
            <p:ph type="sldNum" sz="quarter" idx="10"/>
          </p:nvPr>
        </p:nvSpPr>
        <p:spPr/>
        <p:txBody>
          <a:bodyPr/>
          <a:lstStyle/>
          <a:p>
            <a:fld id="{67194907-7143-41F1-AB48-B158FE40478A}" type="slidenum">
              <a:rPr lang="cs-CZ" smtClean="0"/>
              <a:pPr/>
              <a:t>26</a:t>
            </a:fld>
            <a:endParaRPr lang="cs-CZ"/>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dirty="0" smtClean="0"/>
              <a:t>Součástí</a:t>
            </a:r>
            <a:r>
              <a:rPr lang="cs-CZ" baseline="0" dirty="0" smtClean="0"/>
              <a:t> zámeckého komplexu je zámecký palác, zámecký park, malá </a:t>
            </a:r>
            <a:r>
              <a:rPr lang="cs-CZ" baseline="0" dirty="0" err="1" smtClean="0"/>
              <a:t>Oragerie</a:t>
            </a:r>
            <a:r>
              <a:rPr lang="cs-CZ" baseline="0" dirty="0" smtClean="0"/>
              <a:t>, Belveder, Mauzoleum, </a:t>
            </a:r>
            <a:r>
              <a:rPr lang="cs-CZ" baseline="0" dirty="0" err="1" smtClean="0"/>
              <a:t>Neuer</a:t>
            </a:r>
            <a:r>
              <a:rPr lang="cs-CZ" baseline="0" dirty="0" smtClean="0"/>
              <a:t> </a:t>
            </a:r>
            <a:r>
              <a:rPr lang="cs-CZ" baseline="0" dirty="0" err="1" smtClean="0"/>
              <a:t>Pavillon</a:t>
            </a:r>
            <a:r>
              <a:rPr lang="cs-CZ" baseline="0" dirty="0" smtClean="0"/>
              <a:t>.</a:t>
            </a:r>
            <a:endParaRPr lang="cs-CZ" dirty="0"/>
          </a:p>
        </p:txBody>
      </p:sp>
      <p:sp>
        <p:nvSpPr>
          <p:cNvPr id="4" name="Zástupný symbol pro číslo snímku 3"/>
          <p:cNvSpPr>
            <a:spLocks noGrp="1"/>
          </p:cNvSpPr>
          <p:nvPr>
            <p:ph type="sldNum" sz="quarter" idx="10"/>
          </p:nvPr>
        </p:nvSpPr>
        <p:spPr/>
        <p:txBody>
          <a:bodyPr/>
          <a:lstStyle/>
          <a:p>
            <a:fld id="{67194907-7143-41F1-AB48-B158FE40478A}" type="slidenum">
              <a:rPr lang="cs-CZ" smtClean="0"/>
              <a:pPr/>
              <a:t>27</a:t>
            </a:fld>
            <a:endParaRPr lang="cs-CZ"/>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dirty="0" smtClean="0"/>
              <a:t>Jeden</a:t>
            </a:r>
            <a:r>
              <a:rPr lang="cs-CZ" baseline="0" dirty="0" smtClean="0"/>
              <a:t> žák si připraví referát na téma Berlínská zeď.</a:t>
            </a:r>
            <a:endParaRPr lang="cs-CZ" dirty="0"/>
          </a:p>
        </p:txBody>
      </p:sp>
      <p:sp>
        <p:nvSpPr>
          <p:cNvPr id="4" name="Zástupný symbol pro číslo snímku 3"/>
          <p:cNvSpPr>
            <a:spLocks noGrp="1"/>
          </p:cNvSpPr>
          <p:nvPr>
            <p:ph type="sldNum" sz="quarter" idx="10"/>
          </p:nvPr>
        </p:nvSpPr>
        <p:spPr/>
        <p:txBody>
          <a:bodyPr/>
          <a:lstStyle/>
          <a:p>
            <a:fld id="{67194907-7143-41F1-AB48-B158FE40478A}" type="slidenum">
              <a:rPr lang="cs-CZ" smtClean="0"/>
              <a:pPr/>
              <a:t>28</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69E4399A-CF27-4C38-975D-1E85146D3603}" type="datetimeFigureOut">
              <a:rPr lang="cs-CZ" smtClean="0"/>
              <a:pPr/>
              <a:t>19.9.2013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66502CF2-607C-4F72-A033-7EF8324529AD}"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69E4399A-CF27-4C38-975D-1E85146D3603}" type="datetimeFigureOut">
              <a:rPr lang="cs-CZ" smtClean="0"/>
              <a:pPr/>
              <a:t>19.9.2013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66502CF2-607C-4F72-A033-7EF8324529AD}"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69E4399A-CF27-4C38-975D-1E85146D3603}" type="datetimeFigureOut">
              <a:rPr lang="cs-CZ" smtClean="0"/>
              <a:pPr/>
              <a:t>19.9.2013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66502CF2-607C-4F72-A033-7EF8324529AD}"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69E4399A-CF27-4C38-975D-1E85146D3603}" type="datetimeFigureOut">
              <a:rPr lang="cs-CZ" smtClean="0"/>
              <a:pPr/>
              <a:t>19.9.2013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66502CF2-607C-4F72-A033-7EF8324529AD}"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69E4399A-CF27-4C38-975D-1E85146D3603}" type="datetimeFigureOut">
              <a:rPr lang="cs-CZ" smtClean="0"/>
              <a:pPr/>
              <a:t>19.9.2013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66502CF2-607C-4F72-A033-7EF8324529AD}"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69E4399A-CF27-4C38-975D-1E85146D3603}" type="datetimeFigureOut">
              <a:rPr lang="cs-CZ" smtClean="0"/>
              <a:pPr/>
              <a:t>19.9.2013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66502CF2-607C-4F72-A033-7EF8324529AD}"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69E4399A-CF27-4C38-975D-1E85146D3603}" type="datetimeFigureOut">
              <a:rPr lang="cs-CZ" smtClean="0"/>
              <a:pPr/>
              <a:t>19.9.2013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66502CF2-607C-4F72-A033-7EF8324529AD}"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69E4399A-CF27-4C38-975D-1E85146D3603}" type="datetimeFigureOut">
              <a:rPr lang="cs-CZ" smtClean="0"/>
              <a:pPr/>
              <a:t>19.9.2013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66502CF2-607C-4F72-A033-7EF8324529AD}"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69E4399A-CF27-4C38-975D-1E85146D3603}" type="datetimeFigureOut">
              <a:rPr lang="cs-CZ" smtClean="0"/>
              <a:pPr/>
              <a:t>19.9.2013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66502CF2-607C-4F72-A033-7EF8324529AD}"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69E4399A-CF27-4C38-975D-1E85146D3603}" type="datetimeFigureOut">
              <a:rPr lang="cs-CZ" smtClean="0"/>
              <a:pPr/>
              <a:t>19.9.2013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66502CF2-607C-4F72-A033-7EF8324529AD}"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69E4399A-CF27-4C38-975D-1E85146D3603}" type="datetimeFigureOut">
              <a:rPr lang="cs-CZ" smtClean="0"/>
              <a:pPr/>
              <a:t>19.9.2013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66502CF2-607C-4F72-A033-7EF8324529AD}"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9E4399A-CF27-4C38-975D-1E85146D3603}" type="datetimeFigureOut">
              <a:rPr lang="cs-CZ" smtClean="0"/>
              <a:pPr/>
              <a:t>19.9.2013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6502CF2-607C-4F72-A033-7EF8324529AD}"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8.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1.xml"/><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8" Type="http://schemas.openxmlformats.org/officeDocument/2006/relationships/hyperlink" Target="http://en.wikipedia.org/wiki/File:View_from_the_bridge,_Berlin,_Germany_(6048949834).jpg" TargetMode="External"/><Relationship Id="rId13" Type="http://schemas.openxmlformats.org/officeDocument/2006/relationships/hyperlink" Target="http://en.wikipedia.org/wiki/File:Oranienburger_strasse_aerial.JPG" TargetMode="External"/><Relationship Id="rId18" Type="http://schemas.openxmlformats.org/officeDocument/2006/relationships/hyperlink" Target="http://cs.wikipedia.org/wiki/Soubor:JuedischesMuseum_2a.jpg" TargetMode="External"/><Relationship Id="rId3" Type="http://schemas.openxmlformats.org/officeDocument/2006/relationships/hyperlink" Target="http://en.wikipedia.org/wiki/File:Unter_den_Linden_von_oben_cropped.jpg" TargetMode="External"/><Relationship Id="rId21" Type="http://schemas.openxmlformats.org/officeDocument/2006/relationships/hyperlink" Target="http://commons.wikimedia.org/wiki/File:Ged%C3%A4chtniskirche1.JPG" TargetMode="External"/><Relationship Id="rId7" Type="http://schemas.openxmlformats.org/officeDocument/2006/relationships/hyperlink" Target="http://commons.wikimedia.org/wiki/File:AltMuseum_1a.jpg" TargetMode="External"/><Relationship Id="rId12" Type="http://schemas.openxmlformats.org/officeDocument/2006/relationships/hyperlink" Target="http://cs.wikipedia.org/wiki/Soubor:Berlin_Alexanderplatz_Fernsehturm.JPG" TargetMode="External"/><Relationship Id="rId17" Type="http://schemas.openxmlformats.org/officeDocument/2006/relationships/hyperlink" Target="http://cs.wikipedia.org/wiki/Soubor:Berlin_reichstag_west_panorama.jpg" TargetMode="External"/><Relationship Id="rId2" Type="http://schemas.openxmlformats.org/officeDocument/2006/relationships/hyperlink" Target="http://cs.wikipedia.org/wiki/Soubor:Germany_Laender_Berlin.png" TargetMode="External"/><Relationship Id="rId16" Type="http://schemas.openxmlformats.org/officeDocument/2006/relationships/hyperlink" Target="http://en.wikipedia.org/wiki/File:Berlin_Tiergarten_Siegess%C3%A4ule_Luftansicht.jpg" TargetMode="External"/><Relationship Id="rId20" Type="http://schemas.openxmlformats.org/officeDocument/2006/relationships/hyperlink" Target="http://commons.wikimedia.org/wiki/File:Kurf%C3%BCrstendamm_2003.JPG" TargetMode="External"/><Relationship Id="rId1" Type="http://schemas.openxmlformats.org/officeDocument/2006/relationships/slideLayout" Target="../slideLayouts/slideLayout2.xml"/><Relationship Id="rId6" Type="http://schemas.openxmlformats.org/officeDocument/2006/relationships/hyperlink" Target="http://commons.wikimedia.org/wiki/File:Karte_berlin_museumsinsel.png" TargetMode="External"/><Relationship Id="rId11" Type="http://schemas.openxmlformats.org/officeDocument/2006/relationships/hyperlink" Target="http://cs.wikipedia.org/wiki/Soubor:2009-10-23_-_Festival_of_Lights_-_Fernsehturm_2.JPG" TargetMode="External"/><Relationship Id="rId5" Type="http://schemas.openxmlformats.org/officeDocument/2006/relationships/hyperlink" Target="http://cs.wikipedia.org/wiki/Soubor:Berlin_Holocaust_Memorial.jpg" TargetMode="External"/><Relationship Id="rId15" Type="http://schemas.openxmlformats.org/officeDocument/2006/relationships/hyperlink" Target="http://commons.wikimedia.org/wiki/File:HambgBhf_1a.jpg" TargetMode="External"/><Relationship Id="rId23" Type="http://schemas.openxmlformats.org/officeDocument/2006/relationships/hyperlink" Target="http://cs.wikipedia.org/wiki/Soubor:Berlinermauer.jpg" TargetMode="External"/><Relationship Id="rId10" Type="http://schemas.openxmlformats.org/officeDocument/2006/relationships/hyperlink" Target="http://commons.wikimedia.org/wiki/File:Rotes_Rathaus.jpg" TargetMode="External"/><Relationship Id="rId19" Type="http://schemas.openxmlformats.org/officeDocument/2006/relationships/hyperlink" Target="http://cs.wikipedia.org/wiki/Soubor:Checkpoint_Charlie_Berlin.jpg" TargetMode="External"/><Relationship Id="rId4" Type="http://schemas.openxmlformats.org/officeDocument/2006/relationships/hyperlink" Target="http://cs.wikipedia.org/wiki/Soubor:Brandenburger_Tor1.JPG" TargetMode="External"/><Relationship Id="rId9" Type="http://schemas.openxmlformats.org/officeDocument/2006/relationships/hyperlink" Target="http://en.wikipedia.org/wiki/File:Nikolaivrtl_1a.jpg" TargetMode="External"/><Relationship Id="rId14" Type="http://schemas.openxmlformats.org/officeDocument/2006/relationships/hyperlink" Target="http://en.wikipedia.org/wiki/File:Berlin_Neue_Synagoge_2005.jpg" TargetMode="External"/><Relationship Id="rId22" Type="http://schemas.openxmlformats.org/officeDocument/2006/relationships/hyperlink" Target="http://commons.wikimedia.org/wiki/File:SchlossCharlottenburgNacht.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49796" y="2924944"/>
            <a:ext cx="7772400" cy="1037977"/>
          </a:xfrm>
        </p:spPr>
        <p:txBody>
          <a:bodyPr/>
          <a:lstStyle/>
          <a:p>
            <a:r>
              <a:rPr lang="cs-CZ" dirty="0" smtClean="0"/>
              <a:t>Berlín</a:t>
            </a:r>
            <a:endParaRPr lang="cs-CZ" dirty="0"/>
          </a:p>
        </p:txBody>
      </p:sp>
      <p:sp>
        <p:nvSpPr>
          <p:cNvPr id="3" name="Podnadpis 2"/>
          <p:cNvSpPr>
            <a:spLocks noGrp="1"/>
          </p:cNvSpPr>
          <p:nvPr>
            <p:ph type="subTitle" idx="1"/>
          </p:nvPr>
        </p:nvSpPr>
        <p:spPr>
          <a:xfrm>
            <a:off x="4860032" y="5728900"/>
            <a:ext cx="4024536" cy="553616"/>
          </a:xfrm>
        </p:spPr>
        <p:txBody>
          <a:bodyPr>
            <a:normAutofit fontScale="55000" lnSpcReduction="20000"/>
          </a:bodyPr>
          <a:lstStyle/>
          <a:p>
            <a:pPr algn="r"/>
            <a:r>
              <a:rPr lang="cs-CZ" dirty="0" smtClean="0"/>
              <a:t>Mgr. Simona </a:t>
            </a:r>
            <a:r>
              <a:rPr lang="cs-CZ" dirty="0" err="1" smtClean="0"/>
              <a:t>Steinbauerová</a:t>
            </a:r>
            <a:r>
              <a:rPr lang="cs-CZ" dirty="0" smtClean="0"/>
              <a:t>    		</a:t>
            </a:r>
            <a:endParaRPr lang="cs-CZ" dirty="0"/>
          </a:p>
        </p:txBody>
      </p:sp>
      <p:sp>
        <p:nvSpPr>
          <p:cNvPr id="10" name="TextovéPole 9"/>
          <p:cNvSpPr txBox="1"/>
          <p:nvPr/>
        </p:nvSpPr>
        <p:spPr>
          <a:xfrm>
            <a:off x="251520" y="4941168"/>
            <a:ext cx="3168352" cy="1077218"/>
          </a:xfrm>
          <a:prstGeom prst="rect">
            <a:avLst/>
          </a:prstGeom>
          <a:ln>
            <a:noFill/>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3200" dirty="0" smtClean="0"/>
              <a:t>Zeměpis cestovního ruchu</a:t>
            </a:r>
            <a:endParaRPr lang="cs-CZ" dirty="0"/>
          </a:p>
        </p:txBody>
      </p:sp>
      <p:pic>
        <p:nvPicPr>
          <p:cNvPr id="1026" name="Picture 2" descr="http://mi21.vsb.cz/sites/mi21.vsb.cz/files/img/OPVK_hor_zakladni_logolink_CB_cz.jpg"/>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0" y="136702"/>
            <a:ext cx="9144000" cy="1967307"/>
          </a:xfrm>
          <a:prstGeom prst="rect">
            <a:avLst/>
          </a:prstGeom>
          <a:noFill/>
          <a:extLst>
            <a:ext uri="{909E8E84-426E-40DD-AFC4-6F175D3DCCD1}">
              <a14:hiddenFill xmlns="" xmlns:a14="http://schemas.microsoft.com/office/drawing/2010/main">
                <a:solidFill>
                  <a:srgbClr val="FFFFFF"/>
                </a:solidFill>
              </a14:hiddenFill>
            </a:ext>
          </a:extLst>
        </p:spPr>
      </p:pic>
      <p:sp>
        <p:nvSpPr>
          <p:cNvPr id="5" name="Zástupný symbol pro zápatí 4"/>
          <p:cNvSpPr>
            <a:spLocks noGrp="1"/>
          </p:cNvSpPr>
          <p:nvPr>
            <p:ph type="ftr" sz="quarter" idx="11"/>
          </p:nvPr>
        </p:nvSpPr>
        <p:spPr>
          <a:xfrm>
            <a:off x="827584" y="6356350"/>
            <a:ext cx="7632848" cy="365125"/>
          </a:xfrm>
        </p:spPr>
        <p:txBody>
          <a:bodyPr/>
          <a:lstStyle/>
          <a:p>
            <a:r>
              <a:rPr lang="cs-CZ" sz="1400" dirty="0" smtClean="0"/>
              <a:t>Střední škola  a Vyšší odborná škola cestovního ruchu, Senovážné náměstí 12, České Budějovice 370  01</a:t>
            </a:r>
            <a:endParaRPr lang="cs-CZ" sz="1400" dirty="0"/>
          </a:p>
        </p:txBody>
      </p:sp>
    </p:spTree>
    <p:extLst>
      <p:ext uri="{BB962C8B-B14F-4D97-AF65-F5344CB8AC3E}">
        <p14:creationId xmlns="" xmlns:p14="http://schemas.microsoft.com/office/powerpoint/2010/main" val="420453156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mi21.vsb.cz/sites/mi21.vsb.cz/files/img/OPVK_hor_zakladni_logolink_CB_cz.jpg"/>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0" y="136702"/>
            <a:ext cx="9144000" cy="1967307"/>
          </a:xfrm>
          <a:prstGeom prst="rect">
            <a:avLst/>
          </a:prstGeom>
          <a:noFill/>
          <a:extLst>
            <a:ext uri="{909E8E84-426E-40DD-AFC4-6F175D3DCCD1}">
              <a14:hiddenFill xmlns="" xmlns:a14="http://schemas.microsoft.com/office/drawing/2010/main">
                <a:solidFill>
                  <a:srgbClr val="FFFFFF"/>
                </a:solidFill>
              </a14:hiddenFill>
            </a:ext>
          </a:extLst>
        </p:spPr>
      </p:pic>
      <p:sp>
        <p:nvSpPr>
          <p:cNvPr id="5" name="Zástupný symbol pro zápatí 4"/>
          <p:cNvSpPr>
            <a:spLocks noGrp="1"/>
          </p:cNvSpPr>
          <p:nvPr>
            <p:ph type="ftr" sz="quarter" idx="11"/>
          </p:nvPr>
        </p:nvSpPr>
        <p:spPr>
          <a:xfrm>
            <a:off x="827584" y="6356350"/>
            <a:ext cx="7632848" cy="365125"/>
          </a:xfrm>
        </p:spPr>
        <p:txBody>
          <a:bodyPr/>
          <a:lstStyle/>
          <a:p>
            <a:r>
              <a:rPr lang="cs-CZ" sz="1400" dirty="0" smtClean="0"/>
              <a:t>Střední škola  a Vyšší odborná škola cestovního ruchu, Senovážné náměstí 12, České Budějovice 370  01</a:t>
            </a:r>
            <a:endParaRPr lang="cs-CZ" sz="1400" dirty="0"/>
          </a:p>
        </p:txBody>
      </p:sp>
      <p:graphicFrame>
        <p:nvGraphicFramePr>
          <p:cNvPr id="7" name="Tabulka 6"/>
          <p:cNvGraphicFramePr>
            <a:graphicFrameLocks noGrp="1"/>
          </p:cNvGraphicFramePr>
          <p:nvPr>
            <p:extLst>
              <p:ext uri="{D42A27DB-BD31-4B8C-83A1-F6EECF244321}">
                <p14:modId xmlns="" xmlns:p14="http://schemas.microsoft.com/office/powerpoint/2010/main" val="2176106088"/>
              </p:ext>
            </p:extLst>
          </p:nvPr>
        </p:nvGraphicFramePr>
        <p:xfrm>
          <a:off x="1007604" y="2924944"/>
          <a:ext cx="7248961" cy="3163824"/>
        </p:xfrm>
        <a:graphic>
          <a:graphicData uri="http://schemas.openxmlformats.org/drawingml/2006/table">
            <a:tbl>
              <a:tblPr firstRow="1" bandRow="1">
                <a:tableStyleId>{5940675A-B579-460E-94D1-54222C63F5DA}</a:tableStyleId>
              </a:tblPr>
              <a:tblGrid>
                <a:gridCol w="2028381"/>
                <a:gridCol w="5220580"/>
              </a:tblGrid>
              <a:tr h="370840">
                <a:tc>
                  <a:txBody>
                    <a:bodyPr/>
                    <a:lstStyle/>
                    <a:p>
                      <a:pPr>
                        <a:lnSpc>
                          <a:spcPct val="115000"/>
                        </a:lnSpc>
                        <a:spcAft>
                          <a:spcPts val="0"/>
                        </a:spcAft>
                      </a:pPr>
                      <a:r>
                        <a:rPr lang="cs-CZ" sz="2400" cap="small" dirty="0">
                          <a:effectLst/>
                          <a:latin typeface="Calibri"/>
                          <a:ea typeface="Calibri"/>
                          <a:cs typeface="Times New Roman"/>
                        </a:rPr>
                        <a:t>Číslo projektu</a:t>
                      </a:r>
                      <a:endParaRPr lang="cs-CZ" sz="2400" dirty="0">
                        <a:effectLst/>
                        <a:latin typeface="Calibri"/>
                        <a:ea typeface="Calibri"/>
                        <a:cs typeface="Times New Roman"/>
                      </a:endParaRPr>
                    </a:p>
                  </a:txBody>
                  <a:tcPr marL="68580" marR="68580" marT="0" marB="0"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0" i="0" kern="1200" dirty="0" smtClean="0">
                          <a:solidFill>
                            <a:schemeClr val="tx1"/>
                          </a:solidFill>
                          <a:latin typeface="+mn-lt"/>
                          <a:ea typeface="+mn-ea"/>
                          <a:cs typeface="+mn-cs"/>
                        </a:rPr>
                        <a:t>CZ.1.07/1.5.00/34.0423</a:t>
                      </a:r>
                      <a:endParaRPr lang="cs-CZ" dirty="0" smtClean="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Číslo materiálu</a:t>
                      </a:r>
                      <a:endParaRPr lang="cs-CZ" sz="2400" dirty="0">
                        <a:effectLst/>
                        <a:latin typeface="Calibri"/>
                        <a:ea typeface="Calibri"/>
                        <a:cs typeface="Times New Roman"/>
                      </a:endParaRPr>
                    </a:p>
                  </a:txBody>
                  <a:tcPr marL="68580" marR="68580" marT="0" marB="0" anchor="ctr"/>
                </a:tc>
                <a:tc>
                  <a:txBody>
                    <a:bodyPr/>
                    <a:lstStyle/>
                    <a:p>
                      <a:r>
                        <a:rPr lang="cs-CZ" smtClean="0"/>
                        <a:t>10.</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název školy</a:t>
                      </a:r>
                      <a:endParaRPr lang="cs-CZ" sz="2400" dirty="0">
                        <a:effectLst/>
                        <a:latin typeface="Calibri"/>
                        <a:ea typeface="Calibri"/>
                        <a:cs typeface="Times New Roman"/>
                      </a:endParaRPr>
                    </a:p>
                  </a:txBody>
                  <a:tcPr marL="68580" marR="68580" marT="0" marB="0" anchor="ctr"/>
                </a:tc>
                <a:tc>
                  <a:txBody>
                    <a:bodyPr/>
                    <a:lstStyle/>
                    <a:p>
                      <a:r>
                        <a:rPr lang="cs-CZ" sz="1800" kern="1200" dirty="0" smtClean="0">
                          <a:solidFill>
                            <a:schemeClr val="tx1"/>
                          </a:solidFill>
                          <a:effectLst/>
                          <a:latin typeface="+mn-lt"/>
                          <a:ea typeface="+mn-ea"/>
                          <a:cs typeface="+mn-cs"/>
                        </a:rPr>
                        <a:t>Střední škola a Vyšší odborná škola cestovního ruchu, Senovážné náměstí 12, České Budějovice 370 01</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Autor</a:t>
                      </a:r>
                      <a:endParaRPr lang="cs-CZ" sz="2400" dirty="0">
                        <a:effectLst/>
                        <a:latin typeface="Calibri"/>
                        <a:ea typeface="Calibri"/>
                        <a:cs typeface="Times New Roman"/>
                      </a:endParaRPr>
                    </a:p>
                  </a:txBody>
                  <a:tcPr marL="68580" marR="68580" marT="0" marB="0" anchor="ctr"/>
                </a:tc>
                <a:tc>
                  <a:txBody>
                    <a:bodyPr/>
                    <a:lstStyle/>
                    <a:p>
                      <a:r>
                        <a:rPr lang="cs-CZ" dirty="0" smtClean="0"/>
                        <a:t>Mgr. Simona </a:t>
                      </a:r>
                      <a:r>
                        <a:rPr lang="cs-CZ" dirty="0" err="1" smtClean="0"/>
                        <a:t>Steinbauerová</a:t>
                      </a:r>
                      <a:endParaRPr lang="cs-CZ" dirty="0"/>
                    </a:p>
                  </a:txBody>
                  <a:tcPr anchor="ctr"/>
                </a:tc>
              </a:tr>
              <a:tr h="370840">
                <a:tc>
                  <a:txBody>
                    <a:bodyPr/>
                    <a:lstStyle/>
                    <a:p>
                      <a:pPr>
                        <a:lnSpc>
                          <a:spcPct val="115000"/>
                        </a:lnSpc>
                        <a:spcAft>
                          <a:spcPts val="0"/>
                        </a:spcAft>
                      </a:pPr>
                      <a:r>
                        <a:rPr lang="cs-CZ" sz="2400" cap="small" dirty="0" err="1">
                          <a:effectLst/>
                          <a:latin typeface="Calibri"/>
                          <a:ea typeface="Calibri"/>
                          <a:cs typeface="Times New Roman"/>
                        </a:rPr>
                        <a:t>Tématický</a:t>
                      </a:r>
                      <a:r>
                        <a:rPr lang="cs-CZ" sz="2400" cap="small" dirty="0">
                          <a:effectLst/>
                          <a:latin typeface="Calibri"/>
                          <a:ea typeface="Calibri"/>
                          <a:cs typeface="Times New Roman"/>
                        </a:rPr>
                        <a:t> celek</a:t>
                      </a:r>
                      <a:endParaRPr lang="cs-CZ" sz="2400" dirty="0">
                        <a:effectLst/>
                        <a:latin typeface="Calibri"/>
                        <a:ea typeface="Calibri"/>
                        <a:cs typeface="Times New Roman"/>
                      </a:endParaRPr>
                    </a:p>
                  </a:txBody>
                  <a:tcPr marL="68580" marR="68580" marT="0" marB="0" anchor="ctr"/>
                </a:tc>
                <a:tc>
                  <a:txBody>
                    <a:bodyPr/>
                    <a:lstStyle/>
                    <a:p>
                      <a:r>
                        <a:rPr lang="cs-CZ" dirty="0" smtClean="0"/>
                        <a:t>Regionální geografie Evropy</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Ročník</a:t>
                      </a:r>
                      <a:endParaRPr lang="cs-CZ" sz="2400" dirty="0">
                        <a:effectLst/>
                        <a:latin typeface="Calibri"/>
                        <a:ea typeface="Calibri"/>
                        <a:cs typeface="Times New Roman"/>
                      </a:endParaRPr>
                    </a:p>
                  </a:txBody>
                  <a:tcPr marL="68580" marR="68580" marT="0" marB="0" anchor="ctr"/>
                </a:tc>
                <a:tc>
                  <a:txBody>
                    <a:bodyPr/>
                    <a:lstStyle/>
                    <a:p>
                      <a:r>
                        <a:rPr lang="cs-CZ" dirty="0" smtClean="0"/>
                        <a:t>2. ročník</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Datum tvorby</a:t>
                      </a:r>
                      <a:endParaRPr lang="cs-CZ" sz="2400" dirty="0">
                        <a:effectLst/>
                        <a:latin typeface="Calibri"/>
                        <a:ea typeface="Calibri"/>
                        <a:cs typeface="Times New Roman"/>
                      </a:endParaRPr>
                    </a:p>
                  </a:txBody>
                  <a:tcPr marL="68580" marR="68580" marT="0" marB="0" anchor="ctr"/>
                </a:tc>
                <a:tc>
                  <a:txBody>
                    <a:bodyPr/>
                    <a:lstStyle/>
                    <a:p>
                      <a:r>
                        <a:rPr lang="cs-CZ" dirty="0" smtClean="0"/>
                        <a:t>16. 9. 2013</a:t>
                      </a:r>
                      <a:endParaRPr lang="cs-CZ" dirty="0"/>
                    </a:p>
                  </a:txBody>
                  <a:tcPr anchor="ctr"/>
                </a:tc>
              </a:tr>
            </a:tbl>
          </a:graphicData>
        </a:graphic>
      </p:graphicFrame>
    </p:spTree>
    <p:extLst>
      <p:ext uri="{BB962C8B-B14F-4D97-AF65-F5344CB8AC3E}">
        <p14:creationId xmlns="" xmlns:p14="http://schemas.microsoft.com/office/powerpoint/2010/main" val="420453156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395536" y="404665"/>
            <a:ext cx="8229600" cy="6192688"/>
          </a:xfrm>
        </p:spPr>
        <p:txBody>
          <a:bodyPr>
            <a:normAutofit/>
          </a:bodyPr>
          <a:lstStyle/>
          <a:p>
            <a:r>
              <a:rPr lang="cs-CZ" dirty="0" smtClean="0"/>
              <a:t>Anotace: </a:t>
            </a:r>
          </a:p>
          <a:p>
            <a:pPr algn="just"/>
            <a:r>
              <a:rPr lang="cs-CZ" sz="2200" dirty="0" smtClean="0"/>
              <a:t>Materiál je možno využít pro rozšíření učiva v rámci předmětu zeměpis cestovního ruchu. Je určen pro 2. ročníky střední školy. DUM je vytvořen jako prezentace, obsahuje základní informace o Berlíně, historická fakta, demografická data či administrativní členění. </a:t>
            </a:r>
            <a:r>
              <a:rPr lang="cs-CZ" sz="2200" dirty="0" err="1" smtClean="0"/>
              <a:t>Power</a:t>
            </a:r>
            <a:r>
              <a:rPr lang="cs-CZ" sz="2200" dirty="0" smtClean="0"/>
              <a:t> pointová prezentace je zaměřena především na jednotlivé turistické atraktivity tohoto hlavního města.  </a:t>
            </a:r>
            <a:endParaRPr lang="cs-CZ" dirty="0"/>
          </a:p>
          <a:p>
            <a:pPr marL="0" indent="0">
              <a:buNone/>
            </a:pPr>
            <a:endParaRPr lang="cs-CZ" dirty="0" smtClean="0"/>
          </a:p>
          <a:p>
            <a:r>
              <a:rPr lang="cs-CZ" dirty="0" smtClean="0"/>
              <a:t>Metodické pokyny:</a:t>
            </a:r>
          </a:p>
          <a:p>
            <a:r>
              <a:rPr lang="cs-CZ" sz="2200" dirty="0" smtClean="0"/>
              <a:t>DUM je vytvořen ve formě prezentace a je v využitelný v rámci interaktivního vzdělávání.</a:t>
            </a:r>
            <a:endParaRPr lang="cs-CZ" sz="2200" dirty="0"/>
          </a:p>
        </p:txBody>
      </p:sp>
    </p:spTree>
    <p:extLst>
      <p:ext uri="{BB962C8B-B14F-4D97-AF65-F5344CB8AC3E}">
        <p14:creationId xmlns="" xmlns:p14="http://schemas.microsoft.com/office/powerpoint/2010/main" val="237249132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 </a:t>
            </a:r>
            <a:endParaRPr lang="cs-CZ" dirty="0"/>
          </a:p>
        </p:txBody>
      </p:sp>
      <p:pic>
        <p:nvPicPr>
          <p:cNvPr id="3" name="Picture 2" descr="C:\Users\Simona\Downloads\440px-Germany_Laender_Berlin.png"/>
          <p:cNvPicPr>
            <a:picLocks noGrp="1" noChangeAspect="1" noChangeArrowheads="1"/>
          </p:cNvPicPr>
          <p:nvPr>
            <p:ph idx="1"/>
          </p:nvPr>
        </p:nvPicPr>
        <p:blipFill>
          <a:blip r:embed="rId3" cstate="print"/>
          <a:stretch>
            <a:fillRect/>
          </a:stretch>
        </p:blipFill>
        <p:spPr bwMode="auto">
          <a:xfrm>
            <a:off x="1763688" y="476774"/>
            <a:ext cx="4686213" cy="6381226"/>
          </a:xfrm>
          <a:prstGeom prst="rect">
            <a:avLst/>
          </a:prstGeom>
          <a:noFill/>
          <a:ln w="12700">
            <a:solidFill>
              <a:schemeClr val="tx1"/>
            </a:solidFill>
          </a:ln>
        </p:spPr>
      </p:pic>
      <p:sp>
        <p:nvSpPr>
          <p:cNvPr id="6" name="TextovéPole 5"/>
          <p:cNvSpPr txBox="1"/>
          <p:nvPr/>
        </p:nvSpPr>
        <p:spPr>
          <a:xfrm>
            <a:off x="1763688" y="0"/>
            <a:ext cx="2121543" cy="369332"/>
          </a:xfrm>
          <a:prstGeom prst="rect">
            <a:avLst/>
          </a:prstGeom>
          <a:noFill/>
        </p:spPr>
        <p:txBody>
          <a:bodyPr wrap="none" rtlCol="0">
            <a:spAutoFit/>
          </a:bodyPr>
          <a:lstStyle/>
          <a:p>
            <a:r>
              <a:rPr lang="cs-CZ" dirty="0" smtClean="0"/>
              <a:t>Obr. 1. Poloha města</a:t>
            </a:r>
            <a:endParaRPr lang="cs-CZ"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Základní data</a:t>
            </a:r>
            <a:endParaRPr lang="cs-CZ" sz="3200" dirty="0"/>
          </a:p>
        </p:txBody>
      </p:sp>
      <p:sp>
        <p:nvSpPr>
          <p:cNvPr id="3" name="Zástupný symbol pro obsah 2"/>
          <p:cNvSpPr>
            <a:spLocks noGrp="1"/>
          </p:cNvSpPr>
          <p:nvPr>
            <p:ph idx="1"/>
          </p:nvPr>
        </p:nvSpPr>
        <p:spPr/>
        <p:txBody>
          <a:bodyPr>
            <a:normAutofit/>
          </a:bodyPr>
          <a:lstStyle/>
          <a:p>
            <a:r>
              <a:rPr lang="cs-CZ" sz="2400" dirty="0" smtClean="0"/>
              <a:t>Město Berlín vzniklo spojením několika vesnic v roce 1920.</a:t>
            </a:r>
          </a:p>
          <a:p>
            <a:r>
              <a:rPr lang="cs-CZ" sz="2400" dirty="0" smtClean="0"/>
              <a:t>Je od roku 1991 hl. město Spolkové republiky Německo, je také samostatnou spolkovou zemí</a:t>
            </a:r>
          </a:p>
          <a:p>
            <a:r>
              <a:rPr lang="cs-CZ" sz="2400" dirty="0" smtClean="0"/>
              <a:t>Leží na řece Sprévě a </a:t>
            </a:r>
            <a:r>
              <a:rPr lang="cs-CZ" sz="2400" dirty="0" err="1" smtClean="0"/>
              <a:t>Havol</a:t>
            </a:r>
            <a:endParaRPr lang="cs-CZ" sz="2400" dirty="0" smtClean="0"/>
          </a:p>
          <a:p>
            <a:r>
              <a:rPr lang="cs-CZ" sz="2400" dirty="0" smtClean="0"/>
              <a:t>Žije zde 3,5 milionu obyvatel</a:t>
            </a:r>
          </a:p>
          <a:p>
            <a:r>
              <a:rPr lang="cs-CZ" sz="2400" dirty="0" smtClean="0"/>
              <a:t>Dnes je členěno na 12 administrativních  obvodů.</a:t>
            </a:r>
          </a:p>
          <a:p>
            <a:r>
              <a:rPr lang="cs-CZ" sz="2400" dirty="0" smtClean="0"/>
              <a:t>Dopravovat po městě je možné S-</a:t>
            </a:r>
            <a:r>
              <a:rPr lang="cs-CZ" sz="2400" dirty="0" err="1" smtClean="0"/>
              <a:t>bahn</a:t>
            </a:r>
            <a:r>
              <a:rPr lang="cs-CZ" sz="2400" dirty="0" smtClean="0"/>
              <a:t>, U-</a:t>
            </a:r>
            <a:r>
              <a:rPr lang="cs-CZ" sz="2400" dirty="0" err="1" smtClean="0"/>
              <a:t>bahn</a:t>
            </a:r>
            <a:r>
              <a:rPr lang="cs-CZ" sz="2400" dirty="0" smtClean="0"/>
              <a:t>, Autobusem, autem, na kole nebo pěšky.</a:t>
            </a:r>
          </a:p>
          <a:p>
            <a:endParaRPr lang="cs-CZ" sz="2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06090"/>
          </a:xfrm>
        </p:spPr>
        <p:txBody>
          <a:bodyPr>
            <a:normAutofit/>
          </a:bodyPr>
          <a:lstStyle/>
          <a:p>
            <a:r>
              <a:rPr lang="cs-CZ" sz="3200" dirty="0" smtClean="0"/>
              <a:t>Historie města</a:t>
            </a:r>
            <a:endParaRPr lang="cs-CZ" sz="3200" dirty="0"/>
          </a:p>
        </p:txBody>
      </p:sp>
      <p:sp>
        <p:nvSpPr>
          <p:cNvPr id="3" name="Zástupný symbol pro obsah 2"/>
          <p:cNvSpPr>
            <a:spLocks noGrp="1"/>
          </p:cNvSpPr>
          <p:nvPr>
            <p:ph idx="1"/>
          </p:nvPr>
        </p:nvSpPr>
        <p:spPr>
          <a:xfrm>
            <a:off x="457200" y="980728"/>
            <a:ext cx="8435280" cy="5688632"/>
          </a:xfrm>
        </p:spPr>
        <p:txBody>
          <a:bodyPr>
            <a:normAutofit fontScale="77500" lnSpcReduction="20000"/>
          </a:bodyPr>
          <a:lstStyle/>
          <a:p>
            <a:r>
              <a:rPr lang="cs-CZ" sz="2200" dirty="0" smtClean="0"/>
              <a:t>První zmínka o rybářské vesnici </a:t>
            </a:r>
            <a:r>
              <a:rPr lang="cs-CZ" sz="2200" dirty="0" err="1" smtClean="0"/>
              <a:t>Cölln</a:t>
            </a:r>
            <a:r>
              <a:rPr lang="cs-CZ" sz="2200" dirty="0" smtClean="0"/>
              <a:t> a Berlín pochází ze 13. století.</a:t>
            </a:r>
          </a:p>
          <a:p>
            <a:r>
              <a:rPr lang="cs-CZ" sz="2200" dirty="0" smtClean="0"/>
              <a:t>Za braniborských markrabat se vesnice rozvinula v obchodní město.</a:t>
            </a:r>
          </a:p>
          <a:p>
            <a:r>
              <a:rPr lang="cs-CZ" sz="2200" dirty="0" smtClean="0"/>
              <a:t>Od roku 1415 vládne ve městě rod </a:t>
            </a:r>
            <a:r>
              <a:rPr lang="cs-CZ" sz="2200" dirty="0" err="1" smtClean="0"/>
              <a:t>Hohenzollerů</a:t>
            </a:r>
            <a:r>
              <a:rPr lang="cs-CZ" sz="2200" dirty="0" smtClean="0"/>
              <a:t>. Berlín se stal hl. městem </a:t>
            </a:r>
            <a:r>
              <a:rPr lang="cs-CZ" sz="2200" dirty="0" err="1" smtClean="0"/>
              <a:t>Branoborské</a:t>
            </a:r>
            <a:r>
              <a:rPr lang="cs-CZ" sz="2200" dirty="0" smtClean="0"/>
              <a:t> marky.</a:t>
            </a:r>
          </a:p>
          <a:p>
            <a:r>
              <a:rPr lang="cs-CZ" sz="2200" dirty="0" smtClean="0"/>
              <a:t>Během třicetileté války bylo město ničeno bojem, hladem, nemocemi. Obyvatelé ubývali v roce 1648 jich zbylo pouze 6000.</a:t>
            </a:r>
          </a:p>
          <a:p>
            <a:r>
              <a:rPr lang="cs-CZ" sz="2200" dirty="0" smtClean="0"/>
              <a:t>Velký rozvoj nastal za vlády kurfiřta Fridricha Viléma </a:t>
            </a:r>
            <a:r>
              <a:rPr lang="cs-CZ" sz="2200" dirty="0" err="1" smtClean="0"/>
              <a:t>Hohenzollera</a:t>
            </a:r>
            <a:r>
              <a:rPr lang="cs-CZ" sz="2200" dirty="0" smtClean="0"/>
              <a:t>. V roce 1648 se začalo budova moderní opevnění města.</a:t>
            </a:r>
          </a:p>
          <a:p>
            <a:r>
              <a:rPr lang="cs-CZ" sz="2200" dirty="0" err="1" smtClean="0"/>
              <a:t>Ridrich</a:t>
            </a:r>
            <a:r>
              <a:rPr lang="cs-CZ" sz="2200" dirty="0" smtClean="0"/>
              <a:t> III. povýšil Braniborsko na království a Berlín se stal hlavním městem celého Pruska.</a:t>
            </a:r>
          </a:p>
          <a:p>
            <a:r>
              <a:rPr lang="cs-CZ" sz="2200" dirty="0" smtClean="0"/>
              <a:t>Za Fridricha II.(Velikého) se stalo město kulturním centrem, 150 000 obyvatel města.</a:t>
            </a:r>
          </a:p>
          <a:p>
            <a:r>
              <a:rPr lang="cs-CZ" sz="2200" dirty="0" smtClean="0"/>
              <a:t>Po bitvě u Slavkova obsadilo Berlín francouzské vojsko v čele s Napoleonem.</a:t>
            </a:r>
          </a:p>
          <a:p>
            <a:r>
              <a:rPr lang="cs-CZ" sz="2200" dirty="0" smtClean="0"/>
              <a:t>1809 se královský trůn vrátil do Berlína, poté začalo období industrializace v Prusku.</a:t>
            </a:r>
          </a:p>
          <a:p>
            <a:r>
              <a:rPr lang="cs-CZ" sz="2200" dirty="0" smtClean="0"/>
              <a:t>Kancléř Otto </a:t>
            </a:r>
            <a:r>
              <a:rPr lang="cs-CZ" sz="2200" dirty="0" err="1" smtClean="0"/>
              <a:t>von</a:t>
            </a:r>
            <a:r>
              <a:rPr lang="cs-CZ" sz="2200" dirty="0" smtClean="0"/>
              <a:t> </a:t>
            </a:r>
            <a:r>
              <a:rPr lang="cs-CZ" sz="2200" dirty="0" err="1" smtClean="0"/>
              <a:t>Bismacrk</a:t>
            </a:r>
            <a:r>
              <a:rPr lang="cs-CZ" sz="2200" dirty="0" smtClean="0"/>
              <a:t> postavil do čela německy mluvících zemí Prusko.</a:t>
            </a:r>
          </a:p>
          <a:p>
            <a:r>
              <a:rPr lang="cs-CZ" sz="2200" dirty="0" smtClean="0"/>
              <a:t>Roku 1871 bylo vyhlášeno Německé císařství. Počet obyvatel 1 milion.</a:t>
            </a:r>
          </a:p>
          <a:p>
            <a:r>
              <a:rPr lang="cs-CZ" sz="2200" dirty="0" smtClean="0"/>
              <a:t>Během 19. století město rozkvétalo a modernizovalo se.</a:t>
            </a:r>
          </a:p>
          <a:p>
            <a:r>
              <a:rPr lang="cs-CZ" sz="2200" dirty="0" smtClean="0"/>
              <a:t>1918 odstoupil Císař Vilém I. z </a:t>
            </a:r>
            <a:r>
              <a:rPr lang="cs-CZ" sz="2200" dirty="0" err="1" smtClean="0"/>
              <a:t>trůnua</a:t>
            </a:r>
            <a:r>
              <a:rPr lang="cs-CZ" sz="2200" dirty="0" smtClean="0"/>
              <a:t> vznikla republika.</a:t>
            </a:r>
          </a:p>
          <a:p>
            <a:r>
              <a:rPr lang="cs-CZ" sz="2200" dirty="0" smtClean="0"/>
              <a:t>1933 byl říšským kancléřem jmenován Adolf Hitler.(NSDAP)</a:t>
            </a:r>
          </a:p>
          <a:p>
            <a:r>
              <a:rPr lang="cs-CZ" sz="2200" dirty="0" smtClean="0"/>
              <a:t>Listopad 1938 Křišťálová noc</a:t>
            </a:r>
          </a:p>
          <a:p>
            <a:r>
              <a:rPr lang="cs-CZ" sz="2200" dirty="0" smtClean="0"/>
              <a:t>1939 začátek 2. světové války</a:t>
            </a:r>
          </a:p>
          <a:p>
            <a:r>
              <a:rPr lang="cs-CZ" sz="2200" dirty="0" smtClean="0"/>
              <a:t>1945 bylo město rozděleno na 4 sektory poté na Východní a Západní Berlín</a:t>
            </a:r>
          </a:p>
          <a:p>
            <a:r>
              <a:rPr lang="cs-CZ" sz="2200" dirty="0" smtClean="0"/>
              <a:t>Po roce 1949 se stal centrem Studené války.</a:t>
            </a:r>
          </a:p>
          <a:p>
            <a:r>
              <a:rPr lang="cs-CZ" sz="2200" dirty="0" smtClean="0"/>
              <a:t>V roce 1991 po sjednocení Německa se stal Berlín opět hlavním městem spolkové země.</a:t>
            </a:r>
          </a:p>
          <a:p>
            <a:pPr>
              <a:buNone/>
            </a:pPr>
            <a:endParaRPr lang="cs-CZ" sz="22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 calcmode="lin" valueType="num">
                                      <p:cBhvr additive="base">
                                        <p:cTn id="6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3">
                                            <p:txEl>
                                              <p:pRg st="10" end="10"/>
                                            </p:txEl>
                                          </p:spTgt>
                                        </p:tgtEl>
                                        <p:attrNameLst>
                                          <p:attrName>style.visibility</p:attrName>
                                        </p:attrNameLst>
                                      </p:cBhvr>
                                      <p:to>
                                        <p:strVal val="visible"/>
                                      </p:to>
                                    </p:set>
                                    <p:anim calcmode="lin" valueType="num">
                                      <p:cBhvr additive="base">
                                        <p:cTn id="6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3">
                                            <p:txEl>
                                              <p:pRg st="11" end="11"/>
                                            </p:txEl>
                                          </p:spTgt>
                                        </p:tgtEl>
                                        <p:attrNameLst>
                                          <p:attrName>style.visibility</p:attrName>
                                        </p:attrNameLst>
                                      </p:cBhvr>
                                      <p:to>
                                        <p:strVal val="visible"/>
                                      </p:to>
                                    </p:set>
                                    <p:anim calcmode="lin" valueType="num">
                                      <p:cBhvr additive="base">
                                        <p:cTn id="73"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3">
                                            <p:txEl>
                                              <p:pRg st="12" end="12"/>
                                            </p:txEl>
                                          </p:spTgt>
                                        </p:tgtEl>
                                        <p:attrNameLst>
                                          <p:attrName>style.visibility</p:attrName>
                                        </p:attrNameLst>
                                      </p:cBhvr>
                                      <p:to>
                                        <p:strVal val="visible"/>
                                      </p:to>
                                    </p:set>
                                    <p:anim calcmode="lin" valueType="num">
                                      <p:cBhvr additive="base">
                                        <p:cTn id="79"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3">
                                            <p:txEl>
                                              <p:pRg st="13" end="13"/>
                                            </p:txEl>
                                          </p:spTgt>
                                        </p:tgtEl>
                                        <p:attrNameLst>
                                          <p:attrName>style.visibility</p:attrName>
                                        </p:attrNameLst>
                                      </p:cBhvr>
                                      <p:to>
                                        <p:strVal val="visible"/>
                                      </p:to>
                                    </p:set>
                                    <p:anim calcmode="lin" valueType="num">
                                      <p:cBhvr additive="base">
                                        <p:cTn id="85"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grpId="0" nodeType="clickEffect">
                                  <p:stCondLst>
                                    <p:cond delay="0"/>
                                  </p:stCondLst>
                                  <p:childTnLst>
                                    <p:set>
                                      <p:cBhvr>
                                        <p:cTn id="90" dur="1" fill="hold">
                                          <p:stCondLst>
                                            <p:cond delay="0"/>
                                          </p:stCondLst>
                                        </p:cTn>
                                        <p:tgtEl>
                                          <p:spTgt spid="3">
                                            <p:txEl>
                                              <p:pRg st="14" end="14"/>
                                            </p:txEl>
                                          </p:spTgt>
                                        </p:tgtEl>
                                        <p:attrNameLst>
                                          <p:attrName>style.visibility</p:attrName>
                                        </p:attrNameLst>
                                      </p:cBhvr>
                                      <p:to>
                                        <p:strVal val="visible"/>
                                      </p:to>
                                    </p:set>
                                    <p:anim calcmode="lin" valueType="num">
                                      <p:cBhvr additive="base">
                                        <p:cTn id="91" dur="500" fill="hold"/>
                                        <p:tgtEl>
                                          <p:spTgt spid="3">
                                            <p:txEl>
                                              <p:pRg st="14" end="14"/>
                                            </p:txEl>
                                          </p:spTgt>
                                        </p:tgtEl>
                                        <p:attrNameLst>
                                          <p:attrName>ppt_x</p:attrName>
                                        </p:attrNameLst>
                                      </p:cBhvr>
                                      <p:tavLst>
                                        <p:tav tm="0">
                                          <p:val>
                                            <p:strVal val="#ppt_x"/>
                                          </p:val>
                                        </p:tav>
                                        <p:tav tm="100000">
                                          <p:val>
                                            <p:strVal val="#ppt_x"/>
                                          </p:val>
                                        </p:tav>
                                      </p:tavLst>
                                    </p:anim>
                                    <p:anim calcmode="lin" valueType="num">
                                      <p:cBhvr additive="base">
                                        <p:cTn id="92" dur="500" fill="hold"/>
                                        <p:tgtEl>
                                          <p:spTgt spid="3">
                                            <p:txEl>
                                              <p:pRg st="14" end="14"/>
                                            </p:txEl>
                                          </p:spTgt>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grpId="0" nodeType="clickEffect">
                                  <p:stCondLst>
                                    <p:cond delay="0"/>
                                  </p:stCondLst>
                                  <p:childTnLst>
                                    <p:set>
                                      <p:cBhvr>
                                        <p:cTn id="96" dur="1" fill="hold">
                                          <p:stCondLst>
                                            <p:cond delay="0"/>
                                          </p:stCondLst>
                                        </p:cTn>
                                        <p:tgtEl>
                                          <p:spTgt spid="3">
                                            <p:txEl>
                                              <p:pRg st="15" end="15"/>
                                            </p:txEl>
                                          </p:spTgt>
                                        </p:tgtEl>
                                        <p:attrNameLst>
                                          <p:attrName>style.visibility</p:attrName>
                                        </p:attrNameLst>
                                      </p:cBhvr>
                                      <p:to>
                                        <p:strVal val="visible"/>
                                      </p:to>
                                    </p:set>
                                    <p:anim calcmode="lin" valueType="num">
                                      <p:cBhvr additive="base">
                                        <p:cTn id="97" dur="500" fill="hold"/>
                                        <p:tgtEl>
                                          <p:spTgt spid="3">
                                            <p:txEl>
                                              <p:pRg st="15" end="15"/>
                                            </p:txEl>
                                          </p:spTgt>
                                        </p:tgtEl>
                                        <p:attrNameLst>
                                          <p:attrName>ppt_x</p:attrName>
                                        </p:attrNameLst>
                                      </p:cBhvr>
                                      <p:tavLst>
                                        <p:tav tm="0">
                                          <p:val>
                                            <p:strVal val="#ppt_x"/>
                                          </p:val>
                                        </p:tav>
                                        <p:tav tm="100000">
                                          <p:val>
                                            <p:strVal val="#ppt_x"/>
                                          </p:val>
                                        </p:tav>
                                      </p:tavLst>
                                    </p:anim>
                                    <p:anim calcmode="lin" valueType="num">
                                      <p:cBhvr additive="base">
                                        <p:cTn id="98" dur="500" fill="hold"/>
                                        <p:tgtEl>
                                          <p:spTgt spid="3">
                                            <p:txEl>
                                              <p:pRg st="15" end="15"/>
                                            </p:txEl>
                                          </p:spTgt>
                                        </p:tgtEl>
                                        <p:attrNameLst>
                                          <p:attrName>ppt_y</p:attrName>
                                        </p:attrNameLst>
                                      </p:cBhvr>
                                      <p:tavLst>
                                        <p:tav tm="0">
                                          <p:val>
                                            <p:strVal val="1+#ppt_h/2"/>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 presetClass="entr" presetSubtype="4" fill="hold" grpId="0" nodeType="clickEffect">
                                  <p:stCondLst>
                                    <p:cond delay="0"/>
                                  </p:stCondLst>
                                  <p:childTnLst>
                                    <p:set>
                                      <p:cBhvr>
                                        <p:cTn id="102" dur="1" fill="hold">
                                          <p:stCondLst>
                                            <p:cond delay="0"/>
                                          </p:stCondLst>
                                        </p:cTn>
                                        <p:tgtEl>
                                          <p:spTgt spid="3">
                                            <p:txEl>
                                              <p:pRg st="16" end="16"/>
                                            </p:txEl>
                                          </p:spTgt>
                                        </p:tgtEl>
                                        <p:attrNameLst>
                                          <p:attrName>style.visibility</p:attrName>
                                        </p:attrNameLst>
                                      </p:cBhvr>
                                      <p:to>
                                        <p:strVal val="visible"/>
                                      </p:to>
                                    </p:set>
                                    <p:anim calcmode="lin" valueType="num">
                                      <p:cBhvr additive="base">
                                        <p:cTn id="103" dur="500" fill="hold"/>
                                        <p:tgtEl>
                                          <p:spTgt spid="3">
                                            <p:txEl>
                                              <p:pRg st="16" end="16"/>
                                            </p:txEl>
                                          </p:spTgt>
                                        </p:tgtEl>
                                        <p:attrNameLst>
                                          <p:attrName>ppt_x</p:attrName>
                                        </p:attrNameLst>
                                      </p:cBhvr>
                                      <p:tavLst>
                                        <p:tav tm="0">
                                          <p:val>
                                            <p:strVal val="#ppt_x"/>
                                          </p:val>
                                        </p:tav>
                                        <p:tav tm="100000">
                                          <p:val>
                                            <p:strVal val="#ppt_x"/>
                                          </p:val>
                                        </p:tav>
                                      </p:tavLst>
                                    </p:anim>
                                    <p:anim calcmode="lin" valueType="num">
                                      <p:cBhvr additive="base">
                                        <p:cTn id="104" dur="500" fill="hold"/>
                                        <p:tgtEl>
                                          <p:spTgt spid="3">
                                            <p:txEl>
                                              <p:pRg st="16" end="16"/>
                                            </p:txEl>
                                          </p:spTgt>
                                        </p:tgtEl>
                                        <p:attrNameLst>
                                          <p:attrName>ppt_y</p:attrName>
                                        </p:attrNameLst>
                                      </p:cBhvr>
                                      <p:tavLst>
                                        <p:tav tm="0">
                                          <p:val>
                                            <p:strVal val="1+#ppt_h/2"/>
                                          </p:val>
                                        </p:tav>
                                        <p:tav tm="100000">
                                          <p:val>
                                            <p:strVal val="#ppt_y"/>
                                          </p:val>
                                        </p:tav>
                                      </p:tavLst>
                                    </p:anim>
                                  </p:childTnLst>
                                </p:cTn>
                              </p:par>
                            </p:childTnLst>
                          </p:cTn>
                        </p:par>
                      </p:childTnLst>
                    </p:cTn>
                  </p:par>
                  <p:par>
                    <p:cTn id="105" fill="hold">
                      <p:stCondLst>
                        <p:cond delay="indefinite"/>
                      </p:stCondLst>
                      <p:childTnLst>
                        <p:par>
                          <p:cTn id="106" fill="hold">
                            <p:stCondLst>
                              <p:cond delay="0"/>
                            </p:stCondLst>
                            <p:childTnLst>
                              <p:par>
                                <p:cTn id="107" presetID="2" presetClass="entr" presetSubtype="4" fill="hold" grpId="0" nodeType="clickEffect">
                                  <p:stCondLst>
                                    <p:cond delay="0"/>
                                  </p:stCondLst>
                                  <p:childTnLst>
                                    <p:set>
                                      <p:cBhvr>
                                        <p:cTn id="108" dur="1" fill="hold">
                                          <p:stCondLst>
                                            <p:cond delay="0"/>
                                          </p:stCondLst>
                                        </p:cTn>
                                        <p:tgtEl>
                                          <p:spTgt spid="3">
                                            <p:txEl>
                                              <p:pRg st="17" end="17"/>
                                            </p:txEl>
                                          </p:spTgt>
                                        </p:tgtEl>
                                        <p:attrNameLst>
                                          <p:attrName>style.visibility</p:attrName>
                                        </p:attrNameLst>
                                      </p:cBhvr>
                                      <p:to>
                                        <p:strVal val="visible"/>
                                      </p:to>
                                    </p:set>
                                    <p:anim calcmode="lin" valueType="num">
                                      <p:cBhvr additive="base">
                                        <p:cTn id="109" dur="500" fill="hold"/>
                                        <p:tgtEl>
                                          <p:spTgt spid="3">
                                            <p:txEl>
                                              <p:pRg st="17" end="17"/>
                                            </p:txEl>
                                          </p:spTgt>
                                        </p:tgtEl>
                                        <p:attrNameLst>
                                          <p:attrName>ppt_x</p:attrName>
                                        </p:attrNameLst>
                                      </p:cBhvr>
                                      <p:tavLst>
                                        <p:tav tm="0">
                                          <p:val>
                                            <p:strVal val="#ppt_x"/>
                                          </p:val>
                                        </p:tav>
                                        <p:tav tm="100000">
                                          <p:val>
                                            <p:strVal val="#ppt_x"/>
                                          </p:val>
                                        </p:tav>
                                      </p:tavLst>
                                    </p:anim>
                                    <p:anim calcmode="lin" valueType="num">
                                      <p:cBhvr additive="base">
                                        <p:cTn id="110" dur="500" fill="hold"/>
                                        <p:tgtEl>
                                          <p:spTgt spid="3">
                                            <p:txEl>
                                              <p:pRg st="17" end="17"/>
                                            </p:txEl>
                                          </p:spTgt>
                                        </p:tgtEl>
                                        <p:attrNameLst>
                                          <p:attrName>ppt_y</p:attrName>
                                        </p:attrNameLst>
                                      </p:cBhvr>
                                      <p:tavLst>
                                        <p:tav tm="0">
                                          <p:val>
                                            <p:strVal val="1+#ppt_h/2"/>
                                          </p:val>
                                        </p:tav>
                                        <p:tav tm="100000">
                                          <p:val>
                                            <p:strVal val="#ppt_y"/>
                                          </p:val>
                                        </p:tav>
                                      </p:tavLst>
                                    </p:anim>
                                  </p:childTnLst>
                                </p:cTn>
                              </p:par>
                            </p:childTnLst>
                          </p:cTn>
                        </p:par>
                      </p:childTnLst>
                    </p:cTn>
                  </p:par>
                  <p:par>
                    <p:cTn id="111" fill="hold">
                      <p:stCondLst>
                        <p:cond delay="indefinite"/>
                      </p:stCondLst>
                      <p:childTnLst>
                        <p:par>
                          <p:cTn id="112" fill="hold">
                            <p:stCondLst>
                              <p:cond delay="0"/>
                            </p:stCondLst>
                            <p:childTnLst>
                              <p:par>
                                <p:cTn id="113" presetID="2" presetClass="entr" presetSubtype="4" fill="hold" grpId="0" nodeType="clickEffect">
                                  <p:stCondLst>
                                    <p:cond delay="0"/>
                                  </p:stCondLst>
                                  <p:childTnLst>
                                    <p:set>
                                      <p:cBhvr>
                                        <p:cTn id="114" dur="1" fill="hold">
                                          <p:stCondLst>
                                            <p:cond delay="0"/>
                                          </p:stCondLst>
                                        </p:cTn>
                                        <p:tgtEl>
                                          <p:spTgt spid="3">
                                            <p:txEl>
                                              <p:pRg st="18" end="18"/>
                                            </p:txEl>
                                          </p:spTgt>
                                        </p:tgtEl>
                                        <p:attrNameLst>
                                          <p:attrName>style.visibility</p:attrName>
                                        </p:attrNameLst>
                                      </p:cBhvr>
                                      <p:to>
                                        <p:strVal val="visible"/>
                                      </p:to>
                                    </p:set>
                                    <p:anim calcmode="lin" valueType="num">
                                      <p:cBhvr additive="base">
                                        <p:cTn id="115" dur="500" fill="hold"/>
                                        <p:tgtEl>
                                          <p:spTgt spid="3">
                                            <p:txEl>
                                              <p:pRg st="18" end="18"/>
                                            </p:txEl>
                                          </p:spTgt>
                                        </p:tgtEl>
                                        <p:attrNameLst>
                                          <p:attrName>ppt_x</p:attrName>
                                        </p:attrNameLst>
                                      </p:cBhvr>
                                      <p:tavLst>
                                        <p:tav tm="0">
                                          <p:val>
                                            <p:strVal val="#ppt_x"/>
                                          </p:val>
                                        </p:tav>
                                        <p:tav tm="100000">
                                          <p:val>
                                            <p:strVal val="#ppt_x"/>
                                          </p:val>
                                        </p:tav>
                                      </p:tavLst>
                                    </p:anim>
                                    <p:anim calcmode="lin" valueType="num">
                                      <p:cBhvr additive="base">
                                        <p:cTn id="116" dur="500" fill="hold"/>
                                        <p:tgtEl>
                                          <p:spTgt spid="3">
                                            <p:txEl>
                                              <p:pRg st="18" end="1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Hlavní oblasti cestovního ruchu</a:t>
            </a:r>
            <a:endParaRPr lang="cs-CZ" sz="3200" dirty="0"/>
          </a:p>
        </p:txBody>
      </p:sp>
      <p:sp>
        <p:nvSpPr>
          <p:cNvPr id="3" name="Zástupný symbol pro obsah 2"/>
          <p:cNvSpPr>
            <a:spLocks noGrp="1"/>
          </p:cNvSpPr>
          <p:nvPr>
            <p:ph idx="1"/>
          </p:nvPr>
        </p:nvSpPr>
        <p:spPr/>
        <p:txBody>
          <a:bodyPr>
            <a:normAutofit/>
          </a:bodyPr>
          <a:lstStyle/>
          <a:p>
            <a:pPr marL="514350" indent="-514350">
              <a:buFont typeface="+mj-lt"/>
              <a:buAutoNum type="arabicPeriod"/>
            </a:pPr>
            <a:r>
              <a:rPr lang="cs-CZ" sz="2400" dirty="0" smtClean="0"/>
              <a:t>Okolí </a:t>
            </a:r>
            <a:r>
              <a:rPr lang="cs-CZ" sz="2400" dirty="0" err="1" smtClean="0"/>
              <a:t>Unter</a:t>
            </a:r>
            <a:r>
              <a:rPr lang="cs-CZ" sz="2400" dirty="0" smtClean="0"/>
              <a:t> den </a:t>
            </a:r>
            <a:r>
              <a:rPr lang="cs-CZ" sz="2400" dirty="0" err="1" smtClean="0"/>
              <a:t>Linden</a:t>
            </a:r>
            <a:endParaRPr lang="cs-CZ" sz="2400" dirty="0" smtClean="0"/>
          </a:p>
          <a:p>
            <a:pPr marL="514350" indent="-514350">
              <a:buFont typeface="+mj-lt"/>
              <a:buAutoNum type="arabicPeriod"/>
            </a:pPr>
            <a:r>
              <a:rPr lang="cs-CZ" sz="2400" dirty="0" smtClean="0"/>
              <a:t>Muzejní ostrov</a:t>
            </a:r>
          </a:p>
          <a:p>
            <a:pPr marL="514350" indent="-514350">
              <a:buFont typeface="+mj-lt"/>
              <a:buAutoNum type="arabicPeriod"/>
            </a:pPr>
            <a:r>
              <a:rPr lang="cs-CZ" sz="2400" dirty="0" smtClean="0"/>
              <a:t>Východní centrum</a:t>
            </a:r>
          </a:p>
          <a:p>
            <a:pPr marL="514350" indent="-514350">
              <a:buFont typeface="+mj-lt"/>
              <a:buAutoNum type="arabicPeriod"/>
            </a:pPr>
            <a:r>
              <a:rPr lang="cs-CZ" sz="2400" dirty="0" smtClean="0"/>
              <a:t>Severní centrum</a:t>
            </a:r>
          </a:p>
          <a:p>
            <a:pPr marL="514350" indent="-514350">
              <a:buFont typeface="+mj-lt"/>
              <a:buAutoNum type="arabicPeriod"/>
            </a:pPr>
            <a:r>
              <a:rPr lang="cs-CZ" sz="2400" dirty="0" err="1" smtClean="0"/>
              <a:t>Tiergarten</a:t>
            </a:r>
            <a:endParaRPr lang="cs-CZ" sz="2400" dirty="0" smtClean="0"/>
          </a:p>
          <a:p>
            <a:pPr marL="514350" indent="-514350">
              <a:buFont typeface="+mj-lt"/>
              <a:buAutoNum type="arabicPeriod"/>
            </a:pPr>
            <a:r>
              <a:rPr lang="cs-CZ" sz="2400" dirty="0" err="1" smtClean="0"/>
              <a:t>Kreuzberg</a:t>
            </a:r>
            <a:endParaRPr lang="cs-CZ" sz="2400" dirty="0" smtClean="0"/>
          </a:p>
          <a:p>
            <a:pPr marL="514350" indent="-514350">
              <a:buFont typeface="+mj-lt"/>
              <a:buAutoNum type="arabicPeriod"/>
            </a:pPr>
            <a:r>
              <a:rPr lang="cs-CZ" sz="2400" dirty="0" smtClean="0"/>
              <a:t>Okolí </a:t>
            </a:r>
            <a:r>
              <a:rPr lang="cs-CZ" sz="2400" dirty="0" err="1" smtClean="0"/>
              <a:t>Kurfürstendannu</a:t>
            </a:r>
            <a:endParaRPr lang="cs-CZ" sz="2400" dirty="0" smtClean="0"/>
          </a:p>
          <a:p>
            <a:pPr marL="514350" indent="-514350">
              <a:buFont typeface="+mj-lt"/>
              <a:buAutoNum type="arabicPeriod"/>
            </a:pPr>
            <a:r>
              <a:rPr lang="cs-CZ" sz="2400" dirty="0" smtClean="0"/>
              <a:t>Okolí zámku </a:t>
            </a:r>
            <a:r>
              <a:rPr lang="cs-CZ" sz="2400" dirty="0" err="1" smtClean="0"/>
              <a:t>Chalottenburg</a:t>
            </a:r>
            <a:endParaRPr lang="cs-CZ" sz="2400" dirty="0" smtClean="0"/>
          </a:p>
          <a:p>
            <a:pPr marL="514350" indent="-514350">
              <a:buFont typeface="+mj-lt"/>
              <a:buAutoNum type="arabicPeriod"/>
            </a:pPr>
            <a:r>
              <a:rPr lang="cs-CZ" sz="2400" dirty="0" smtClean="0"/>
              <a:t>Okraj Berlína</a:t>
            </a:r>
          </a:p>
          <a:p>
            <a:pPr marL="514350" indent="-514350">
              <a:buFont typeface="+mj-lt"/>
              <a:buAutoNum type="arabicPeriod"/>
            </a:pPr>
            <a:endParaRPr lang="cs-CZ"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sz="3200" dirty="0" smtClean="0"/>
              <a:t>1. Okolí </a:t>
            </a:r>
            <a:r>
              <a:rPr lang="cs-CZ" sz="3200" dirty="0" err="1" smtClean="0"/>
              <a:t>Unter</a:t>
            </a:r>
            <a:r>
              <a:rPr lang="cs-CZ" sz="3200" dirty="0" smtClean="0"/>
              <a:t> den </a:t>
            </a:r>
            <a:r>
              <a:rPr lang="cs-CZ" sz="3200" dirty="0" err="1" smtClean="0"/>
              <a:t>Linden</a:t>
            </a:r>
            <a:r>
              <a:rPr lang="cs-CZ" sz="3200" dirty="0" smtClean="0"/>
              <a:t/>
            </a:r>
            <a:br>
              <a:rPr lang="cs-CZ" sz="3200" dirty="0" smtClean="0"/>
            </a:br>
            <a:r>
              <a:rPr lang="cs-CZ" sz="2400" dirty="0" smtClean="0"/>
              <a:t>Jedna z nejznámějších ulic začíná na náměstí </a:t>
            </a:r>
            <a:r>
              <a:rPr lang="cs-CZ" sz="2400" dirty="0" err="1" smtClean="0"/>
              <a:t>Schlosssplatz</a:t>
            </a:r>
            <a:r>
              <a:rPr lang="cs-CZ" sz="2400" dirty="0" smtClean="0"/>
              <a:t> a míří k </a:t>
            </a:r>
            <a:r>
              <a:rPr lang="cs-CZ" sz="2400" dirty="0" err="1" smtClean="0"/>
              <a:t>Pariser</a:t>
            </a:r>
            <a:r>
              <a:rPr lang="cs-CZ" sz="2400" dirty="0" smtClean="0"/>
              <a:t> </a:t>
            </a:r>
            <a:r>
              <a:rPr lang="cs-CZ" sz="2400" dirty="0" err="1" smtClean="0"/>
              <a:t>Plaztu</a:t>
            </a:r>
            <a:r>
              <a:rPr lang="cs-CZ" sz="2400" dirty="0" smtClean="0"/>
              <a:t> a Braniborské bráně. V 17. století zde byly vysázeny lípy.</a:t>
            </a:r>
            <a:endParaRPr lang="cs-CZ" sz="2400" dirty="0"/>
          </a:p>
        </p:txBody>
      </p:sp>
      <p:pic>
        <p:nvPicPr>
          <p:cNvPr id="2050" name="Picture 2" descr="C:\Users\Simona\Downloads\800px-Unter_den_Linden_von_oben_cropped.jpg"/>
          <p:cNvPicPr>
            <a:picLocks noGrp="1" noChangeAspect="1" noChangeArrowheads="1"/>
          </p:cNvPicPr>
          <p:nvPr>
            <p:ph idx="1"/>
          </p:nvPr>
        </p:nvPicPr>
        <p:blipFill>
          <a:blip r:embed="rId3" cstate="print"/>
          <a:srcRect/>
          <a:stretch>
            <a:fillRect/>
          </a:stretch>
        </p:blipFill>
        <p:spPr bwMode="auto">
          <a:xfrm>
            <a:off x="849960" y="1988841"/>
            <a:ext cx="6833909" cy="4869160"/>
          </a:xfrm>
          <a:prstGeom prst="rect">
            <a:avLst/>
          </a:prstGeom>
          <a:noFill/>
        </p:spPr>
      </p:pic>
      <p:sp>
        <p:nvSpPr>
          <p:cNvPr id="5" name="TextovéPole 4"/>
          <p:cNvSpPr txBox="1"/>
          <p:nvPr/>
        </p:nvSpPr>
        <p:spPr>
          <a:xfrm>
            <a:off x="827584" y="1556792"/>
            <a:ext cx="2487604" cy="369332"/>
          </a:xfrm>
          <a:prstGeom prst="rect">
            <a:avLst/>
          </a:prstGeom>
          <a:noFill/>
        </p:spPr>
        <p:txBody>
          <a:bodyPr wrap="none" rtlCol="0">
            <a:spAutoFit/>
          </a:bodyPr>
          <a:lstStyle/>
          <a:p>
            <a:r>
              <a:rPr lang="cs-CZ" dirty="0" smtClean="0"/>
              <a:t>Obr. 2. </a:t>
            </a:r>
            <a:r>
              <a:rPr lang="cs-CZ" dirty="0" err="1" smtClean="0"/>
              <a:t>Unter</a:t>
            </a:r>
            <a:r>
              <a:rPr lang="cs-CZ" dirty="0" smtClean="0"/>
              <a:t> den </a:t>
            </a:r>
            <a:r>
              <a:rPr lang="cs-CZ" dirty="0" err="1" smtClean="0"/>
              <a:t>Linden</a:t>
            </a:r>
            <a:endParaRPr lang="cs-CZ"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2400" dirty="0" smtClean="0"/>
              <a:t>Braniborská brána</a:t>
            </a:r>
            <a:endParaRPr lang="cs-CZ" sz="2400" dirty="0"/>
          </a:p>
        </p:txBody>
      </p:sp>
      <p:pic>
        <p:nvPicPr>
          <p:cNvPr id="3074" name="Picture 2" descr="C:\Users\Simona\Downloads\Brandenburger_Tor1.JPG"/>
          <p:cNvPicPr>
            <a:picLocks noGrp="1" noChangeAspect="1" noChangeArrowheads="1"/>
          </p:cNvPicPr>
          <p:nvPr>
            <p:ph idx="1"/>
          </p:nvPr>
        </p:nvPicPr>
        <p:blipFill>
          <a:blip r:embed="rId3" cstate="print"/>
          <a:srcRect/>
          <a:stretch>
            <a:fillRect/>
          </a:stretch>
        </p:blipFill>
        <p:spPr bwMode="auto">
          <a:xfrm>
            <a:off x="467544" y="1340768"/>
            <a:ext cx="7128792" cy="5346594"/>
          </a:xfrm>
          <a:prstGeom prst="rect">
            <a:avLst/>
          </a:prstGeom>
          <a:noFill/>
        </p:spPr>
      </p:pic>
      <p:sp>
        <p:nvSpPr>
          <p:cNvPr id="7" name="TextovéPole 6"/>
          <p:cNvSpPr txBox="1"/>
          <p:nvPr/>
        </p:nvSpPr>
        <p:spPr>
          <a:xfrm>
            <a:off x="395536" y="1052736"/>
            <a:ext cx="2553328" cy="369332"/>
          </a:xfrm>
          <a:prstGeom prst="rect">
            <a:avLst/>
          </a:prstGeom>
          <a:noFill/>
        </p:spPr>
        <p:txBody>
          <a:bodyPr wrap="none" rtlCol="0">
            <a:spAutoFit/>
          </a:bodyPr>
          <a:lstStyle/>
          <a:p>
            <a:r>
              <a:rPr lang="cs-CZ" dirty="0" smtClean="0"/>
              <a:t>Obr. 3. Braniborská brána</a:t>
            </a:r>
            <a:endParaRPr lang="cs-CZ"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Holocaust </a:t>
            </a:r>
            <a:r>
              <a:rPr lang="cs-CZ" sz="3200" dirty="0" err="1" smtClean="0"/>
              <a:t>Denkmal</a:t>
            </a:r>
            <a:r>
              <a:rPr lang="cs-CZ" dirty="0" smtClean="0"/>
              <a:t/>
            </a:r>
            <a:br>
              <a:rPr lang="cs-CZ" dirty="0" smtClean="0"/>
            </a:br>
            <a:r>
              <a:rPr lang="cs-CZ" sz="2200" dirty="0" smtClean="0"/>
              <a:t>Tento památník se nachází nedaleko Braniborské brány.</a:t>
            </a:r>
            <a:endParaRPr lang="cs-CZ" sz="2200" dirty="0"/>
          </a:p>
        </p:txBody>
      </p:sp>
      <p:pic>
        <p:nvPicPr>
          <p:cNvPr id="4098" name="Picture 2" descr="C:\Users\Simona\Downloads\Berlin_Holocaust_Memorial.jpg"/>
          <p:cNvPicPr>
            <a:picLocks noGrp="1" noChangeAspect="1" noChangeArrowheads="1"/>
          </p:cNvPicPr>
          <p:nvPr>
            <p:ph idx="1"/>
          </p:nvPr>
        </p:nvPicPr>
        <p:blipFill>
          <a:blip r:embed="rId3" cstate="print"/>
          <a:srcRect/>
          <a:stretch>
            <a:fillRect/>
          </a:stretch>
        </p:blipFill>
        <p:spPr bwMode="auto">
          <a:xfrm>
            <a:off x="899593" y="1600200"/>
            <a:ext cx="7010400" cy="5257800"/>
          </a:xfrm>
          <a:prstGeom prst="rect">
            <a:avLst/>
          </a:prstGeom>
          <a:noFill/>
        </p:spPr>
      </p:pic>
      <p:sp>
        <p:nvSpPr>
          <p:cNvPr id="5" name="TextovéPole 4"/>
          <p:cNvSpPr txBox="1"/>
          <p:nvPr/>
        </p:nvSpPr>
        <p:spPr>
          <a:xfrm>
            <a:off x="827584" y="1268760"/>
            <a:ext cx="2672078" cy="369332"/>
          </a:xfrm>
          <a:prstGeom prst="rect">
            <a:avLst/>
          </a:prstGeom>
          <a:noFill/>
        </p:spPr>
        <p:txBody>
          <a:bodyPr wrap="none" rtlCol="0">
            <a:spAutoFit/>
          </a:bodyPr>
          <a:lstStyle/>
          <a:p>
            <a:r>
              <a:rPr lang="cs-CZ" dirty="0" smtClean="0"/>
              <a:t>Obr. 4. Holocaust </a:t>
            </a:r>
            <a:r>
              <a:rPr lang="cs-CZ" dirty="0" err="1" smtClean="0"/>
              <a:t>Denkmal</a:t>
            </a:r>
            <a:endParaRPr lang="cs-CZ"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u="sng" dirty="0" smtClean="0"/>
              <a:t>2. Muzejní ostrov</a:t>
            </a:r>
            <a:br>
              <a:rPr lang="cs-CZ" sz="3200" u="sng" dirty="0" smtClean="0"/>
            </a:br>
            <a:endParaRPr lang="cs-CZ" sz="3200" u="sng" dirty="0"/>
          </a:p>
        </p:txBody>
      </p:sp>
      <p:pic>
        <p:nvPicPr>
          <p:cNvPr id="1026" name="Picture 2" descr="C:\Users\Simona\Downloads\595px-Karte_berlin_museumsinsel.png"/>
          <p:cNvPicPr>
            <a:picLocks noGrp="1" noChangeAspect="1" noChangeArrowheads="1"/>
          </p:cNvPicPr>
          <p:nvPr>
            <p:ph idx="1"/>
          </p:nvPr>
        </p:nvPicPr>
        <p:blipFill>
          <a:blip r:embed="rId3" cstate="print"/>
          <a:srcRect/>
          <a:stretch>
            <a:fillRect/>
          </a:stretch>
        </p:blipFill>
        <p:spPr bwMode="auto">
          <a:xfrm>
            <a:off x="1835696" y="1133813"/>
            <a:ext cx="5688632" cy="5724187"/>
          </a:xfrm>
          <a:prstGeom prst="rect">
            <a:avLst/>
          </a:prstGeom>
          <a:noFill/>
        </p:spPr>
      </p:pic>
      <p:sp>
        <p:nvSpPr>
          <p:cNvPr id="5" name="TextovéPole 4"/>
          <p:cNvSpPr txBox="1"/>
          <p:nvPr/>
        </p:nvSpPr>
        <p:spPr>
          <a:xfrm>
            <a:off x="1835696" y="836712"/>
            <a:ext cx="2117118" cy="369332"/>
          </a:xfrm>
          <a:prstGeom prst="rect">
            <a:avLst/>
          </a:prstGeom>
          <a:noFill/>
        </p:spPr>
        <p:txBody>
          <a:bodyPr wrap="none" rtlCol="0">
            <a:spAutoFit/>
          </a:bodyPr>
          <a:lstStyle/>
          <a:p>
            <a:r>
              <a:rPr lang="cs-CZ" dirty="0" smtClean="0"/>
              <a:t>Obr. 5. </a:t>
            </a:r>
            <a:r>
              <a:rPr lang="cs-CZ" dirty="0" err="1" smtClean="0"/>
              <a:t>Museuminsel</a:t>
            </a:r>
            <a:endParaRPr lang="cs-CZ"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74638"/>
            <a:ext cx="8964488" cy="1143000"/>
          </a:xfrm>
        </p:spPr>
        <p:txBody>
          <a:bodyPr>
            <a:normAutofit fontScale="90000"/>
          </a:bodyPr>
          <a:lstStyle/>
          <a:p>
            <a:r>
              <a:rPr lang="cs-CZ" sz="3600" dirty="0" smtClean="0"/>
              <a:t>Muzejní ostrov- </a:t>
            </a:r>
            <a:r>
              <a:rPr lang="cs-CZ" sz="2200" dirty="0" smtClean="0"/>
              <a:t>nachází se zde např. </a:t>
            </a:r>
            <a:r>
              <a:rPr lang="cs-CZ" sz="2200" dirty="0" err="1" smtClean="0"/>
              <a:t>Lustgarten</a:t>
            </a:r>
            <a:r>
              <a:rPr lang="cs-CZ" sz="2200" dirty="0" smtClean="0"/>
              <a:t>, Berlínský dóm a několik muzeí jako </a:t>
            </a:r>
            <a:r>
              <a:rPr lang="cs-CZ" sz="2200" dirty="0" err="1" smtClean="0"/>
              <a:t>Bodenmuseum</a:t>
            </a:r>
            <a:r>
              <a:rPr lang="cs-CZ" sz="2200" dirty="0" smtClean="0"/>
              <a:t>, </a:t>
            </a:r>
            <a:r>
              <a:rPr lang="cs-CZ" sz="2200" dirty="0" err="1" smtClean="0"/>
              <a:t>Altes</a:t>
            </a:r>
            <a:r>
              <a:rPr lang="cs-CZ" sz="2200" dirty="0" smtClean="0"/>
              <a:t> Museum, Alte </a:t>
            </a:r>
            <a:r>
              <a:rPr lang="cs-CZ" sz="2200" dirty="0" err="1" smtClean="0"/>
              <a:t>Nationalgalerie</a:t>
            </a:r>
            <a:r>
              <a:rPr lang="cs-CZ" sz="2200" dirty="0" smtClean="0"/>
              <a:t>, </a:t>
            </a:r>
            <a:r>
              <a:rPr lang="cs-CZ" sz="2200" dirty="0" err="1" smtClean="0"/>
              <a:t>Pergamonmuseum</a:t>
            </a:r>
            <a:r>
              <a:rPr lang="cs-CZ" sz="2200" dirty="0" smtClean="0"/>
              <a:t>.</a:t>
            </a:r>
            <a:endParaRPr lang="cs-CZ" sz="2200" dirty="0"/>
          </a:p>
        </p:txBody>
      </p:sp>
      <p:pic>
        <p:nvPicPr>
          <p:cNvPr id="2050" name="Picture 2" descr="C:\Users\Simona\Downloads\783px-AltMuseum_1a.jpg"/>
          <p:cNvPicPr>
            <a:picLocks noGrp="1" noChangeAspect="1" noChangeArrowheads="1"/>
          </p:cNvPicPr>
          <p:nvPr>
            <p:ph idx="1"/>
          </p:nvPr>
        </p:nvPicPr>
        <p:blipFill>
          <a:blip r:embed="rId3" cstate="print"/>
          <a:srcRect/>
          <a:stretch>
            <a:fillRect/>
          </a:stretch>
        </p:blipFill>
        <p:spPr bwMode="auto">
          <a:xfrm>
            <a:off x="1187624" y="1556792"/>
            <a:ext cx="6696744" cy="5126694"/>
          </a:xfrm>
          <a:prstGeom prst="rect">
            <a:avLst/>
          </a:prstGeom>
          <a:noFill/>
        </p:spPr>
      </p:pic>
      <p:sp>
        <p:nvSpPr>
          <p:cNvPr id="5" name="TextovéPole 4"/>
          <p:cNvSpPr txBox="1"/>
          <p:nvPr/>
        </p:nvSpPr>
        <p:spPr>
          <a:xfrm>
            <a:off x="1115616" y="1268760"/>
            <a:ext cx="2202783" cy="369332"/>
          </a:xfrm>
          <a:prstGeom prst="rect">
            <a:avLst/>
          </a:prstGeom>
          <a:noFill/>
        </p:spPr>
        <p:txBody>
          <a:bodyPr wrap="none" rtlCol="0">
            <a:spAutoFit/>
          </a:bodyPr>
          <a:lstStyle/>
          <a:p>
            <a:r>
              <a:rPr lang="cs-CZ" dirty="0" smtClean="0"/>
              <a:t>Obr. 6. </a:t>
            </a:r>
            <a:r>
              <a:rPr lang="cs-CZ" dirty="0" err="1" smtClean="0"/>
              <a:t>Altes</a:t>
            </a:r>
            <a:r>
              <a:rPr lang="cs-CZ" dirty="0" smtClean="0"/>
              <a:t> Museum</a:t>
            </a:r>
            <a:endParaRPr lang="cs-CZ"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2200" dirty="0" smtClean="0"/>
              <a:t>Berlínský dóm</a:t>
            </a:r>
            <a:br>
              <a:rPr lang="cs-CZ" sz="2200" dirty="0" smtClean="0"/>
            </a:br>
            <a:r>
              <a:rPr lang="cs-CZ" sz="2200" dirty="0" smtClean="0"/>
              <a:t>vyrostl v letech 1747 – 50 jeho součástí  je také krypta rodu </a:t>
            </a:r>
            <a:r>
              <a:rPr lang="cs-CZ" sz="2200" dirty="0" err="1" smtClean="0"/>
              <a:t>Hohenzollerů</a:t>
            </a:r>
            <a:r>
              <a:rPr lang="cs-CZ" sz="2200" dirty="0" smtClean="0"/>
              <a:t>. Současnou barokní podobu získal v roce 1905.</a:t>
            </a:r>
            <a:endParaRPr lang="cs-CZ" sz="2200" dirty="0"/>
          </a:p>
        </p:txBody>
      </p:sp>
      <p:pic>
        <p:nvPicPr>
          <p:cNvPr id="3074" name="Picture 2" descr="C:\Users\Simona\Downloads\View_from_the_bridge,_Berlin,_Germany_(6048949834).jpg"/>
          <p:cNvPicPr>
            <a:picLocks noGrp="1" noChangeAspect="1" noChangeArrowheads="1"/>
          </p:cNvPicPr>
          <p:nvPr>
            <p:ph idx="1"/>
          </p:nvPr>
        </p:nvPicPr>
        <p:blipFill>
          <a:blip r:embed="rId2" cstate="print"/>
          <a:srcRect/>
          <a:stretch>
            <a:fillRect/>
          </a:stretch>
        </p:blipFill>
        <p:spPr bwMode="auto">
          <a:xfrm>
            <a:off x="899592" y="1844824"/>
            <a:ext cx="7344816" cy="4923322"/>
          </a:xfrm>
          <a:prstGeom prst="rect">
            <a:avLst/>
          </a:prstGeom>
          <a:noFill/>
        </p:spPr>
      </p:pic>
      <p:sp>
        <p:nvSpPr>
          <p:cNvPr id="5" name="TextovéPole 4"/>
          <p:cNvSpPr txBox="1"/>
          <p:nvPr/>
        </p:nvSpPr>
        <p:spPr>
          <a:xfrm>
            <a:off x="755576" y="1556792"/>
            <a:ext cx="2099486" cy="369332"/>
          </a:xfrm>
          <a:prstGeom prst="rect">
            <a:avLst/>
          </a:prstGeom>
          <a:noFill/>
        </p:spPr>
        <p:txBody>
          <a:bodyPr wrap="none" rtlCol="0">
            <a:spAutoFit/>
          </a:bodyPr>
          <a:lstStyle/>
          <a:p>
            <a:r>
              <a:rPr lang="cs-CZ" dirty="0" smtClean="0"/>
              <a:t>Obr. 7. </a:t>
            </a:r>
            <a:r>
              <a:rPr lang="cs-CZ" dirty="0" err="1" smtClean="0"/>
              <a:t>Berliner</a:t>
            </a:r>
            <a:r>
              <a:rPr lang="cs-CZ" dirty="0" smtClean="0"/>
              <a:t> Dom</a:t>
            </a:r>
            <a:endParaRPr lang="cs-CZ"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u="sng" dirty="0" smtClean="0"/>
              <a:t>3. Východní centrum </a:t>
            </a:r>
            <a:endParaRPr lang="cs-CZ" sz="3200" u="sng" dirty="0"/>
          </a:p>
        </p:txBody>
      </p:sp>
      <p:pic>
        <p:nvPicPr>
          <p:cNvPr id="4098" name="Picture 2" descr="C:\Users\Simona\Downloads\800px-Nikolaivrtl_1a.jpg"/>
          <p:cNvPicPr>
            <a:picLocks noGrp="1" noChangeAspect="1" noChangeArrowheads="1"/>
          </p:cNvPicPr>
          <p:nvPr>
            <p:ph idx="1"/>
          </p:nvPr>
        </p:nvPicPr>
        <p:blipFill>
          <a:blip r:embed="rId3" cstate="print"/>
          <a:srcRect/>
          <a:stretch>
            <a:fillRect/>
          </a:stretch>
        </p:blipFill>
        <p:spPr bwMode="auto">
          <a:xfrm>
            <a:off x="0" y="1484784"/>
            <a:ext cx="9144000" cy="5314950"/>
          </a:xfrm>
          <a:prstGeom prst="rect">
            <a:avLst/>
          </a:prstGeom>
          <a:noFill/>
        </p:spPr>
      </p:pic>
      <p:sp>
        <p:nvSpPr>
          <p:cNvPr id="5" name="TextovéPole 4"/>
          <p:cNvSpPr txBox="1"/>
          <p:nvPr/>
        </p:nvSpPr>
        <p:spPr>
          <a:xfrm>
            <a:off x="251520" y="1124744"/>
            <a:ext cx="2033121" cy="369332"/>
          </a:xfrm>
          <a:prstGeom prst="rect">
            <a:avLst/>
          </a:prstGeom>
          <a:noFill/>
        </p:spPr>
        <p:txBody>
          <a:bodyPr wrap="none" rtlCol="0">
            <a:spAutoFit/>
          </a:bodyPr>
          <a:lstStyle/>
          <a:p>
            <a:r>
              <a:rPr lang="cs-CZ" dirty="0" smtClean="0"/>
              <a:t>Obr.8. </a:t>
            </a:r>
            <a:r>
              <a:rPr lang="cs-CZ" dirty="0" err="1" smtClean="0"/>
              <a:t>Nikolaiviertel</a:t>
            </a:r>
            <a:endParaRPr lang="cs-CZ"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err="1" smtClean="0"/>
              <a:t>Rotes</a:t>
            </a:r>
            <a:r>
              <a:rPr lang="cs-CZ" sz="3200" dirty="0" smtClean="0"/>
              <a:t> Rathaus</a:t>
            </a:r>
            <a:br>
              <a:rPr lang="cs-CZ" sz="3200" dirty="0" smtClean="0"/>
            </a:br>
            <a:r>
              <a:rPr lang="cs-CZ" sz="2400" dirty="0" smtClean="0"/>
              <a:t>hlavní berlínská radnice se nachází na Muzejním ostrově.</a:t>
            </a:r>
            <a:endParaRPr lang="cs-CZ" sz="2400" dirty="0"/>
          </a:p>
        </p:txBody>
      </p:sp>
      <p:pic>
        <p:nvPicPr>
          <p:cNvPr id="5122" name="Picture 2" descr="C:\Users\Simona\Downloads\800px-Rotes_Rathaus.jpg"/>
          <p:cNvPicPr>
            <a:picLocks noGrp="1" noChangeAspect="1" noChangeArrowheads="1"/>
          </p:cNvPicPr>
          <p:nvPr>
            <p:ph idx="1"/>
          </p:nvPr>
        </p:nvPicPr>
        <p:blipFill>
          <a:blip r:embed="rId3" cstate="print"/>
          <a:srcRect/>
          <a:stretch>
            <a:fillRect/>
          </a:stretch>
        </p:blipFill>
        <p:spPr bwMode="auto">
          <a:xfrm>
            <a:off x="1172215" y="1600200"/>
            <a:ext cx="6799569" cy="4525963"/>
          </a:xfrm>
          <a:prstGeom prst="rect">
            <a:avLst/>
          </a:prstGeom>
          <a:noFill/>
        </p:spPr>
      </p:pic>
      <p:sp>
        <p:nvSpPr>
          <p:cNvPr id="5" name="TextovéPole 4"/>
          <p:cNvSpPr txBox="1"/>
          <p:nvPr/>
        </p:nvSpPr>
        <p:spPr>
          <a:xfrm>
            <a:off x="1187624" y="1340768"/>
            <a:ext cx="2183098" cy="369332"/>
          </a:xfrm>
          <a:prstGeom prst="rect">
            <a:avLst/>
          </a:prstGeom>
          <a:noFill/>
        </p:spPr>
        <p:txBody>
          <a:bodyPr wrap="none" rtlCol="0">
            <a:spAutoFit/>
          </a:bodyPr>
          <a:lstStyle/>
          <a:p>
            <a:r>
              <a:rPr lang="cs-CZ" dirty="0" smtClean="0"/>
              <a:t>Obr. 9. </a:t>
            </a:r>
            <a:r>
              <a:rPr lang="cs-CZ" dirty="0" err="1" smtClean="0"/>
              <a:t>Rotes</a:t>
            </a:r>
            <a:r>
              <a:rPr lang="cs-CZ" dirty="0" smtClean="0"/>
              <a:t> Rathaus</a:t>
            </a:r>
            <a:endParaRPr lang="cs-CZ"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err="1" smtClean="0"/>
              <a:t>Fernsehturm</a:t>
            </a:r>
            <a:r>
              <a:rPr lang="cs-CZ" sz="2200" dirty="0" smtClean="0"/>
              <a:t/>
            </a:r>
            <a:br>
              <a:rPr lang="cs-CZ" sz="2200" dirty="0" smtClean="0"/>
            </a:br>
            <a:endParaRPr lang="cs-CZ" sz="2200" dirty="0"/>
          </a:p>
        </p:txBody>
      </p:sp>
      <p:pic>
        <p:nvPicPr>
          <p:cNvPr id="6146" name="Picture 2" descr="C:\Users\Simona\Downloads\344px-2009-10-23_-_Festival_of_Lights_-_Fernsehturm_2.JPG"/>
          <p:cNvPicPr>
            <a:picLocks noGrp="1" noChangeAspect="1" noChangeArrowheads="1"/>
          </p:cNvPicPr>
          <p:nvPr>
            <p:ph idx="1"/>
          </p:nvPr>
        </p:nvPicPr>
        <p:blipFill>
          <a:blip r:embed="rId3" cstate="print"/>
          <a:stretch>
            <a:fillRect/>
          </a:stretch>
        </p:blipFill>
        <p:spPr bwMode="auto">
          <a:xfrm>
            <a:off x="5076056" y="284240"/>
            <a:ext cx="3779912" cy="6573760"/>
          </a:xfrm>
          <a:prstGeom prst="rect">
            <a:avLst/>
          </a:prstGeom>
          <a:noFill/>
        </p:spPr>
      </p:pic>
      <p:sp>
        <p:nvSpPr>
          <p:cNvPr id="5" name="Zástupný symbol pro text 4"/>
          <p:cNvSpPr>
            <a:spLocks noGrp="1"/>
          </p:cNvSpPr>
          <p:nvPr>
            <p:ph type="body" sz="half" idx="2"/>
          </p:nvPr>
        </p:nvSpPr>
        <p:spPr>
          <a:xfrm>
            <a:off x="457200" y="1435100"/>
            <a:ext cx="4186808" cy="4691063"/>
          </a:xfrm>
        </p:spPr>
        <p:txBody>
          <a:bodyPr>
            <a:normAutofit/>
          </a:bodyPr>
          <a:lstStyle/>
          <a:p>
            <a:r>
              <a:rPr lang="cs-CZ" sz="2400" dirty="0" smtClean="0"/>
              <a:t>Televizní věž přezdívají Berlíňané </a:t>
            </a:r>
            <a:r>
              <a:rPr lang="cs-CZ" sz="2400" dirty="0" err="1" smtClean="0"/>
              <a:t>Telespargel</a:t>
            </a:r>
            <a:r>
              <a:rPr lang="cs-CZ" sz="2400" dirty="0" smtClean="0"/>
              <a:t> (</a:t>
            </a:r>
            <a:r>
              <a:rPr lang="cs-CZ" sz="2400" dirty="0" err="1" smtClean="0"/>
              <a:t>telepárátko</a:t>
            </a:r>
            <a:r>
              <a:rPr lang="cs-CZ" sz="2400" dirty="0" smtClean="0"/>
              <a:t>) a je nejvyšší objektem ve městě (365m).</a:t>
            </a:r>
            <a:endParaRPr lang="cs-CZ" sz="2400" dirty="0"/>
          </a:p>
        </p:txBody>
      </p:sp>
      <p:sp>
        <p:nvSpPr>
          <p:cNvPr id="7" name="TextovéPole 6"/>
          <p:cNvSpPr txBox="1"/>
          <p:nvPr/>
        </p:nvSpPr>
        <p:spPr>
          <a:xfrm>
            <a:off x="5004048" y="0"/>
            <a:ext cx="2178930" cy="369332"/>
          </a:xfrm>
          <a:prstGeom prst="rect">
            <a:avLst/>
          </a:prstGeom>
          <a:noFill/>
        </p:spPr>
        <p:txBody>
          <a:bodyPr wrap="none" rtlCol="0">
            <a:spAutoFit/>
          </a:bodyPr>
          <a:lstStyle/>
          <a:p>
            <a:r>
              <a:rPr lang="cs-CZ" dirty="0" smtClean="0"/>
              <a:t>Obr. 10. </a:t>
            </a:r>
            <a:r>
              <a:rPr lang="cs-CZ" dirty="0" err="1" smtClean="0"/>
              <a:t>Fernsehturm</a:t>
            </a:r>
            <a:endParaRPr lang="cs-CZ"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err="1" smtClean="0"/>
              <a:t>Alexanderplatz</a:t>
            </a:r>
            <a:r>
              <a:rPr lang="cs-CZ" sz="3200" dirty="0" smtClean="0"/>
              <a:t> „Alex“ </a:t>
            </a:r>
            <a:endParaRPr lang="cs-CZ" sz="3200" dirty="0"/>
          </a:p>
        </p:txBody>
      </p:sp>
      <p:pic>
        <p:nvPicPr>
          <p:cNvPr id="7170" name="Picture 2" descr="C:\Users\Simona\Downloads\Berlin_Alexanderplatz_Fernsehturm.JPG"/>
          <p:cNvPicPr>
            <a:picLocks noGrp="1" noChangeAspect="1" noChangeArrowheads="1"/>
          </p:cNvPicPr>
          <p:nvPr>
            <p:ph idx="1"/>
          </p:nvPr>
        </p:nvPicPr>
        <p:blipFill>
          <a:blip r:embed="rId3" cstate="print"/>
          <a:srcRect/>
          <a:stretch>
            <a:fillRect/>
          </a:stretch>
        </p:blipFill>
        <p:spPr bwMode="auto">
          <a:xfrm>
            <a:off x="1115616" y="1511407"/>
            <a:ext cx="7128792" cy="5346594"/>
          </a:xfrm>
          <a:prstGeom prst="rect">
            <a:avLst/>
          </a:prstGeom>
          <a:noFill/>
        </p:spPr>
      </p:pic>
      <p:sp>
        <p:nvSpPr>
          <p:cNvPr id="5" name="TextovéPole 4"/>
          <p:cNvSpPr txBox="1"/>
          <p:nvPr/>
        </p:nvSpPr>
        <p:spPr>
          <a:xfrm>
            <a:off x="1115616" y="1196752"/>
            <a:ext cx="2365456" cy="369332"/>
          </a:xfrm>
          <a:prstGeom prst="rect">
            <a:avLst/>
          </a:prstGeom>
          <a:noFill/>
        </p:spPr>
        <p:txBody>
          <a:bodyPr wrap="none" rtlCol="0">
            <a:spAutoFit/>
          </a:bodyPr>
          <a:lstStyle/>
          <a:p>
            <a:r>
              <a:rPr lang="cs-CZ" dirty="0" smtClean="0"/>
              <a:t>Obr. 11. </a:t>
            </a:r>
            <a:r>
              <a:rPr lang="cs-CZ" dirty="0" err="1" smtClean="0"/>
              <a:t>Alexanderplatz</a:t>
            </a:r>
            <a:endParaRPr lang="cs-CZ"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610744" cy="1162050"/>
          </a:xfrm>
        </p:spPr>
        <p:txBody>
          <a:bodyPr>
            <a:normAutofit/>
          </a:bodyPr>
          <a:lstStyle/>
          <a:p>
            <a:r>
              <a:rPr lang="cs-CZ" sz="3200" u="sng" dirty="0" smtClean="0"/>
              <a:t>4. Severní </a:t>
            </a:r>
            <a:r>
              <a:rPr lang="cs-CZ" sz="3200" u="sng" dirty="0" smtClean="0"/>
              <a:t>centrum: </a:t>
            </a:r>
            <a:r>
              <a:rPr lang="cs-CZ" sz="3200" dirty="0" smtClean="0"/>
              <a:t/>
            </a:r>
            <a:br>
              <a:rPr lang="cs-CZ" sz="3200" dirty="0" smtClean="0"/>
            </a:br>
            <a:r>
              <a:rPr lang="cs-CZ" sz="3200" dirty="0" smtClean="0"/>
              <a:t>Stodolová čtvrť</a:t>
            </a:r>
            <a:endParaRPr lang="cs-CZ" sz="3200" dirty="0"/>
          </a:p>
        </p:txBody>
      </p:sp>
      <p:sp>
        <p:nvSpPr>
          <p:cNvPr id="4" name="Zástupný symbol pro text 3"/>
          <p:cNvSpPr>
            <a:spLocks noGrp="1"/>
          </p:cNvSpPr>
          <p:nvPr>
            <p:ph type="body" sz="half" idx="2"/>
          </p:nvPr>
        </p:nvSpPr>
        <p:spPr>
          <a:xfrm>
            <a:off x="251520" y="1435100"/>
            <a:ext cx="3816424" cy="4691063"/>
          </a:xfrm>
        </p:spPr>
        <p:txBody>
          <a:bodyPr/>
          <a:lstStyle/>
          <a:p>
            <a:r>
              <a:rPr lang="cs-CZ" sz="2000" dirty="0" smtClean="0"/>
              <a:t>Tato čtvrť byla zdevastována bombardováním a víc jak 50 let chátrala. </a:t>
            </a:r>
            <a:r>
              <a:rPr lang="cs-CZ" sz="2000" dirty="0" smtClean="0"/>
              <a:t>P</a:t>
            </a:r>
            <a:r>
              <a:rPr lang="cs-CZ" sz="2000" dirty="0" smtClean="0"/>
              <a:t>o pádu Berlínské zdi zažívá nebývalý rozmach, zdejší noční život patří k nejrušnějším ve východním Berlíně.</a:t>
            </a:r>
          </a:p>
          <a:p>
            <a:endParaRPr lang="cs-CZ" dirty="0"/>
          </a:p>
        </p:txBody>
      </p:sp>
      <p:sp>
        <p:nvSpPr>
          <p:cNvPr id="6" name="TextovéPole 5"/>
          <p:cNvSpPr txBox="1"/>
          <p:nvPr/>
        </p:nvSpPr>
        <p:spPr>
          <a:xfrm>
            <a:off x="4139952" y="0"/>
            <a:ext cx="3167470" cy="369332"/>
          </a:xfrm>
          <a:prstGeom prst="rect">
            <a:avLst/>
          </a:prstGeom>
          <a:noFill/>
        </p:spPr>
        <p:txBody>
          <a:bodyPr wrap="none" rtlCol="0">
            <a:spAutoFit/>
          </a:bodyPr>
          <a:lstStyle/>
          <a:p>
            <a:r>
              <a:rPr lang="cs-CZ" dirty="0" smtClean="0"/>
              <a:t>Obr. 12. </a:t>
            </a:r>
            <a:r>
              <a:rPr lang="cs-CZ" dirty="0" err="1" smtClean="0"/>
              <a:t>Organienburger</a:t>
            </a:r>
            <a:r>
              <a:rPr lang="cs-CZ" dirty="0" smtClean="0"/>
              <a:t> </a:t>
            </a:r>
            <a:r>
              <a:rPr lang="cs-CZ" dirty="0" err="1" smtClean="0"/>
              <a:t>Strasse</a:t>
            </a:r>
            <a:endParaRPr lang="cs-CZ" dirty="0"/>
          </a:p>
        </p:txBody>
      </p:sp>
      <p:pic>
        <p:nvPicPr>
          <p:cNvPr id="1027" name="Picture 3" descr="C:\Users\Simona\Downloads\400px-Oranienburger_strasse_aerial.JPG"/>
          <p:cNvPicPr>
            <a:picLocks noGrp="1" noChangeAspect="1" noChangeArrowheads="1"/>
          </p:cNvPicPr>
          <p:nvPr>
            <p:ph idx="1"/>
          </p:nvPr>
        </p:nvPicPr>
        <p:blipFill>
          <a:blip r:embed="rId3" cstate="print"/>
          <a:srcRect/>
          <a:stretch>
            <a:fillRect/>
          </a:stretch>
        </p:blipFill>
        <p:spPr bwMode="auto">
          <a:xfrm>
            <a:off x="4572000" y="348499"/>
            <a:ext cx="4372714" cy="6553951"/>
          </a:xfrm>
          <a:prstGeom prst="rect">
            <a:avLst/>
          </a:prstGeom>
          <a:noFill/>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err="1" smtClean="0"/>
              <a:t>Neue</a:t>
            </a:r>
            <a:r>
              <a:rPr lang="cs-CZ" sz="3200" dirty="0" smtClean="0"/>
              <a:t> </a:t>
            </a:r>
            <a:r>
              <a:rPr lang="cs-CZ" sz="3200" dirty="0" err="1" smtClean="0"/>
              <a:t>Synagoge</a:t>
            </a:r>
            <a:endParaRPr lang="cs-CZ" sz="3200" dirty="0"/>
          </a:p>
        </p:txBody>
      </p:sp>
      <p:sp>
        <p:nvSpPr>
          <p:cNvPr id="4" name="Zástupný symbol pro text 3"/>
          <p:cNvSpPr>
            <a:spLocks noGrp="1"/>
          </p:cNvSpPr>
          <p:nvPr>
            <p:ph type="body" sz="half" idx="2"/>
          </p:nvPr>
        </p:nvSpPr>
        <p:spPr>
          <a:xfrm>
            <a:off x="457200" y="1435100"/>
            <a:ext cx="3610744" cy="4691063"/>
          </a:xfrm>
        </p:spPr>
        <p:txBody>
          <a:bodyPr>
            <a:normAutofit/>
          </a:bodyPr>
          <a:lstStyle/>
          <a:p>
            <a:r>
              <a:rPr lang="cs-CZ" sz="2200" dirty="0" smtClean="0"/>
              <a:t>Byla otevřena ve Stodolové čtvrti v roce 1866. Stavba synagogy pojme až 3000 věřících. Do Křišťálové noci byla nejvyšší stavbou v Berlíně, další škody pak utrpěla při náletech spojenců. </a:t>
            </a:r>
          </a:p>
          <a:p>
            <a:r>
              <a:rPr lang="cs-CZ" sz="2200" dirty="0" smtClean="0"/>
              <a:t>Přední část dnes využívá Centrum </a:t>
            </a:r>
            <a:r>
              <a:rPr lang="cs-CZ" sz="2200" dirty="0" err="1" smtClean="0"/>
              <a:t>Judaicum</a:t>
            </a:r>
            <a:r>
              <a:rPr lang="cs-CZ" sz="2200" dirty="0" smtClean="0"/>
              <a:t>.</a:t>
            </a:r>
            <a:endParaRPr lang="cs-CZ" sz="2200" dirty="0"/>
          </a:p>
        </p:txBody>
      </p:sp>
      <p:pic>
        <p:nvPicPr>
          <p:cNvPr id="2050" name="Picture 2" descr="C:\Users\Simona\Downloads\Berlin_Neue_Synagoge_2005.jpg"/>
          <p:cNvPicPr>
            <a:picLocks noGrp="1" noChangeAspect="1" noChangeArrowheads="1"/>
          </p:cNvPicPr>
          <p:nvPr>
            <p:ph idx="1"/>
          </p:nvPr>
        </p:nvPicPr>
        <p:blipFill>
          <a:blip r:embed="rId3" cstate="print"/>
          <a:srcRect/>
          <a:stretch>
            <a:fillRect/>
          </a:stretch>
        </p:blipFill>
        <p:spPr bwMode="auto">
          <a:xfrm>
            <a:off x="4716016" y="764704"/>
            <a:ext cx="4243507" cy="5853113"/>
          </a:xfrm>
          <a:prstGeom prst="rect">
            <a:avLst/>
          </a:prstGeom>
          <a:noFill/>
        </p:spPr>
      </p:pic>
      <p:sp>
        <p:nvSpPr>
          <p:cNvPr id="6" name="TextovéPole 5"/>
          <p:cNvSpPr txBox="1"/>
          <p:nvPr/>
        </p:nvSpPr>
        <p:spPr>
          <a:xfrm>
            <a:off x="4716016" y="404664"/>
            <a:ext cx="2359236" cy="369332"/>
          </a:xfrm>
          <a:prstGeom prst="rect">
            <a:avLst/>
          </a:prstGeom>
          <a:noFill/>
        </p:spPr>
        <p:txBody>
          <a:bodyPr wrap="none" rtlCol="0">
            <a:spAutoFit/>
          </a:bodyPr>
          <a:lstStyle/>
          <a:p>
            <a:r>
              <a:rPr lang="cs-CZ" dirty="0" smtClean="0"/>
              <a:t>Obr. 13 </a:t>
            </a:r>
            <a:r>
              <a:rPr lang="cs-CZ" dirty="0" err="1" smtClean="0"/>
              <a:t>Neue</a:t>
            </a:r>
            <a:r>
              <a:rPr lang="cs-CZ" dirty="0" smtClean="0"/>
              <a:t> </a:t>
            </a:r>
            <a:r>
              <a:rPr lang="cs-CZ" dirty="0" err="1" smtClean="0"/>
              <a:t>Synagoge</a:t>
            </a:r>
            <a:endParaRPr lang="cs-CZ"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95536" y="0"/>
            <a:ext cx="8229600" cy="1143000"/>
          </a:xfrm>
        </p:spPr>
        <p:txBody>
          <a:bodyPr>
            <a:normAutofit/>
          </a:bodyPr>
          <a:lstStyle/>
          <a:p>
            <a:r>
              <a:rPr lang="cs-CZ" sz="3200" dirty="0" smtClean="0"/>
              <a:t>Hamburger </a:t>
            </a:r>
            <a:r>
              <a:rPr lang="cs-CZ" sz="3200" dirty="0" err="1" smtClean="0"/>
              <a:t>Bahnhof</a:t>
            </a:r>
            <a:endParaRPr lang="cs-CZ" sz="3200" dirty="0"/>
          </a:p>
        </p:txBody>
      </p:sp>
      <p:pic>
        <p:nvPicPr>
          <p:cNvPr id="3074" name="Picture 2" descr="C:\Users\Simona\Downloads\800px-HambgBhf_1a.jpg"/>
          <p:cNvPicPr>
            <a:picLocks noGrp="1" noChangeAspect="1" noChangeArrowheads="1"/>
          </p:cNvPicPr>
          <p:nvPr>
            <p:ph idx="1"/>
          </p:nvPr>
        </p:nvPicPr>
        <p:blipFill>
          <a:blip r:embed="rId2" cstate="print"/>
          <a:stretch>
            <a:fillRect/>
          </a:stretch>
        </p:blipFill>
        <p:spPr bwMode="auto">
          <a:xfrm>
            <a:off x="1403648" y="2051466"/>
            <a:ext cx="6408712" cy="4806534"/>
          </a:xfrm>
          <a:prstGeom prst="rect">
            <a:avLst/>
          </a:prstGeom>
          <a:noFill/>
        </p:spPr>
      </p:pic>
      <p:sp>
        <p:nvSpPr>
          <p:cNvPr id="4" name="Zástupný symbol pro text 3"/>
          <p:cNvSpPr>
            <a:spLocks noGrp="1"/>
          </p:cNvSpPr>
          <p:nvPr>
            <p:ph type="body" sz="half" idx="4294967295"/>
          </p:nvPr>
        </p:nvSpPr>
        <p:spPr>
          <a:xfrm>
            <a:off x="0" y="836712"/>
            <a:ext cx="9144000" cy="1345828"/>
          </a:xfrm>
        </p:spPr>
        <p:txBody>
          <a:bodyPr>
            <a:normAutofit/>
          </a:bodyPr>
          <a:lstStyle/>
          <a:p>
            <a:pPr algn="ctr">
              <a:buNone/>
            </a:pPr>
            <a:r>
              <a:rPr lang="cs-CZ" sz="2000" dirty="0" smtClean="0"/>
              <a:t>Toto muzeum moderního umění sídlí </a:t>
            </a:r>
            <a:r>
              <a:rPr lang="cs-CZ" sz="2000" dirty="0" smtClean="0"/>
              <a:t>od roku </a:t>
            </a:r>
            <a:r>
              <a:rPr lang="cs-CZ" sz="2000" dirty="0" smtClean="0"/>
              <a:t>1847 v budově bývalého Hamburského nádraží. V roce 1996 byla tato neorenesanční budova otevřena veřejnosti a kromě soch a obrazů nabízí také film, video, hudbu a design.</a:t>
            </a:r>
          </a:p>
          <a:p>
            <a:pPr algn="ctr"/>
            <a:endParaRPr lang="cs-CZ" sz="2000" dirty="0" smtClean="0"/>
          </a:p>
        </p:txBody>
      </p:sp>
      <p:sp>
        <p:nvSpPr>
          <p:cNvPr id="6" name="TextovéPole 5"/>
          <p:cNvSpPr txBox="1"/>
          <p:nvPr/>
        </p:nvSpPr>
        <p:spPr>
          <a:xfrm>
            <a:off x="1331640" y="1772816"/>
            <a:ext cx="2879891" cy="369332"/>
          </a:xfrm>
          <a:prstGeom prst="rect">
            <a:avLst/>
          </a:prstGeom>
          <a:noFill/>
        </p:spPr>
        <p:txBody>
          <a:bodyPr wrap="none" rtlCol="0">
            <a:spAutoFit/>
          </a:bodyPr>
          <a:lstStyle/>
          <a:p>
            <a:r>
              <a:rPr lang="cs-CZ" dirty="0" smtClean="0"/>
              <a:t>Obr. 14. Hamburger </a:t>
            </a:r>
            <a:r>
              <a:rPr lang="cs-CZ" dirty="0" err="1" smtClean="0"/>
              <a:t>Bahnhof</a:t>
            </a:r>
            <a:endParaRPr lang="cs-CZ"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sz="3200" u="sng" dirty="0" smtClean="0"/>
              <a:t>5. </a:t>
            </a:r>
            <a:r>
              <a:rPr lang="cs-CZ" sz="3200" u="sng" dirty="0" err="1" smtClean="0"/>
              <a:t>Tiergarten</a:t>
            </a:r>
            <a:r>
              <a:rPr lang="cs-CZ" sz="3200" dirty="0" smtClean="0"/>
              <a:t/>
            </a:r>
            <a:br>
              <a:rPr lang="cs-CZ" sz="3200" dirty="0" smtClean="0"/>
            </a:br>
            <a:r>
              <a:rPr lang="cs-CZ" sz="2200" dirty="0" smtClean="0"/>
              <a:t>Bývala královská obora, byla v 18. století upravena na park. V 19. st. Byly na </a:t>
            </a:r>
            <a:r>
              <a:rPr lang="cs-CZ" sz="2200" dirty="0" err="1" smtClean="0"/>
              <a:t>Postdamer</a:t>
            </a:r>
            <a:r>
              <a:rPr lang="cs-CZ" sz="2200" dirty="0" smtClean="0"/>
              <a:t> </a:t>
            </a:r>
            <a:r>
              <a:rPr lang="cs-CZ" sz="2200" dirty="0" err="1" smtClean="0"/>
              <a:t>Platzu</a:t>
            </a:r>
            <a:r>
              <a:rPr lang="cs-CZ" sz="2200" dirty="0" smtClean="0"/>
              <a:t> vztyčeny první budovy ( obchodní domy a banky). Po rozdělení Berlína </a:t>
            </a:r>
            <a:r>
              <a:rPr lang="cs-CZ" sz="2200" dirty="0" smtClean="0"/>
              <a:t>s</a:t>
            </a:r>
            <a:r>
              <a:rPr lang="cs-CZ" sz="2200" dirty="0" smtClean="0"/>
              <a:t>končila tato část na západní straně města.</a:t>
            </a:r>
            <a:endParaRPr lang="cs-CZ" sz="2200" dirty="0"/>
          </a:p>
        </p:txBody>
      </p:sp>
      <p:pic>
        <p:nvPicPr>
          <p:cNvPr id="4098" name="Picture 2" descr="C:\Users\Simona\Downloads\Berlin_Tiergarten_Siegessäule_Luftansicht.jpg"/>
          <p:cNvPicPr>
            <a:picLocks noGrp="1" noChangeAspect="1" noChangeArrowheads="1"/>
          </p:cNvPicPr>
          <p:nvPr>
            <p:ph idx="1"/>
          </p:nvPr>
        </p:nvPicPr>
        <p:blipFill>
          <a:blip r:embed="rId3" cstate="print"/>
          <a:srcRect/>
          <a:stretch>
            <a:fillRect/>
          </a:stretch>
        </p:blipFill>
        <p:spPr bwMode="auto">
          <a:xfrm>
            <a:off x="1259632" y="1835442"/>
            <a:ext cx="6696744" cy="5022558"/>
          </a:xfrm>
          <a:prstGeom prst="rect">
            <a:avLst/>
          </a:prstGeom>
          <a:noFill/>
        </p:spPr>
      </p:pic>
      <p:sp>
        <p:nvSpPr>
          <p:cNvPr id="5" name="TextovéPole 4"/>
          <p:cNvSpPr txBox="1"/>
          <p:nvPr/>
        </p:nvSpPr>
        <p:spPr>
          <a:xfrm>
            <a:off x="1115616" y="1484784"/>
            <a:ext cx="1935658" cy="369332"/>
          </a:xfrm>
          <a:prstGeom prst="rect">
            <a:avLst/>
          </a:prstGeom>
          <a:noFill/>
        </p:spPr>
        <p:txBody>
          <a:bodyPr wrap="none" rtlCol="0">
            <a:spAutoFit/>
          </a:bodyPr>
          <a:lstStyle/>
          <a:p>
            <a:r>
              <a:rPr lang="cs-CZ" dirty="0" smtClean="0"/>
              <a:t>Obr. 15. </a:t>
            </a:r>
            <a:r>
              <a:rPr lang="cs-CZ" dirty="0" err="1" smtClean="0"/>
              <a:t>Tiergarten</a:t>
            </a:r>
            <a:endParaRPr lang="cs-CZ"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sz="3200" dirty="0" err="1" smtClean="0"/>
              <a:t>Reichstag</a:t>
            </a:r>
            <a:r>
              <a:rPr lang="cs-CZ" sz="3200" dirty="0" smtClean="0"/>
              <a:t> (sídlo říšského sněmu)</a:t>
            </a:r>
            <a:br>
              <a:rPr lang="cs-CZ" sz="3200" dirty="0" smtClean="0"/>
            </a:br>
            <a:r>
              <a:rPr lang="cs-CZ" sz="2400" dirty="0" smtClean="0"/>
              <a:t>je považována za jeden ze symbolů znovu sjednoceného Německa.</a:t>
            </a:r>
            <a:endParaRPr lang="cs-CZ" sz="2400" dirty="0"/>
          </a:p>
        </p:txBody>
      </p:sp>
      <p:pic>
        <p:nvPicPr>
          <p:cNvPr id="5122" name="Picture 2" descr="C:\Users\Simona\Downloads\800px-Berlin_reichstag_west_panorama.jpg"/>
          <p:cNvPicPr>
            <a:picLocks noGrp="1" noChangeAspect="1" noChangeArrowheads="1"/>
          </p:cNvPicPr>
          <p:nvPr>
            <p:ph idx="1"/>
          </p:nvPr>
        </p:nvPicPr>
        <p:blipFill>
          <a:blip r:embed="rId3" cstate="print"/>
          <a:srcRect/>
          <a:stretch>
            <a:fillRect/>
          </a:stretch>
        </p:blipFill>
        <p:spPr bwMode="auto">
          <a:xfrm>
            <a:off x="0" y="1798637"/>
            <a:ext cx="9144000" cy="4129088"/>
          </a:xfrm>
          <a:prstGeom prst="rect">
            <a:avLst/>
          </a:prstGeom>
          <a:noFill/>
        </p:spPr>
      </p:pic>
      <p:sp>
        <p:nvSpPr>
          <p:cNvPr id="5" name="TextovéPole 4"/>
          <p:cNvSpPr txBox="1"/>
          <p:nvPr/>
        </p:nvSpPr>
        <p:spPr>
          <a:xfrm>
            <a:off x="0" y="1484784"/>
            <a:ext cx="1860830" cy="369332"/>
          </a:xfrm>
          <a:prstGeom prst="rect">
            <a:avLst/>
          </a:prstGeom>
          <a:noFill/>
        </p:spPr>
        <p:txBody>
          <a:bodyPr wrap="none" rtlCol="0">
            <a:spAutoFit/>
          </a:bodyPr>
          <a:lstStyle/>
          <a:p>
            <a:r>
              <a:rPr lang="cs-CZ" dirty="0" smtClean="0"/>
              <a:t>Obr. 16. </a:t>
            </a:r>
            <a:r>
              <a:rPr lang="cs-CZ" dirty="0" err="1" smtClean="0"/>
              <a:t>Reichstag</a:t>
            </a:r>
            <a:endParaRPr lang="cs-CZ"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u="sng" dirty="0" smtClean="0"/>
              <a:t>6. </a:t>
            </a:r>
            <a:r>
              <a:rPr lang="cs-CZ" sz="3200" u="sng" dirty="0" err="1" smtClean="0"/>
              <a:t>Kreuzberg</a:t>
            </a:r>
            <a:r>
              <a:rPr lang="cs-CZ" sz="2000" dirty="0" smtClean="0"/>
              <a:t/>
            </a:r>
            <a:br>
              <a:rPr lang="cs-CZ" sz="2000" dirty="0" smtClean="0"/>
            </a:br>
            <a:endParaRPr lang="cs-CZ" sz="2000" dirty="0"/>
          </a:p>
        </p:txBody>
      </p:sp>
      <p:pic>
        <p:nvPicPr>
          <p:cNvPr id="6146" name="Picture 2" descr="C:\Users\Simona\Downloads\449px-JuedischesMuseum_2a.jpg"/>
          <p:cNvPicPr>
            <a:picLocks noGrp="1" noChangeAspect="1" noChangeArrowheads="1"/>
          </p:cNvPicPr>
          <p:nvPr>
            <p:ph idx="1"/>
          </p:nvPr>
        </p:nvPicPr>
        <p:blipFill>
          <a:blip r:embed="rId3" cstate="print"/>
          <a:stretch>
            <a:fillRect/>
          </a:stretch>
        </p:blipFill>
        <p:spPr bwMode="auto">
          <a:xfrm>
            <a:off x="4067944" y="448965"/>
            <a:ext cx="4752527" cy="6336703"/>
          </a:xfrm>
          <a:prstGeom prst="rect">
            <a:avLst/>
          </a:prstGeom>
          <a:noFill/>
        </p:spPr>
      </p:pic>
      <p:sp>
        <p:nvSpPr>
          <p:cNvPr id="5" name="Zástupný symbol pro text 4"/>
          <p:cNvSpPr>
            <a:spLocks noGrp="1"/>
          </p:cNvSpPr>
          <p:nvPr>
            <p:ph type="body" sz="half" idx="2"/>
          </p:nvPr>
        </p:nvSpPr>
        <p:spPr/>
        <p:txBody>
          <a:bodyPr>
            <a:normAutofit/>
          </a:bodyPr>
          <a:lstStyle/>
          <a:p>
            <a:r>
              <a:rPr lang="cs-CZ" sz="2000" dirty="0" smtClean="0"/>
              <a:t>Po 2. světové válce se z poškozených budov této čtvrti odstěhovala většina obyvatel, zůstali zde je umělci, cizinci, nezaměstnaní či příslušníci různých subkultur. </a:t>
            </a:r>
            <a:r>
              <a:rPr lang="cs-CZ" sz="2000" dirty="0" err="1" smtClean="0"/>
              <a:t>Kreuzberg</a:t>
            </a:r>
            <a:r>
              <a:rPr lang="cs-CZ" sz="2000" dirty="0" smtClean="0"/>
              <a:t> je nyní plný kontrastů vedle luxusních bytů tady uvidíte chátrající budovy.</a:t>
            </a:r>
            <a:endParaRPr lang="cs-CZ" sz="2000" dirty="0"/>
          </a:p>
        </p:txBody>
      </p:sp>
      <p:sp>
        <p:nvSpPr>
          <p:cNvPr id="6" name="TextovéPole 5"/>
          <p:cNvSpPr txBox="1"/>
          <p:nvPr/>
        </p:nvSpPr>
        <p:spPr>
          <a:xfrm>
            <a:off x="4067944" y="0"/>
            <a:ext cx="2649315" cy="369332"/>
          </a:xfrm>
          <a:prstGeom prst="rect">
            <a:avLst/>
          </a:prstGeom>
          <a:noFill/>
        </p:spPr>
        <p:txBody>
          <a:bodyPr wrap="none" rtlCol="0">
            <a:spAutoFit/>
          </a:bodyPr>
          <a:lstStyle/>
          <a:p>
            <a:r>
              <a:rPr lang="cs-CZ" dirty="0" smtClean="0"/>
              <a:t>Obr. 17. </a:t>
            </a:r>
            <a:r>
              <a:rPr lang="cs-CZ" dirty="0" err="1" smtClean="0"/>
              <a:t>Jüdische</a:t>
            </a:r>
            <a:r>
              <a:rPr lang="cs-CZ" dirty="0" smtClean="0"/>
              <a:t> Museum</a:t>
            </a:r>
            <a:endParaRPr lang="cs-CZ"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err="1" smtClean="0"/>
              <a:t>Checkpoint</a:t>
            </a:r>
            <a:r>
              <a:rPr lang="cs-CZ" sz="3200" dirty="0" smtClean="0"/>
              <a:t> Charlie</a:t>
            </a:r>
            <a:r>
              <a:rPr lang="cs-CZ" sz="2000" dirty="0" smtClean="0"/>
              <a:t/>
            </a:r>
            <a:br>
              <a:rPr lang="cs-CZ" sz="2000" dirty="0" smtClean="0"/>
            </a:br>
            <a:r>
              <a:rPr lang="cs-CZ" sz="2000" dirty="0" smtClean="0"/>
              <a:t>bývalý hraniční přechod mezi americký a sovětským sektorem Berlína.</a:t>
            </a:r>
            <a:endParaRPr lang="cs-CZ" sz="2000" dirty="0"/>
          </a:p>
        </p:txBody>
      </p:sp>
      <p:pic>
        <p:nvPicPr>
          <p:cNvPr id="7170" name="Picture 2" descr="C:\Users\Simona\Downloads\Checkpoint_Charlie_Berlin.jpg"/>
          <p:cNvPicPr>
            <a:picLocks noGrp="1" noChangeAspect="1" noChangeArrowheads="1"/>
          </p:cNvPicPr>
          <p:nvPr>
            <p:ph idx="1"/>
          </p:nvPr>
        </p:nvPicPr>
        <p:blipFill>
          <a:blip r:embed="rId3" cstate="print"/>
          <a:srcRect/>
          <a:stretch>
            <a:fillRect/>
          </a:stretch>
        </p:blipFill>
        <p:spPr bwMode="auto">
          <a:xfrm>
            <a:off x="1259632" y="1600200"/>
            <a:ext cx="6878955" cy="5257800"/>
          </a:xfrm>
          <a:prstGeom prst="rect">
            <a:avLst/>
          </a:prstGeom>
          <a:noFill/>
        </p:spPr>
      </p:pic>
      <p:sp>
        <p:nvSpPr>
          <p:cNvPr id="5" name="TextovéPole 4"/>
          <p:cNvSpPr txBox="1"/>
          <p:nvPr/>
        </p:nvSpPr>
        <p:spPr>
          <a:xfrm>
            <a:off x="1259632" y="1268760"/>
            <a:ext cx="2736968" cy="369332"/>
          </a:xfrm>
          <a:prstGeom prst="rect">
            <a:avLst/>
          </a:prstGeom>
          <a:noFill/>
        </p:spPr>
        <p:txBody>
          <a:bodyPr wrap="none" rtlCol="0">
            <a:spAutoFit/>
          </a:bodyPr>
          <a:lstStyle/>
          <a:p>
            <a:r>
              <a:rPr lang="cs-CZ" dirty="0" smtClean="0"/>
              <a:t>Obr. 18. </a:t>
            </a:r>
            <a:r>
              <a:rPr lang="cs-CZ" dirty="0" err="1" smtClean="0"/>
              <a:t>Checkpoint</a:t>
            </a:r>
            <a:r>
              <a:rPr lang="cs-CZ" dirty="0" smtClean="0"/>
              <a:t> Charlie</a:t>
            </a:r>
            <a:endParaRPr lang="cs-CZ"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sz="3200" u="sng" dirty="0" smtClean="0"/>
              <a:t>7. Okolí </a:t>
            </a:r>
            <a:r>
              <a:rPr lang="cs-CZ" sz="3200" u="sng" dirty="0" err="1" smtClean="0"/>
              <a:t>Kurfürtendammu</a:t>
            </a:r>
            <a:r>
              <a:rPr lang="cs-CZ" sz="3200" u="sng" dirty="0" smtClean="0"/>
              <a:t/>
            </a:r>
            <a:br>
              <a:rPr lang="cs-CZ" sz="3200" u="sng" dirty="0" smtClean="0"/>
            </a:br>
            <a:r>
              <a:rPr lang="cs-CZ" sz="2200" dirty="0" smtClean="0"/>
              <a:t>po 2. světové válce připadlo staré centru východnímu Berlínu a </a:t>
            </a:r>
            <a:r>
              <a:rPr lang="cs-CZ" sz="2200" dirty="0" err="1" smtClean="0"/>
              <a:t>Charlottenburg</a:t>
            </a:r>
            <a:r>
              <a:rPr lang="cs-CZ" sz="2200" dirty="0" smtClean="0"/>
              <a:t> se stal centrem Západního Berlína.</a:t>
            </a:r>
            <a:endParaRPr lang="cs-CZ" sz="2200" u="sng" dirty="0"/>
          </a:p>
        </p:txBody>
      </p:sp>
      <p:pic>
        <p:nvPicPr>
          <p:cNvPr id="8194" name="Picture 2" descr="C:\Users\Simona\Downloads\800px-Kurfürstendamm_2003.JPG"/>
          <p:cNvPicPr>
            <a:picLocks noGrp="1" noChangeAspect="1" noChangeArrowheads="1"/>
          </p:cNvPicPr>
          <p:nvPr>
            <p:ph idx="1"/>
          </p:nvPr>
        </p:nvPicPr>
        <p:blipFill>
          <a:blip r:embed="rId3" cstate="print"/>
          <a:srcRect/>
          <a:stretch>
            <a:fillRect/>
          </a:stretch>
        </p:blipFill>
        <p:spPr bwMode="auto">
          <a:xfrm>
            <a:off x="971600" y="1673424"/>
            <a:ext cx="6912768" cy="5184576"/>
          </a:xfrm>
          <a:prstGeom prst="rect">
            <a:avLst/>
          </a:prstGeom>
          <a:noFill/>
        </p:spPr>
      </p:pic>
      <p:sp>
        <p:nvSpPr>
          <p:cNvPr id="5" name="TextovéPole 4"/>
          <p:cNvSpPr txBox="1"/>
          <p:nvPr/>
        </p:nvSpPr>
        <p:spPr>
          <a:xfrm>
            <a:off x="971600" y="1340768"/>
            <a:ext cx="2558136" cy="369332"/>
          </a:xfrm>
          <a:prstGeom prst="rect">
            <a:avLst/>
          </a:prstGeom>
          <a:noFill/>
        </p:spPr>
        <p:txBody>
          <a:bodyPr wrap="none" rtlCol="0">
            <a:spAutoFit/>
          </a:bodyPr>
          <a:lstStyle/>
          <a:p>
            <a:r>
              <a:rPr lang="cs-CZ" dirty="0" smtClean="0"/>
              <a:t>Obr. 19. </a:t>
            </a:r>
            <a:r>
              <a:rPr lang="cs-CZ" dirty="0" err="1" smtClean="0"/>
              <a:t>Kurfürstendamm</a:t>
            </a:r>
            <a:endParaRPr lang="cs-CZ"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sz="3200" dirty="0" err="1" smtClean="0"/>
              <a:t>Keiser</a:t>
            </a:r>
            <a:r>
              <a:rPr lang="cs-CZ" sz="3200" dirty="0" smtClean="0"/>
              <a:t>-</a:t>
            </a:r>
            <a:r>
              <a:rPr lang="cs-CZ" sz="3200" dirty="0" err="1" smtClean="0"/>
              <a:t>Wilhelm</a:t>
            </a:r>
            <a:r>
              <a:rPr lang="cs-CZ" sz="3200" dirty="0" smtClean="0"/>
              <a:t>-</a:t>
            </a:r>
            <a:r>
              <a:rPr lang="cs-CZ" sz="3200" dirty="0" err="1" smtClean="0"/>
              <a:t>Gedächtniskirche</a:t>
            </a:r>
            <a:endParaRPr lang="cs-CZ" sz="3200" dirty="0"/>
          </a:p>
        </p:txBody>
      </p:sp>
      <p:pic>
        <p:nvPicPr>
          <p:cNvPr id="9218" name="Picture 2" descr="C:\Users\Simona\Downloads\Gedächtniskirche1.JPG"/>
          <p:cNvPicPr>
            <a:picLocks noGrp="1" noChangeAspect="1" noChangeArrowheads="1"/>
          </p:cNvPicPr>
          <p:nvPr>
            <p:ph idx="1"/>
          </p:nvPr>
        </p:nvPicPr>
        <p:blipFill>
          <a:blip r:embed="rId3" cstate="print"/>
          <a:stretch>
            <a:fillRect/>
          </a:stretch>
        </p:blipFill>
        <p:spPr bwMode="auto">
          <a:xfrm>
            <a:off x="4644008" y="855699"/>
            <a:ext cx="3744416" cy="5902528"/>
          </a:xfrm>
          <a:prstGeom prst="rect">
            <a:avLst/>
          </a:prstGeom>
          <a:noFill/>
        </p:spPr>
      </p:pic>
      <p:sp>
        <p:nvSpPr>
          <p:cNvPr id="5" name="Zástupný symbol pro text 4"/>
          <p:cNvSpPr>
            <a:spLocks noGrp="1"/>
          </p:cNvSpPr>
          <p:nvPr>
            <p:ph type="body" sz="half" idx="2"/>
          </p:nvPr>
        </p:nvSpPr>
        <p:spPr/>
        <p:txBody>
          <a:bodyPr>
            <a:normAutofit/>
          </a:bodyPr>
          <a:lstStyle/>
          <a:p>
            <a:r>
              <a:rPr lang="cs-CZ" sz="2000" dirty="0" smtClean="0"/>
              <a:t>Tento kostel – památník patří k nejzajímavějším stavbám Berlína. Původní novorománskou stavbu navrhl </a:t>
            </a:r>
            <a:r>
              <a:rPr lang="cs-CZ" sz="2000" dirty="0" err="1" smtClean="0"/>
              <a:t>Franz</a:t>
            </a:r>
            <a:r>
              <a:rPr lang="cs-CZ" sz="2000" dirty="0" smtClean="0"/>
              <a:t> </a:t>
            </a:r>
            <a:r>
              <a:rPr lang="cs-CZ" sz="2000" dirty="0" err="1" smtClean="0"/>
              <a:t>Schwechten</a:t>
            </a:r>
            <a:r>
              <a:rPr lang="cs-CZ" sz="2000" dirty="0" smtClean="0"/>
              <a:t> v roce 1895. V roce 1943 byla stavba poškozena bombardováním. Po válce byly odstraněny trosky a ponechány jen věž v průčelí, u jejíž paty byla vybudována pamětní síň. V roce 1961 byla navržena  nová osmiboká svatyně a samostatná zvonice.</a:t>
            </a:r>
            <a:endParaRPr lang="cs-CZ" sz="2000" dirty="0"/>
          </a:p>
        </p:txBody>
      </p:sp>
      <p:sp>
        <p:nvSpPr>
          <p:cNvPr id="7" name="TextovéPole 6"/>
          <p:cNvSpPr txBox="1"/>
          <p:nvPr/>
        </p:nvSpPr>
        <p:spPr>
          <a:xfrm>
            <a:off x="4427984" y="476672"/>
            <a:ext cx="4104778" cy="369332"/>
          </a:xfrm>
          <a:prstGeom prst="rect">
            <a:avLst/>
          </a:prstGeom>
          <a:noFill/>
        </p:spPr>
        <p:txBody>
          <a:bodyPr wrap="none" rtlCol="0">
            <a:spAutoFit/>
          </a:bodyPr>
          <a:lstStyle/>
          <a:p>
            <a:r>
              <a:rPr lang="cs-CZ" dirty="0" smtClean="0"/>
              <a:t>Obr. 20. </a:t>
            </a:r>
            <a:r>
              <a:rPr lang="cs-CZ" dirty="0" err="1" smtClean="0"/>
              <a:t>Keiser</a:t>
            </a:r>
            <a:r>
              <a:rPr lang="cs-CZ" dirty="0" smtClean="0"/>
              <a:t>- </a:t>
            </a:r>
            <a:r>
              <a:rPr lang="cs-CZ" dirty="0" err="1" smtClean="0"/>
              <a:t>Wilhelm</a:t>
            </a:r>
            <a:r>
              <a:rPr lang="cs-CZ" dirty="0" smtClean="0"/>
              <a:t>- </a:t>
            </a:r>
            <a:r>
              <a:rPr lang="cs-CZ" dirty="0" err="1" smtClean="0"/>
              <a:t>Gedächtnikirche</a:t>
            </a:r>
            <a:endParaRPr lang="cs-CZ"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normAutofit fontScale="90000"/>
          </a:bodyPr>
          <a:lstStyle/>
          <a:p>
            <a:r>
              <a:rPr lang="cs-CZ" sz="3200" u="sng" dirty="0" smtClean="0"/>
              <a:t>8. Okolí zámku </a:t>
            </a:r>
            <a:r>
              <a:rPr lang="cs-CZ" sz="3200" u="sng" dirty="0" err="1" smtClean="0"/>
              <a:t>Charlottenburg</a:t>
            </a:r>
            <a:r>
              <a:rPr lang="cs-CZ" sz="3200" u="sng" dirty="0" smtClean="0"/>
              <a:t> </a:t>
            </a:r>
            <a:br>
              <a:rPr lang="cs-CZ" sz="3200" u="sng" dirty="0" smtClean="0"/>
            </a:br>
            <a:r>
              <a:rPr lang="cs-CZ" sz="2000" dirty="0" smtClean="0"/>
              <a:t>na konci 17. století zde nechal zbudovat kurfiřt Fridrich III. Letní sídlo pro svou choť, později se ze zámku stalo sídlo krále. Do 18. století se okolí zámku přeměnilo v město. Oficiální částí Berlína se stal </a:t>
            </a:r>
            <a:r>
              <a:rPr lang="cs-CZ" sz="2000" dirty="0" err="1" smtClean="0"/>
              <a:t>Charlottenburg</a:t>
            </a:r>
            <a:r>
              <a:rPr lang="cs-CZ" sz="2000" dirty="0" smtClean="0"/>
              <a:t> v roce 1920.</a:t>
            </a:r>
            <a:endParaRPr lang="cs-CZ" sz="3200" u="sng" dirty="0"/>
          </a:p>
        </p:txBody>
      </p:sp>
      <p:pic>
        <p:nvPicPr>
          <p:cNvPr id="10242" name="Picture 2" descr="C:\Users\Simona\Downloads\SchlossCharlottenburgNacht.jpg"/>
          <p:cNvPicPr>
            <a:picLocks noGrp="1" noChangeAspect="1" noChangeArrowheads="1"/>
          </p:cNvPicPr>
          <p:nvPr>
            <p:ph idx="1"/>
          </p:nvPr>
        </p:nvPicPr>
        <p:blipFill>
          <a:blip r:embed="rId3" cstate="print"/>
          <a:srcRect b="10552"/>
          <a:stretch>
            <a:fillRect/>
          </a:stretch>
        </p:blipFill>
        <p:spPr bwMode="auto">
          <a:xfrm>
            <a:off x="539552" y="1884783"/>
            <a:ext cx="8352928" cy="4973217"/>
          </a:xfrm>
          <a:prstGeom prst="rect">
            <a:avLst/>
          </a:prstGeom>
          <a:noFill/>
        </p:spPr>
      </p:pic>
      <p:sp>
        <p:nvSpPr>
          <p:cNvPr id="8" name="TextovéPole 7"/>
          <p:cNvSpPr txBox="1"/>
          <p:nvPr/>
        </p:nvSpPr>
        <p:spPr>
          <a:xfrm>
            <a:off x="539552" y="1556792"/>
            <a:ext cx="2396746" cy="369332"/>
          </a:xfrm>
          <a:prstGeom prst="rect">
            <a:avLst/>
          </a:prstGeom>
          <a:noFill/>
        </p:spPr>
        <p:txBody>
          <a:bodyPr wrap="none" rtlCol="0">
            <a:spAutoFit/>
          </a:bodyPr>
          <a:lstStyle/>
          <a:p>
            <a:r>
              <a:rPr lang="cs-CZ" dirty="0" smtClean="0"/>
              <a:t>Obr. 21. </a:t>
            </a:r>
            <a:r>
              <a:rPr lang="cs-CZ" dirty="0" err="1" smtClean="0"/>
              <a:t>Charlottenburg</a:t>
            </a:r>
            <a:endParaRPr lang="cs-CZ"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Berlínská zeď</a:t>
            </a:r>
            <a:endParaRPr lang="cs-CZ" sz="3200" dirty="0"/>
          </a:p>
        </p:txBody>
      </p:sp>
      <p:pic>
        <p:nvPicPr>
          <p:cNvPr id="11266" name="Picture 2" descr="C:\Users\Simona\Downloads\Berlinermauer.jpg"/>
          <p:cNvPicPr>
            <a:picLocks noGrp="1" noChangeAspect="1" noChangeArrowheads="1"/>
          </p:cNvPicPr>
          <p:nvPr>
            <p:ph idx="1"/>
          </p:nvPr>
        </p:nvPicPr>
        <p:blipFill>
          <a:blip r:embed="rId3" cstate="print"/>
          <a:srcRect/>
          <a:stretch>
            <a:fillRect/>
          </a:stretch>
        </p:blipFill>
        <p:spPr bwMode="auto">
          <a:xfrm>
            <a:off x="1554691" y="1600200"/>
            <a:ext cx="6034617" cy="4525963"/>
          </a:xfrm>
          <a:prstGeom prst="rect">
            <a:avLst/>
          </a:prstGeom>
          <a:noFill/>
        </p:spPr>
      </p:pic>
      <p:sp>
        <p:nvSpPr>
          <p:cNvPr id="5" name="TextovéPole 4"/>
          <p:cNvSpPr txBox="1"/>
          <p:nvPr/>
        </p:nvSpPr>
        <p:spPr>
          <a:xfrm>
            <a:off x="1547664" y="1340768"/>
            <a:ext cx="2205732" cy="369332"/>
          </a:xfrm>
          <a:prstGeom prst="rect">
            <a:avLst/>
          </a:prstGeom>
          <a:noFill/>
        </p:spPr>
        <p:txBody>
          <a:bodyPr wrap="none" rtlCol="0">
            <a:spAutoFit/>
          </a:bodyPr>
          <a:lstStyle/>
          <a:p>
            <a:r>
              <a:rPr lang="cs-CZ" dirty="0" smtClean="0"/>
              <a:t>Obr. 22. Berlínská zeď</a:t>
            </a:r>
            <a:endParaRPr lang="cs-CZ"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2400" dirty="0" smtClean="0"/>
              <a:t>Obrazové zdroje:</a:t>
            </a:r>
            <a:endParaRPr lang="cs-CZ" sz="2400" dirty="0"/>
          </a:p>
        </p:txBody>
      </p:sp>
      <p:sp>
        <p:nvSpPr>
          <p:cNvPr id="3" name="Zástupný symbol pro obsah 2"/>
          <p:cNvSpPr>
            <a:spLocks noGrp="1"/>
          </p:cNvSpPr>
          <p:nvPr>
            <p:ph idx="1"/>
          </p:nvPr>
        </p:nvSpPr>
        <p:spPr>
          <a:xfrm>
            <a:off x="251520" y="1052736"/>
            <a:ext cx="8712968" cy="5616624"/>
          </a:xfrm>
        </p:spPr>
        <p:txBody>
          <a:bodyPr>
            <a:normAutofit fontScale="70000" lnSpcReduction="20000"/>
          </a:bodyPr>
          <a:lstStyle/>
          <a:p>
            <a:pPr>
              <a:buFont typeface="+mj-lt"/>
              <a:buAutoNum type="arabicPeriod"/>
            </a:pPr>
            <a:r>
              <a:rPr lang="cs-CZ" altLang="ja-JP" sz="1400" dirty="0" smtClean="0">
                <a:cs typeface="Arial" charset="0"/>
              </a:rPr>
              <a:t>Poloha Berlína: [online]. [cit. 2013-09-16]. Dostupný pod licencí </a:t>
            </a:r>
            <a:r>
              <a:rPr lang="cs-CZ" altLang="ja-JP" sz="1400" dirty="0" err="1" smtClean="0">
                <a:cs typeface="Arial" charset="0"/>
              </a:rPr>
              <a:t>Creative</a:t>
            </a:r>
            <a:r>
              <a:rPr lang="cs-CZ" altLang="ja-JP" sz="1400" dirty="0" smtClean="0">
                <a:cs typeface="Arial" charset="0"/>
              </a:rPr>
              <a:t> </a:t>
            </a:r>
            <a:r>
              <a:rPr lang="cs-CZ" altLang="ja-JP" sz="1400" dirty="0" err="1" smtClean="0">
                <a:cs typeface="Arial" charset="0"/>
              </a:rPr>
              <a:t>Commons</a:t>
            </a:r>
            <a:r>
              <a:rPr lang="en-US" altLang="ja-JP" sz="1400" dirty="0" smtClean="0">
                <a:cs typeface="Arial" charset="0"/>
              </a:rPr>
              <a:t> </a:t>
            </a:r>
            <a:r>
              <a:rPr lang="en-US" altLang="ja-JP" sz="1400" dirty="0" err="1" smtClean="0">
                <a:cs typeface="Arial" charset="0"/>
              </a:rPr>
              <a:t>na</a:t>
            </a:r>
            <a:r>
              <a:rPr lang="en-US" altLang="ja-JP" sz="1400" dirty="0" smtClean="0">
                <a:cs typeface="Arial" charset="0"/>
              </a:rPr>
              <a:t> WWW</a:t>
            </a:r>
            <a:r>
              <a:rPr lang="pl-PL" altLang="ja-JP" sz="1400" dirty="0" smtClean="0">
                <a:cs typeface="Arial" charset="0"/>
              </a:rPr>
              <a:t>: </a:t>
            </a:r>
            <a:r>
              <a:rPr lang="cs-CZ" sz="1400" dirty="0" smtClean="0">
                <a:hlinkClick r:id="rId2"/>
              </a:rPr>
              <a:t>http://cs.wikipedia.org/wiki/Soubor:Germany_Laender_Berlin.png</a:t>
            </a:r>
            <a:endParaRPr lang="cs-CZ" sz="1400" dirty="0" smtClean="0"/>
          </a:p>
          <a:p>
            <a:pPr>
              <a:buFont typeface="+mj-lt"/>
              <a:buAutoNum type="arabicPeriod"/>
            </a:pPr>
            <a:r>
              <a:rPr lang="cs-CZ" altLang="ja-JP" sz="1400" dirty="0" err="1" smtClean="0">
                <a:cs typeface="Arial" charset="0"/>
              </a:rPr>
              <a:t>Unter</a:t>
            </a:r>
            <a:r>
              <a:rPr lang="cs-CZ" altLang="ja-JP" sz="1400" dirty="0" smtClean="0">
                <a:cs typeface="Arial" charset="0"/>
              </a:rPr>
              <a:t> den </a:t>
            </a:r>
            <a:r>
              <a:rPr lang="cs-CZ" altLang="ja-JP" sz="1400" dirty="0" err="1" smtClean="0">
                <a:cs typeface="Arial" charset="0"/>
              </a:rPr>
              <a:t>Linden</a:t>
            </a:r>
            <a:r>
              <a:rPr lang="cs-CZ" altLang="ja-JP" sz="1400" dirty="0" smtClean="0">
                <a:cs typeface="Arial" charset="0"/>
              </a:rPr>
              <a:t>: [online]. [cit. 2013-09-16]. Dostupný pod licencí </a:t>
            </a:r>
            <a:r>
              <a:rPr lang="cs-CZ" altLang="ja-JP" sz="1400" dirty="0" err="1" smtClean="0">
                <a:cs typeface="Arial" charset="0"/>
              </a:rPr>
              <a:t>Creative</a:t>
            </a:r>
            <a:r>
              <a:rPr lang="cs-CZ" altLang="ja-JP" sz="1400" dirty="0" smtClean="0">
                <a:cs typeface="Arial" charset="0"/>
              </a:rPr>
              <a:t> </a:t>
            </a:r>
            <a:r>
              <a:rPr lang="cs-CZ" altLang="ja-JP" sz="1400" dirty="0" err="1" smtClean="0">
                <a:cs typeface="Arial" charset="0"/>
              </a:rPr>
              <a:t>Commons</a:t>
            </a:r>
            <a:r>
              <a:rPr lang="en-US" altLang="ja-JP" sz="1400" dirty="0" smtClean="0">
                <a:cs typeface="Arial" charset="0"/>
              </a:rPr>
              <a:t> </a:t>
            </a:r>
            <a:r>
              <a:rPr lang="en-US" altLang="ja-JP" sz="1400" dirty="0" err="1" smtClean="0">
                <a:cs typeface="Arial" charset="0"/>
              </a:rPr>
              <a:t>na</a:t>
            </a:r>
            <a:r>
              <a:rPr lang="en-US" altLang="ja-JP" sz="1400" dirty="0" smtClean="0">
                <a:cs typeface="Arial" charset="0"/>
              </a:rPr>
              <a:t> WWW</a:t>
            </a:r>
            <a:r>
              <a:rPr lang="pl-PL" altLang="ja-JP" sz="1400" dirty="0" smtClean="0">
                <a:cs typeface="Arial" charset="0"/>
              </a:rPr>
              <a:t>: </a:t>
            </a:r>
            <a:r>
              <a:rPr lang="cs-CZ" sz="1400" dirty="0" smtClean="0">
                <a:hlinkClick r:id="rId3"/>
              </a:rPr>
              <a:t>http://en.wikipedia.org/wiki/File:Unter_den_Linden_von_oben_cropped.jpg</a:t>
            </a:r>
            <a:endParaRPr lang="cs-CZ" sz="1400" dirty="0" smtClean="0"/>
          </a:p>
          <a:p>
            <a:pPr>
              <a:buFont typeface="+mj-lt"/>
              <a:buAutoNum type="arabicPeriod"/>
            </a:pPr>
            <a:r>
              <a:rPr lang="cs-CZ" altLang="ja-JP" sz="1400" dirty="0" smtClean="0">
                <a:cs typeface="Arial" charset="0"/>
              </a:rPr>
              <a:t>Braniborská brána: [online]. [cit. 2013-09-16]. Dostupný pod licencí </a:t>
            </a:r>
            <a:r>
              <a:rPr lang="cs-CZ" altLang="ja-JP" sz="1400" dirty="0" err="1" smtClean="0">
                <a:cs typeface="Arial" charset="0"/>
              </a:rPr>
              <a:t>Creative</a:t>
            </a:r>
            <a:r>
              <a:rPr lang="cs-CZ" altLang="ja-JP" sz="1400" dirty="0" smtClean="0">
                <a:cs typeface="Arial" charset="0"/>
              </a:rPr>
              <a:t> </a:t>
            </a:r>
            <a:r>
              <a:rPr lang="cs-CZ" altLang="ja-JP" sz="1400" dirty="0" err="1" smtClean="0">
                <a:cs typeface="Arial" charset="0"/>
              </a:rPr>
              <a:t>Commons</a:t>
            </a:r>
            <a:r>
              <a:rPr lang="en-US" altLang="ja-JP" sz="1400" dirty="0" smtClean="0">
                <a:cs typeface="Arial" charset="0"/>
              </a:rPr>
              <a:t> </a:t>
            </a:r>
            <a:r>
              <a:rPr lang="en-US" altLang="ja-JP" sz="1400" dirty="0" err="1" smtClean="0">
                <a:cs typeface="Arial" charset="0"/>
              </a:rPr>
              <a:t>na</a:t>
            </a:r>
            <a:r>
              <a:rPr lang="en-US" altLang="ja-JP" sz="1400" dirty="0" smtClean="0">
                <a:cs typeface="Arial" charset="0"/>
              </a:rPr>
              <a:t> WWW</a:t>
            </a:r>
            <a:r>
              <a:rPr lang="pl-PL" altLang="ja-JP" sz="1400" dirty="0" smtClean="0">
                <a:cs typeface="Arial" charset="0"/>
              </a:rPr>
              <a:t>: </a:t>
            </a:r>
            <a:r>
              <a:rPr lang="cs-CZ" sz="1400" dirty="0" smtClean="0">
                <a:hlinkClick r:id="rId4"/>
              </a:rPr>
              <a:t>http://cs.wikipedia.org/wiki/Soubor:Brandenburger_Tor1.JPG</a:t>
            </a:r>
            <a:endParaRPr lang="cs-CZ" sz="1400" dirty="0" smtClean="0"/>
          </a:p>
          <a:p>
            <a:pPr>
              <a:buFont typeface="+mj-lt"/>
              <a:buAutoNum type="arabicPeriod"/>
            </a:pPr>
            <a:r>
              <a:rPr lang="cs-CZ" altLang="ja-JP" sz="1400" dirty="0" smtClean="0">
                <a:cs typeface="Arial" charset="0"/>
              </a:rPr>
              <a:t>Holocaust </a:t>
            </a:r>
            <a:r>
              <a:rPr lang="cs-CZ" altLang="ja-JP" sz="1400" dirty="0" err="1" smtClean="0">
                <a:cs typeface="Arial" charset="0"/>
              </a:rPr>
              <a:t>Denkmal</a:t>
            </a:r>
            <a:r>
              <a:rPr lang="cs-CZ" altLang="ja-JP" sz="1400" dirty="0" smtClean="0">
                <a:cs typeface="Arial" charset="0"/>
              </a:rPr>
              <a:t>: [online]. [cit. 2013-09-16]. Dostupný pod licencí </a:t>
            </a:r>
            <a:r>
              <a:rPr lang="cs-CZ" altLang="ja-JP" sz="1400" dirty="0" err="1" smtClean="0">
                <a:cs typeface="Arial" charset="0"/>
              </a:rPr>
              <a:t>Creative</a:t>
            </a:r>
            <a:r>
              <a:rPr lang="cs-CZ" altLang="ja-JP" sz="1400" dirty="0" smtClean="0">
                <a:cs typeface="Arial" charset="0"/>
              </a:rPr>
              <a:t> </a:t>
            </a:r>
            <a:r>
              <a:rPr lang="cs-CZ" altLang="ja-JP" sz="1400" dirty="0" err="1" smtClean="0">
                <a:cs typeface="Arial" charset="0"/>
              </a:rPr>
              <a:t>Commons</a:t>
            </a:r>
            <a:r>
              <a:rPr lang="en-US" altLang="ja-JP" sz="1400" dirty="0" smtClean="0">
                <a:cs typeface="Arial" charset="0"/>
              </a:rPr>
              <a:t> </a:t>
            </a:r>
            <a:r>
              <a:rPr lang="en-US" altLang="ja-JP" sz="1400" dirty="0" err="1" smtClean="0">
                <a:cs typeface="Arial" charset="0"/>
              </a:rPr>
              <a:t>na</a:t>
            </a:r>
            <a:r>
              <a:rPr lang="en-US" altLang="ja-JP" sz="1400" dirty="0" smtClean="0">
                <a:cs typeface="Arial" charset="0"/>
              </a:rPr>
              <a:t> WWW</a:t>
            </a:r>
            <a:r>
              <a:rPr lang="pl-PL" altLang="ja-JP" sz="1400" dirty="0" smtClean="0">
                <a:cs typeface="Arial" charset="0"/>
              </a:rPr>
              <a:t>: </a:t>
            </a:r>
            <a:r>
              <a:rPr lang="cs-CZ" sz="1400" dirty="0" smtClean="0">
                <a:hlinkClick r:id="rId5"/>
              </a:rPr>
              <a:t>http://cs.wikipedia.org/wiki/Soubor:Berlin_Holocaust_Memorial.jpg</a:t>
            </a:r>
            <a:endParaRPr lang="cs-CZ" sz="1400" dirty="0" smtClean="0"/>
          </a:p>
          <a:p>
            <a:pPr>
              <a:buFont typeface="+mj-lt"/>
              <a:buAutoNum type="arabicPeriod"/>
            </a:pPr>
            <a:r>
              <a:rPr lang="cs-CZ" sz="1400" dirty="0" err="1" smtClean="0"/>
              <a:t>Museuminsel</a:t>
            </a:r>
            <a:r>
              <a:rPr lang="cs-CZ" altLang="ja-JP" sz="1400" dirty="0" smtClean="0">
                <a:cs typeface="Arial" charset="0"/>
              </a:rPr>
              <a:t>: [online]. [cit. 2013-09-17]. Dostupný pod licencí </a:t>
            </a:r>
            <a:r>
              <a:rPr lang="cs-CZ" altLang="ja-JP" sz="1400" dirty="0" err="1" smtClean="0">
                <a:cs typeface="Arial" charset="0"/>
              </a:rPr>
              <a:t>Creative</a:t>
            </a:r>
            <a:r>
              <a:rPr lang="cs-CZ" altLang="ja-JP" sz="1400" dirty="0" smtClean="0">
                <a:cs typeface="Arial" charset="0"/>
              </a:rPr>
              <a:t> </a:t>
            </a:r>
            <a:r>
              <a:rPr lang="cs-CZ" altLang="ja-JP" sz="1400" dirty="0" err="1" smtClean="0">
                <a:cs typeface="Arial" charset="0"/>
              </a:rPr>
              <a:t>Commons</a:t>
            </a:r>
            <a:r>
              <a:rPr lang="en-US" altLang="ja-JP" sz="1400" dirty="0" smtClean="0">
                <a:cs typeface="Arial" charset="0"/>
              </a:rPr>
              <a:t> </a:t>
            </a:r>
            <a:r>
              <a:rPr lang="en-US" altLang="ja-JP" sz="1400" dirty="0" err="1" smtClean="0">
                <a:cs typeface="Arial" charset="0"/>
              </a:rPr>
              <a:t>na</a:t>
            </a:r>
            <a:r>
              <a:rPr lang="en-US" altLang="ja-JP" sz="1400" dirty="0" smtClean="0">
                <a:cs typeface="Arial" charset="0"/>
              </a:rPr>
              <a:t> WWW </a:t>
            </a:r>
            <a:r>
              <a:rPr lang="cs-CZ" sz="1400" dirty="0" smtClean="0">
                <a:hlinkClick r:id="rId6"/>
              </a:rPr>
              <a:t>http://commons.wikimedia.org/wiki/File:Karte_berlin_museumsinsel.png</a:t>
            </a:r>
            <a:endParaRPr lang="cs-CZ" sz="1400" dirty="0" smtClean="0"/>
          </a:p>
          <a:p>
            <a:pPr>
              <a:buFont typeface="+mj-lt"/>
              <a:buAutoNum type="arabicPeriod"/>
            </a:pPr>
            <a:r>
              <a:rPr lang="cs-CZ" altLang="ja-JP" sz="1400" dirty="0" err="1" smtClean="0">
                <a:cs typeface="Arial" charset="0"/>
              </a:rPr>
              <a:t>Altesmuseum</a:t>
            </a:r>
            <a:r>
              <a:rPr lang="cs-CZ" altLang="ja-JP" sz="1400" dirty="0" smtClean="0">
                <a:cs typeface="Arial" charset="0"/>
              </a:rPr>
              <a:t>: [online]. [cit. 2013-09-17]. Dostupný pod licencí </a:t>
            </a:r>
            <a:r>
              <a:rPr lang="cs-CZ" altLang="ja-JP" sz="1400" dirty="0" err="1" smtClean="0">
                <a:cs typeface="Arial" charset="0"/>
              </a:rPr>
              <a:t>Creative</a:t>
            </a:r>
            <a:r>
              <a:rPr lang="cs-CZ" altLang="ja-JP" sz="1400" dirty="0" smtClean="0">
                <a:cs typeface="Arial" charset="0"/>
              </a:rPr>
              <a:t> </a:t>
            </a:r>
            <a:r>
              <a:rPr lang="cs-CZ" altLang="ja-JP" sz="1400" dirty="0" err="1" smtClean="0">
                <a:cs typeface="Arial" charset="0"/>
              </a:rPr>
              <a:t>Commons</a:t>
            </a:r>
            <a:r>
              <a:rPr lang="en-US" altLang="ja-JP" sz="1400" dirty="0" smtClean="0">
                <a:cs typeface="Arial" charset="0"/>
              </a:rPr>
              <a:t> </a:t>
            </a:r>
            <a:r>
              <a:rPr lang="en-US" altLang="ja-JP" sz="1400" dirty="0" err="1" smtClean="0">
                <a:cs typeface="Arial" charset="0"/>
              </a:rPr>
              <a:t>na</a:t>
            </a:r>
            <a:r>
              <a:rPr lang="en-US" altLang="ja-JP" sz="1400" dirty="0" smtClean="0">
                <a:cs typeface="Arial" charset="0"/>
              </a:rPr>
              <a:t> WWW</a:t>
            </a:r>
            <a:r>
              <a:rPr lang="cs-CZ" altLang="ja-JP" sz="1400" dirty="0" smtClean="0">
                <a:cs typeface="Arial" charset="0"/>
              </a:rPr>
              <a:t>:</a:t>
            </a:r>
            <a:r>
              <a:rPr lang="en-US" altLang="ja-JP" sz="1400" dirty="0" smtClean="0">
                <a:cs typeface="Arial" charset="0"/>
              </a:rPr>
              <a:t> </a:t>
            </a:r>
            <a:r>
              <a:rPr lang="cs-CZ" sz="1400" dirty="0" smtClean="0">
                <a:hlinkClick r:id="rId7"/>
              </a:rPr>
              <a:t>http://commons.wikimedia.org/wiki/File:AltMuseum_1a.jpg</a:t>
            </a:r>
            <a:endParaRPr lang="cs-CZ" sz="1400" dirty="0" smtClean="0"/>
          </a:p>
          <a:p>
            <a:pPr>
              <a:buFont typeface="+mj-lt"/>
              <a:buAutoNum type="arabicPeriod"/>
            </a:pPr>
            <a:r>
              <a:rPr lang="cs-CZ" altLang="ja-JP" sz="1400" dirty="0" err="1" smtClean="0">
                <a:cs typeface="Arial" charset="0"/>
              </a:rPr>
              <a:t>Berliner</a:t>
            </a:r>
            <a:r>
              <a:rPr lang="cs-CZ" altLang="ja-JP" sz="1400" dirty="0" smtClean="0">
                <a:cs typeface="Arial" charset="0"/>
              </a:rPr>
              <a:t> Dom: [online]. [cit. 2013-09-17]. Dostupný pod licencí </a:t>
            </a:r>
            <a:r>
              <a:rPr lang="cs-CZ" altLang="ja-JP" sz="1400" dirty="0" err="1" smtClean="0">
                <a:cs typeface="Arial" charset="0"/>
              </a:rPr>
              <a:t>Creative</a:t>
            </a:r>
            <a:r>
              <a:rPr lang="cs-CZ" altLang="ja-JP" sz="1400" dirty="0" smtClean="0">
                <a:cs typeface="Arial" charset="0"/>
              </a:rPr>
              <a:t> </a:t>
            </a:r>
            <a:r>
              <a:rPr lang="cs-CZ" altLang="ja-JP" sz="1400" dirty="0" err="1" smtClean="0">
                <a:cs typeface="Arial" charset="0"/>
              </a:rPr>
              <a:t>Commons</a:t>
            </a:r>
            <a:r>
              <a:rPr lang="en-US" altLang="ja-JP" sz="1400" dirty="0" smtClean="0">
                <a:cs typeface="Arial" charset="0"/>
              </a:rPr>
              <a:t> </a:t>
            </a:r>
            <a:r>
              <a:rPr lang="en-US" altLang="ja-JP" sz="1400" dirty="0" err="1" smtClean="0">
                <a:cs typeface="Arial" charset="0"/>
              </a:rPr>
              <a:t>na</a:t>
            </a:r>
            <a:r>
              <a:rPr lang="en-US" altLang="ja-JP" sz="1400" dirty="0" smtClean="0">
                <a:cs typeface="Arial" charset="0"/>
              </a:rPr>
              <a:t> WWW</a:t>
            </a:r>
            <a:r>
              <a:rPr lang="cs-CZ" altLang="ja-JP" sz="1400" dirty="0" smtClean="0">
                <a:cs typeface="Arial" charset="0"/>
              </a:rPr>
              <a:t>:</a:t>
            </a:r>
            <a:r>
              <a:rPr lang="en-US" altLang="ja-JP" sz="1400" dirty="0" smtClean="0">
                <a:cs typeface="Arial" charset="0"/>
              </a:rPr>
              <a:t> </a:t>
            </a:r>
            <a:r>
              <a:rPr lang="cs-CZ" sz="1400" dirty="0" smtClean="0">
                <a:hlinkClick r:id="rId8"/>
              </a:rPr>
              <a:t>http://en.wikipedia.org/wiki/File:View_from_the_bridge,_Berlin,_Germany_(6048949834).jpg</a:t>
            </a:r>
            <a:endParaRPr lang="cs-CZ" sz="1400" dirty="0" smtClean="0"/>
          </a:p>
          <a:p>
            <a:pPr>
              <a:buFont typeface="+mj-lt"/>
              <a:buAutoNum type="arabicPeriod"/>
            </a:pPr>
            <a:r>
              <a:rPr lang="cs-CZ" altLang="ja-JP" sz="1400" dirty="0" err="1" smtClean="0">
                <a:cs typeface="Arial" charset="0"/>
              </a:rPr>
              <a:t>Nikolaiviertel</a:t>
            </a:r>
            <a:r>
              <a:rPr lang="cs-CZ" altLang="ja-JP" sz="1400" dirty="0" smtClean="0">
                <a:cs typeface="Arial" charset="0"/>
              </a:rPr>
              <a:t>: [online]. [cit. 2013-09-17]. Dostupný pod licencí </a:t>
            </a:r>
            <a:r>
              <a:rPr lang="cs-CZ" altLang="ja-JP" sz="1400" dirty="0" err="1" smtClean="0">
                <a:cs typeface="Arial" charset="0"/>
              </a:rPr>
              <a:t>Creative</a:t>
            </a:r>
            <a:r>
              <a:rPr lang="cs-CZ" altLang="ja-JP" sz="1400" dirty="0" smtClean="0">
                <a:cs typeface="Arial" charset="0"/>
              </a:rPr>
              <a:t> </a:t>
            </a:r>
            <a:r>
              <a:rPr lang="cs-CZ" altLang="ja-JP" sz="1400" dirty="0" err="1" smtClean="0">
                <a:cs typeface="Arial" charset="0"/>
              </a:rPr>
              <a:t>Commons</a:t>
            </a:r>
            <a:r>
              <a:rPr lang="en-US" altLang="ja-JP" sz="1400" dirty="0" smtClean="0">
                <a:cs typeface="Arial" charset="0"/>
              </a:rPr>
              <a:t> </a:t>
            </a:r>
            <a:r>
              <a:rPr lang="en-US" altLang="ja-JP" sz="1400" dirty="0" err="1" smtClean="0">
                <a:cs typeface="Arial" charset="0"/>
              </a:rPr>
              <a:t>na</a:t>
            </a:r>
            <a:r>
              <a:rPr lang="en-US" altLang="ja-JP" sz="1400" dirty="0" smtClean="0">
                <a:cs typeface="Arial" charset="0"/>
              </a:rPr>
              <a:t> WWW</a:t>
            </a:r>
            <a:r>
              <a:rPr lang="cs-CZ" altLang="ja-JP" sz="1400" dirty="0" smtClean="0">
                <a:cs typeface="Arial" charset="0"/>
              </a:rPr>
              <a:t>:</a:t>
            </a:r>
            <a:r>
              <a:rPr lang="en-US" altLang="ja-JP" sz="1400" dirty="0" smtClean="0">
                <a:cs typeface="Arial" charset="0"/>
              </a:rPr>
              <a:t> </a:t>
            </a:r>
            <a:r>
              <a:rPr lang="cs-CZ" sz="1400" dirty="0" smtClean="0">
                <a:hlinkClick r:id="rId9"/>
              </a:rPr>
              <a:t>http://en.wikipedia.org/wiki/File:Nikolaivrtl_1a.jpg</a:t>
            </a:r>
            <a:endParaRPr lang="cs-CZ" sz="1400" dirty="0" smtClean="0"/>
          </a:p>
          <a:p>
            <a:pPr>
              <a:buFont typeface="+mj-lt"/>
              <a:buAutoNum type="arabicPeriod"/>
            </a:pPr>
            <a:r>
              <a:rPr lang="cs-CZ" altLang="ja-JP" sz="1400" dirty="0" err="1" smtClean="0">
                <a:cs typeface="Arial" charset="0"/>
              </a:rPr>
              <a:t>Rotes</a:t>
            </a:r>
            <a:r>
              <a:rPr lang="cs-CZ" altLang="ja-JP" sz="1400" dirty="0" smtClean="0">
                <a:cs typeface="Arial" charset="0"/>
              </a:rPr>
              <a:t> Rathaus: [online]. [cit. 2013-09-17]. Dostupný pod licencí </a:t>
            </a:r>
            <a:r>
              <a:rPr lang="cs-CZ" altLang="ja-JP" sz="1400" dirty="0" err="1" smtClean="0">
                <a:cs typeface="Arial" charset="0"/>
              </a:rPr>
              <a:t>Creative</a:t>
            </a:r>
            <a:r>
              <a:rPr lang="cs-CZ" altLang="ja-JP" sz="1400" dirty="0" smtClean="0">
                <a:cs typeface="Arial" charset="0"/>
              </a:rPr>
              <a:t> </a:t>
            </a:r>
            <a:r>
              <a:rPr lang="cs-CZ" altLang="ja-JP" sz="1400" dirty="0" err="1" smtClean="0">
                <a:cs typeface="Arial" charset="0"/>
              </a:rPr>
              <a:t>Commons</a:t>
            </a:r>
            <a:r>
              <a:rPr lang="en-US" altLang="ja-JP" sz="1400" dirty="0" smtClean="0">
                <a:cs typeface="Arial" charset="0"/>
              </a:rPr>
              <a:t> </a:t>
            </a:r>
            <a:r>
              <a:rPr lang="en-US" altLang="ja-JP" sz="1400" dirty="0" err="1" smtClean="0">
                <a:cs typeface="Arial" charset="0"/>
              </a:rPr>
              <a:t>na</a:t>
            </a:r>
            <a:r>
              <a:rPr lang="en-US" altLang="ja-JP" sz="1400" dirty="0" smtClean="0">
                <a:cs typeface="Arial" charset="0"/>
              </a:rPr>
              <a:t> WWW</a:t>
            </a:r>
            <a:r>
              <a:rPr lang="cs-CZ" altLang="ja-JP" sz="1400" dirty="0" smtClean="0">
                <a:cs typeface="Arial" charset="0"/>
              </a:rPr>
              <a:t>:</a:t>
            </a:r>
            <a:r>
              <a:rPr lang="en-US" altLang="ja-JP" sz="1400" dirty="0" smtClean="0">
                <a:cs typeface="Arial" charset="0"/>
              </a:rPr>
              <a:t> </a:t>
            </a:r>
            <a:r>
              <a:rPr lang="cs-CZ" sz="1400" dirty="0" smtClean="0">
                <a:hlinkClick r:id="rId10"/>
              </a:rPr>
              <a:t>http://commons.wikimedia.org/wiki/File:Rotes_Rathaus.jpg</a:t>
            </a:r>
            <a:endParaRPr lang="cs-CZ" sz="1400" dirty="0" smtClean="0"/>
          </a:p>
          <a:p>
            <a:pPr>
              <a:buFont typeface="+mj-lt"/>
              <a:buAutoNum type="arabicPeriod"/>
            </a:pPr>
            <a:r>
              <a:rPr lang="cs-CZ" altLang="ja-JP" sz="1400" dirty="0" err="1" smtClean="0">
                <a:cs typeface="Arial" charset="0"/>
              </a:rPr>
              <a:t>Fernsehturm</a:t>
            </a:r>
            <a:r>
              <a:rPr lang="cs-CZ" altLang="ja-JP" sz="1400" dirty="0" smtClean="0">
                <a:cs typeface="Arial" charset="0"/>
              </a:rPr>
              <a:t>: [online]. [cit. 2013-09-17]. Dostupný pod licencí </a:t>
            </a:r>
            <a:r>
              <a:rPr lang="cs-CZ" altLang="ja-JP" sz="1400" dirty="0" err="1" smtClean="0">
                <a:cs typeface="Arial" charset="0"/>
              </a:rPr>
              <a:t>Creative</a:t>
            </a:r>
            <a:r>
              <a:rPr lang="cs-CZ" altLang="ja-JP" sz="1400" dirty="0" smtClean="0">
                <a:cs typeface="Arial" charset="0"/>
              </a:rPr>
              <a:t> </a:t>
            </a:r>
            <a:r>
              <a:rPr lang="cs-CZ" altLang="ja-JP" sz="1400" dirty="0" err="1" smtClean="0">
                <a:cs typeface="Arial" charset="0"/>
              </a:rPr>
              <a:t>Commons</a:t>
            </a:r>
            <a:r>
              <a:rPr lang="en-US" altLang="ja-JP" sz="1400" dirty="0" smtClean="0">
                <a:cs typeface="Arial" charset="0"/>
              </a:rPr>
              <a:t> </a:t>
            </a:r>
            <a:r>
              <a:rPr lang="en-US" altLang="ja-JP" sz="1400" dirty="0" err="1" smtClean="0">
                <a:cs typeface="Arial" charset="0"/>
              </a:rPr>
              <a:t>na</a:t>
            </a:r>
            <a:r>
              <a:rPr lang="en-US" altLang="ja-JP" sz="1400" dirty="0" smtClean="0">
                <a:cs typeface="Arial" charset="0"/>
              </a:rPr>
              <a:t> WWW</a:t>
            </a:r>
            <a:r>
              <a:rPr lang="cs-CZ" altLang="ja-JP" sz="1400" dirty="0" smtClean="0">
                <a:cs typeface="Arial" charset="0"/>
              </a:rPr>
              <a:t>:</a:t>
            </a:r>
            <a:r>
              <a:rPr lang="en-US" altLang="ja-JP" sz="1400" dirty="0" smtClean="0">
                <a:cs typeface="Arial" charset="0"/>
              </a:rPr>
              <a:t> </a:t>
            </a:r>
            <a:r>
              <a:rPr lang="cs-CZ" sz="1400" dirty="0" smtClean="0">
                <a:hlinkClick r:id="rId11"/>
              </a:rPr>
              <a:t>http://cs.wikipedia.org/wiki/Soubor:2009-10-23_-_Festival_of_Lights_-_Fernsehturm_2.JPG</a:t>
            </a:r>
            <a:endParaRPr lang="cs-CZ" sz="1400" dirty="0" smtClean="0"/>
          </a:p>
          <a:p>
            <a:pPr>
              <a:buFont typeface="+mj-lt"/>
              <a:buAutoNum type="arabicPeriod"/>
            </a:pPr>
            <a:r>
              <a:rPr lang="cs-CZ" altLang="ja-JP" sz="1400" dirty="0" err="1" smtClean="0">
                <a:cs typeface="Arial" charset="0"/>
              </a:rPr>
              <a:t>Alexanderplatz</a:t>
            </a:r>
            <a:r>
              <a:rPr lang="cs-CZ" altLang="ja-JP" sz="1400" dirty="0" smtClean="0">
                <a:cs typeface="Arial" charset="0"/>
              </a:rPr>
              <a:t>: [online]. [cit. 2013-09-17]. Dostupný pod licencí </a:t>
            </a:r>
            <a:r>
              <a:rPr lang="cs-CZ" altLang="ja-JP" sz="1400" dirty="0" err="1" smtClean="0">
                <a:cs typeface="Arial" charset="0"/>
              </a:rPr>
              <a:t>Creative</a:t>
            </a:r>
            <a:r>
              <a:rPr lang="cs-CZ" altLang="ja-JP" sz="1400" dirty="0" smtClean="0">
                <a:cs typeface="Arial" charset="0"/>
              </a:rPr>
              <a:t> </a:t>
            </a:r>
            <a:r>
              <a:rPr lang="cs-CZ" altLang="ja-JP" sz="1400" dirty="0" err="1" smtClean="0">
                <a:cs typeface="Arial" charset="0"/>
              </a:rPr>
              <a:t>Commons</a:t>
            </a:r>
            <a:r>
              <a:rPr lang="en-US" altLang="ja-JP" sz="1400" dirty="0" smtClean="0">
                <a:cs typeface="Arial" charset="0"/>
              </a:rPr>
              <a:t> </a:t>
            </a:r>
            <a:r>
              <a:rPr lang="en-US" altLang="ja-JP" sz="1400" dirty="0" err="1" smtClean="0">
                <a:cs typeface="Arial" charset="0"/>
              </a:rPr>
              <a:t>na</a:t>
            </a:r>
            <a:r>
              <a:rPr lang="en-US" altLang="ja-JP" sz="1400" dirty="0" smtClean="0">
                <a:cs typeface="Arial" charset="0"/>
              </a:rPr>
              <a:t> WWW</a:t>
            </a:r>
            <a:r>
              <a:rPr lang="cs-CZ" altLang="ja-JP" sz="1400" dirty="0" smtClean="0">
                <a:cs typeface="Arial" charset="0"/>
              </a:rPr>
              <a:t>:</a:t>
            </a:r>
            <a:r>
              <a:rPr lang="en-US" altLang="ja-JP" sz="1400" dirty="0" smtClean="0">
                <a:cs typeface="Arial" charset="0"/>
              </a:rPr>
              <a:t> </a:t>
            </a:r>
            <a:r>
              <a:rPr lang="cs-CZ" sz="1400" dirty="0" smtClean="0">
                <a:hlinkClick r:id="rId12"/>
              </a:rPr>
              <a:t>http://</a:t>
            </a:r>
            <a:r>
              <a:rPr lang="cs-CZ" sz="1400" dirty="0" smtClean="0">
                <a:hlinkClick r:id="rId12"/>
              </a:rPr>
              <a:t>cs.wikipedia.org/wiki/Soubor:Berlin_Alexanderplatz_Fernsehturm.JPG</a:t>
            </a:r>
            <a:endParaRPr lang="cs-CZ" sz="1400" dirty="0" smtClean="0"/>
          </a:p>
          <a:p>
            <a:pPr>
              <a:buFont typeface="+mj-lt"/>
              <a:buAutoNum type="arabicPeriod"/>
            </a:pPr>
            <a:r>
              <a:rPr lang="cs-CZ" altLang="ja-JP" sz="1400" dirty="0" err="1" smtClean="0">
                <a:cs typeface="Arial" charset="0"/>
              </a:rPr>
              <a:t>Oranienburger</a:t>
            </a:r>
            <a:r>
              <a:rPr lang="cs-CZ" altLang="ja-JP" sz="1400" dirty="0" smtClean="0">
                <a:cs typeface="Arial" charset="0"/>
              </a:rPr>
              <a:t> </a:t>
            </a:r>
            <a:r>
              <a:rPr lang="cs-CZ" altLang="ja-JP" sz="1400" dirty="0" err="1" smtClean="0">
                <a:cs typeface="Arial" charset="0"/>
              </a:rPr>
              <a:t>Strasse</a:t>
            </a:r>
            <a:r>
              <a:rPr lang="cs-CZ" altLang="ja-JP" sz="1400" dirty="0" smtClean="0">
                <a:cs typeface="Arial" charset="0"/>
              </a:rPr>
              <a:t>:</a:t>
            </a:r>
            <a:r>
              <a:rPr lang="cs-CZ" altLang="ja-JP" sz="1400" dirty="0" smtClean="0">
                <a:cs typeface="Arial" charset="0"/>
              </a:rPr>
              <a:t> [online]. [cit. 2013-09-19]. Dostupný pod licencí </a:t>
            </a:r>
            <a:r>
              <a:rPr lang="cs-CZ" altLang="ja-JP" sz="1400" dirty="0" err="1" smtClean="0">
                <a:cs typeface="Arial" charset="0"/>
              </a:rPr>
              <a:t>Creative</a:t>
            </a:r>
            <a:r>
              <a:rPr lang="cs-CZ" altLang="ja-JP" sz="1400" dirty="0" smtClean="0">
                <a:cs typeface="Arial" charset="0"/>
              </a:rPr>
              <a:t> </a:t>
            </a:r>
            <a:r>
              <a:rPr lang="cs-CZ" altLang="ja-JP" sz="1400" dirty="0" err="1" smtClean="0">
                <a:cs typeface="Arial" charset="0"/>
              </a:rPr>
              <a:t>Commons</a:t>
            </a:r>
            <a:r>
              <a:rPr lang="en-US" altLang="ja-JP" sz="1400" dirty="0" smtClean="0">
                <a:cs typeface="Arial" charset="0"/>
              </a:rPr>
              <a:t> </a:t>
            </a:r>
            <a:r>
              <a:rPr lang="en-US" altLang="ja-JP" sz="1400" dirty="0" err="1" smtClean="0">
                <a:cs typeface="Arial" charset="0"/>
              </a:rPr>
              <a:t>na</a:t>
            </a:r>
            <a:r>
              <a:rPr lang="en-US" altLang="ja-JP" sz="1400" dirty="0" smtClean="0">
                <a:cs typeface="Arial" charset="0"/>
              </a:rPr>
              <a:t> WWW</a:t>
            </a:r>
            <a:r>
              <a:rPr lang="cs-CZ" altLang="ja-JP" sz="1400" dirty="0" smtClean="0">
                <a:cs typeface="Arial" charset="0"/>
              </a:rPr>
              <a:t>:</a:t>
            </a:r>
            <a:r>
              <a:rPr lang="en-US" altLang="ja-JP" sz="1400" dirty="0" smtClean="0">
                <a:cs typeface="Arial" charset="0"/>
              </a:rPr>
              <a:t> </a:t>
            </a:r>
            <a:r>
              <a:rPr lang="cs-CZ" sz="1400" dirty="0" smtClean="0">
                <a:hlinkClick r:id="rId13"/>
              </a:rPr>
              <a:t>http://en.wikipedia.org/wiki/File:Oranienburger_strasse_aerial.JPG</a:t>
            </a:r>
            <a:endParaRPr lang="cs-CZ" altLang="ja-JP" sz="1400" dirty="0" smtClean="0">
              <a:cs typeface="Arial" charset="0"/>
            </a:endParaRPr>
          </a:p>
          <a:p>
            <a:pPr>
              <a:buFont typeface="+mj-lt"/>
              <a:buAutoNum type="arabicPeriod"/>
            </a:pPr>
            <a:r>
              <a:rPr lang="cs-CZ" altLang="ja-JP" sz="1400" dirty="0" err="1" smtClean="0">
                <a:cs typeface="Arial" charset="0"/>
              </a:rPr>
              <a:t>Neue</a:t>
            </a:r>
            <a:r>
              <a:rPr lang="cs-CZ" altLang="ja-JP" sz="1400" dirty="0" smtClean="0">
                <a:cs typeface="Arial" charset="0"/>
              </a:rPr>
              <a:t> </a:t>
            </a:r>
            <a:r>
              <a:rPr lang="cs-CZ" altLang="ja-JP" sz="1400" dirty="0" err="1" smtClean="0">
                <a:cs typeface="Arial" charset="0"/>
              </a:rPr>
              <a:t>Synagoge</a:t>
            </a:r>
            <a:r>
              <a:rPr lang="cs-CZ" altLang="ja-JP" sz="1400" dirty="0" smtClean="0">
                <a:cs typeface="Arial" charset="0"/>
              </a:rPr>
              <a:t>: [online</a:t>
            </a:r>
            <a:r>
              <a:rPr lang="cs-CZ" altLang="ja-JP" sz="1400" dirty="0" smtClean="0">
                <a:cs typeface="Arial" charset="0"/>
              </a:rPr>
              <a:t>]. [cit. </a:t>
            </a:r>
            <a:r>
              <a:rPr lang="cs-CZ" altLang="ja-JP" sz="1400" dirty="0" smtClean="0">
                <a:cs typeface="Arial" charset="0"/>
              </a:rPr>
              <a:t>2013-09-19]. </a:t>
            </a:r>
            <a:r>
              <a:rPr lang="cs-CZ" altLang="ja-JP" sz="1400" dirty="0" smtClean="0">
                <a:cs typeface="Arial" charset="0"/>
              </a:rPr>
              <a:t>Dostupný pod licencí </a:t>
            </a:r>
            <a:r>
              <a:rPr lang="cs-CZ" altLang="ja-JP" sz="1400" dirty="0" err="1" smtClean="0">
                <a:cs typeface="Arial" charset="0"/>
              </a:rPr>
              <a:t>Creative</a:t>
            </a:r>
            <a:r>
              <a:rPr lang="cs-CZ" altLang="ja-JP" sz="1400" dirty="0" smtClean="0">
                <a:cs typeface="Arial" charset="0"/>
              </a:rPr>
              <a:t> </a:t>
            </a:r>
            <a:r>
              <a:rPr lang="cs-CZ" altLang="ja-JP" sz="1400" dirty="0" err="1" smtClean="0">
                <a:cs typeface="Arial" charset="0"/>
              </a:rPr>
              <a:t>Commons</a:t>
            </a:r>
            <a:r>
              <a:rPr lang="en-US" altLang="ja-JP" sz="1400" dirty="0" smtClean="0">
                <a:cs typeface="Arial" charset="0"/>
              </a:rPr>
              <a:t> </a:t>
            </a:r>
            <a:r>
              <a:rPr lang="en-US" altLang="ja-JP" sz="1400" dirty="0" err="1" smtClean="0">
                <a:cs typeface="Arial" charset="0"/>
              </a:rPr>
              <a:t>na</a:t>
            </a:r>
            <a:r>
              <a:rPr lang="en-US" altLang="ja-JP" sz="1400" dirty="0" smtClean="0">
                <a:cs typeface="Arial" charset="0"/>
              </a:rPr>
              <a:t> WWW</a:t>
            </a:r>
            <a:r>
              <a:rPr lang="cs-CZ" altLang="ja-JP" sz="1400" dirty="0" smtClean="0">
                <a:cs typeface="Arial" charset="0"/>
              </a:rPr>
              <a:t>:</a:t>
            </a:r>
            <a:r>
              <a:rPr lang="en-US" altLang="ja-JP" sz="1400" dirty="0" smtClean="0">
                <a:cs typeface="Arial" charset="0"/>
              </a:rPr>
              <a:t> </a:t>
            </a:r>
            <a:r>
              <a:rPr lang="cs-CZ" sz="1400" dirty="0" smtClean="0">
                <a:hlinkClick r:id="rId14"/>
              </a:rPr>
              <a:t>http</a:t>
            </a:r>
            <a:r>
              <a:rPr lang="cs-CZ" sz="1400" dirty="0" smtClean="0">
                <a:hlinkClick r:id="rId14"/>
              </a:rPr>
              <a:t>://</a:t>
            </a:r>
            <a:r>
              <a:rPr lang="cs-CZ" sz="1400" dirty="0" smtClean="0">
                <a:hlinkClick r:id="rId14"/>
              </a:rPr>
              <a:t>en.wikipedia.org/wiki/File:Berlin_Neue_Synagoge_2005.jpg</a:t>
            </a:r>
            <a:endParaRPr lang="cs-CZ" sz="1400" dirty="0" smtClean="0"/>
          </a:p>
          <a:p>
            <a:pPr>
              <a:buFont typeface="+mj-lt"/>
              <a:buAutoNum type="arabicPeriod"/>
            </a:pPr>
            <a:r>
              <a:rPr lang="cs-CZ" altLang="ja-JP" sz="1400" dirty="0" smtClean="0">
                <a:cs typeface="Arial" charset="0"/>
              </a:rPr>
              <a:t>Hamburger </a:t>
            </a:r>
            <a:r>
              <a:rPr lang="cs-CZ" altLang="ja-JP" sz="1400" dirty="0" err="1" smtClean="0">
                <a:cs typeface="Arial" charset="0"/>
              </a:rPr>
              <a:t>Bahnhof</a:t>
            </a:r>
            <a:r>
              <a:rPr lang="cs-CZ" altLang="ja-JP" sz="1400" dirty="0" smtClean="0">
                <a:cs typeface="Arial" charset="0"/>
              </a:rPr>
              <a:t> :[</a:t>
            </a:r>
            <a:r>
              <a:rPr lang="cs-CZ" altLang="ja-JP" sz="1400" dirty="0" smtClean="0">
                <a:cs typeface="Arial" charset="0"/>
              </a:rPr>
              <a:t>online]. [cit. 2013-09-19]. Dostupný pod licencí </a:t>
            </a:r>
            <a:r>
              <a:rPr lang="cs-CZ" altLang="ja-JP" sz="1400" dirty="0" err="1" smtClean="0">
                <a:cs typeface="Arial" charset="0"/>
              </a:rPr>
              <a:t>Creative</a:t>
            </a:r>
            <a:r>
              <a:rPr lang="cs-CZ" altLang="ja-JP" sz="1400" dirty="0" smtClean="0">
                <a:cs typeface="Arial" charset="0"/>
              </a:rPr>
              <a:t> </a:t>
            </a:r>
            <a:r>
              <a:rPr lang="cs-CZ" altLang="ja-JP" sz="1400" dirty="0" err="1" smtClean="0">
                <a:cs typeface="Arial" charset="0"/>
              </a:rPr>
              <a:t>Commons</a:t>
            </a:r>
            <a:r>
              <a:rPr lang="en-US" altLang="ja-JP" sz="1400" dirty="0" smtClean="0">
                <a:cs typeface="Arial" charset="0"/>
              </a:rPr>
              <a:t> </a:t>
            </a:r>
            <a:r>
              <a:rPr lang="en-US" altLang="ja-JP" sz="1400" dirty="0" err="1" smtClean="0">
                <a:cs typeface="Arial" charset="0"/>
              </a:rPr>
              <a:t>na</a:t>
            </a:r>
            <a:r>
              <a:rPr lang="en-US" altLang="ja-JP" sz="1400" dirty="0" smtClean="0">
                <a:cs typeface="Arial" charset="0"/>
              </a:rPr>
              <a:t> WWW</a:t>
            </a:r>
            <a:r>
              <a:rPr lang="cs-CZ" altLang="ja-JP" sz="1400" dirty="0" smtClean="0">
                <a:cs typeface="Arial" charset="0"/>
              </a:rPr>
              <a:t>:</a:t>
            </a:r>
            <a:r>
              <a:rPr lang="en-US" altLang="ja-JP" sz="1400" dirty="0" smtClean="0">
                <a:cs typeface="Arial" charset="0"/>
              </a:rPr>
              <a:t> </a:t>
            </a:r>
            <a:r>
              <a:rPr lang="cs-CZ" sz="1400" dirty="0" smtClean="0">
                <a:hlinkClick r:id="rId15"/>
              </a:rPr>
              <a:t>http</a:t>
            </a:r>
            <a:r>
              <a:rPr lang="cs-CZ" sz="1400" dirty="0" smtClean="0">
                <a:hlinkClick r:id="rId15"/>
              </a:rPr>
              <a:t>://</a:t>
            </a:r>
            <a:r>
              <a:rPr lang="cs-CZ" sz="1400" dirty="0" smtClean="0">
                <a:hlinkClick r:id="rId15"/>
              </a:rPr>
              <a:t>commons.wikimedia.org/wiki/File:HambgBhf_1a.jpg</a:t>
            </a:r>
            <a:endParaRPr lang="cs-CZ" sz="1400" dirty="0" smtClean="0"/>
          </a:p>
          <a:p>
            <a:pPr>
              <a:buFont typeface="+mj-lt"/>
              <a:buAutoNum type="arabicPeriod"/>
            </a:pPr>
            <a:r>
              <a:rPr lang="cs-CZ" altLang="ja-JP" sz="1400" dirty="0" err="1" smtClean="0">
                <a:cs typeface="Arial" charset="0"/>
              </a:rPr>
              <a:t>Tiergarten</a:t>
            </a:r>
            <a:r>
              <a:rPr lang="cs-CZ" altLang="ja-JP" sz="1400" dirty="0" smtClean="0">
                <a:cs typeface="Arial" charset="0"/>
              </a:rPr>
              <a:t> </a:t>
            </a:r>
            <a:r>
              <a:rPr lang="cs-CZ" altLang="ja-JP" sz="1400" dirty="0" smtClean="0">
                <a:cs typeface="Arial" charset="0"/>
              </a:rPr>
              <a:t>:[online]. [cit. 2013-09-19]. Dostupný pod licencí </a:t>
            </a:r>
            <a:r>
              <a:rPr lang="cs-CZ" altLang="ja-JP" sz="1400" dirty="0" err="1" smtClean="0">
                <a:cs typeface="Arial" charset="0"/>
              </a:rPr>
              <a:t>Creative</a:t>
            </a:r>
            <a:r>
              <a:rPr lang="cs-CZ" altLang="ja-JP" sz="1400" dirty="0" smtClean="0">
                <a:cs typeface="Arial" charset="0"/>
              </a:rPr>
              <a:t> </a:t>
            </a:r>
            <a:r>
              <a:rPr lang="cs-CZ" altLang="ja-JP" sz="1400" dirty="0" err="1" smtClean="0">
                <a:cs typeface="Arial" charset="0"/>
              </a:rPr>
              <a:t>Commons</a:t>
            </a:r>
            <a:r>
              <a:rPr lang="en-US" altLang="ja-JP" sz="1400" dirty="0" smtClean="0">
                <a:cs typeface="Arial" charset="0"/>
              </a:rPr>
              <a:t> </a:t>
            </a:r>
            <a:r>
              <a:rPr lang="en-US" altLang="ja-JP" sz="1400" dirty="0" err="1" smtClean="0">
                <a:cs typeface="Arial" charset="0"/>
              </a:rPr>
              <a:t>na</a:t>
            </a:r>
            <a:r>
              <a:rPr lang="en-US" altLang="ja-JP" sz="1400" dirty="0" smtClean="0">
                <a:cs typeface="Arial" charset="0"/>
              </a:rPr>
              <a:t> WWW</a:t>
            </a:r>
            <a:r>
              <a:rPr lang="cs-CZ" altLang="ja-JP" sz="1400" dirty="0" smtClean="0">
                <a:cs typeface="Arial" charset="0"/>
              </a:rPr>
              <a:t>:</a:t>
            </a:r>
            <a:r>
              <a:rPr lang="en-US" altLang="ja-JP" sz="1400" dirty="0" smtClean="0">
                <a:cs typeface="Arial" charset="0"/>
              </a:rPr>
              <a:t> </a:t>
            </a:r>
            <a:r>
              <a:rPr lang="cs-CZ" sz="1400" dirty="0" smtClean="0">
                <a:hlinkClick r:id="rId16"/>
              </a:rPr>
              <a:t>http</a:t>
            </a:r>
            <a:r>
              <a:rPr lang="cs-CZ" sz="1400" dirty="0" smtClean="0">
                <a:hlinkClick r:id="rId16"/>
              </a:rPr>
              <a:t>://</a:t>
            </a:r>
            <a:r>
              <a:rPr lang="cs-CZ" sz="1400" dirty="0" smtClean="0">
                <a:hlinkClick r:id="rId16"/>
              </a:rPr>
              <a:t>en.wikipedia.org/wiki/File:Berlin_Tiergarten_Siegess%C3%A4ule_Luftansicht.jpg</a:t>
            </a:r>
            <a:endParaRPr lang="cs-CZ" sz="1400" dirty="0" smtClean="0"/>
          </a:p>
          <a:p>
            <a:pPr>
              <a:buFont typeface="+mj-lt"/>
              <a:buAutoNum type="arabicPeriod"/>
            </a:pPr>
            <a:r>
              <a:rPr lang="cs-CZ" altLang="ja-JP" sz="1400" dirty="0" err="1" smtClean="0">
                <a:cs typeface="Arial" charset="0"/>
              </a:rPr>
              <a:t>Reichstag</a:t>
            </a:r>
            <a:r>
              <a:rPr lang="cs-CZ" altLang="ja-JP" sz="1400" dirty="0" smtClean="0">
                <a:cs typeface="Arial" charset="0"/>
              </a:rPr>
              <a:t>:[</a:t>
            </a:r>
            <a:r>
              <a:rPr lang="cs-CZ" altLang="ja-JP" sz="1400" dirty="0" smtClean="0">
                <a:cs typeface="Arial" charset="0"/>
              </a:rPr>
              <a:t>online]. [cit. 2013-09-19]. Dostupný pod licencí </a:t>
            </a:r>
            <a:r>
              <a:rPr lang="cs-CZ" altLang="ja-JP" sz="1400" dirty="0" err="1" smtClean="0">
                <a:cs typeface="Arial" charset="0"/>
              </a:rPr>
              <a:t>Creative</a:t>
            </a:r>
            <a:r>
              <a:rPr lang="cs-CZ" altLang="ja-JP" sz="1400" dirty="0" smtClean="0">
                <a:cs typeface="Arial" charset="0"/>
              </a:rPr>
              <a:t> </a:t>
            </a:r>
            <a:r>
              <a:rPr lang="cs-CZ" altLang="ja-JP" sz="1400" dirty="0" err="1" smtClean="0">
                <a:cs typeface="Arial" charset="0"/>
              </a:rPr>
              <a:t>Commons</a:t>
            </a:r>
            <a:r>
              <a:rPr lang="en-US" altLang="ja-JP" sz="1400" dirty="0" smtClean="0">
                <a:cs typeface="Arial" charset="0"/>
              </a:rPr>
              <a:t> </a:t>
            </a:r>
            <a:r>
              <a:rPr lang="en-US" altLang="ja-JP" sz="1400" dirty="0" err="1" smtClean="0">
                <a:cs typeface="Arial" charset="0"/>
              </a:rPr>
              <a:t>na</a:t>
            </a:r>
            <a:r>
              <a:rPr lang="en-US" altLang="ja-JP" sz="1400" dirty="0" smtClean="0">
                <a:cs typeface="Arial" charset="0"/>
              </a:rPr>
              <a:t> WWW</a:t>
            </a:r>
            <a:r>
              <a:rPr lang="cs-CZ" altLang="ja-JP" sz="1400" dirty="0" smtClean="0">
                <a:cs typeface="Arial" charset="0"/>
              </a:rPr>
              <a:t>:</a:t>
            </a:r>
            <a:r>
              <a:rPr lang="en-US" altLang="ja-JP" sz="1400" dirty="0" smtClean="0">
                <a:cs typeface="Arial" charset="0"/>
              </a:rPr>
              <a:t> </a:t>
            </a:r>
            <a:r>
              <a:rPr lang="cs-CZ" sz="1400" dirty="0" smtClean="0">
                <a:hlinkClick r:id="rId17"/>
              </a:rPr>
              <a:t>http</a:t>
            </a:r>
            <a:r>
              <a:rPr lang="cs-CZ" sz="1400" dirty="0" smtClean="0">
                <a:hlinkClick r:id="rId17"/>
              </a:rPr>
              <a:t>://</a:t>
            </a:r>
            <a:r>
              <a:rPr lang="cs-CZ" sz="1400" dirty="0" smtClean="0">
                <a:hlinkClick r:id="rId17"/>
              </a:rPr>
              <a:t>cs.wikipedia.org/wiki/Soubor:Berlin_reichstag_west_panorama.jpg</a:t>
            </a:r>
            <a:endParaRPr lang="cs-CZ" sz="1400" dirty="0" smtClean="0"/>
          </a:p>
          <a:p>
            <a:pPr>
              <a:buFont typeface="+mj-lt"/>
              <a:buAutoNum type="arabicPeriod"/>
            </a:pPr>
            <a:r>
              <a:rPr lang="cs-CZ" sz="1400" dirty="0" err="1" smtClean="0"/>
              <a:t>Judische</a:t>
            </a:r>
            <a:r>
              <a:rPr lang="cs-CZ" sz="1400" dirty="0" smtClean="0"/>
              <a:t> Museum</a:t>
            </a:r>
            <a:r>
              <a:rPr lang="cs-CZ" altLang="ja-JP" sz="1400" dirty="0" smtClean="0">
                <a:cs typeface="Arial" charset="0"/>
              </a:rPr>
              <a:t>: [</a:t>
            </a:r>
            <a:r>
              <a:rPr lang="cs-CZ" altLang="ja-JP" sz="1400" dirty="0" smtClean="0">
                <a:cs typeface="Arial" charset="0"/>
              </a:rPr>
              <a:t>online]. [cit. 2013-09-19]. Dostupný pod licencí </a:t>
            </a:r>
            <a:r>
              <a:rPr lang="cs-CZ" altLang="ja-JP" sz="1400" dirty="0" err="1" smtClean="0">
                <a:cs typeface="Arial" charset="0"/>
              </a:rPr>
              <a:t>Creative</a:t>
            </a:r>
            <a:r>
              <a:rPr lang="cs-CZ" altLang="ja-JP" sz="1400" dirty="0" smtClean="0">
                <a:cs typeface="Arial" charset="0"/>
              </a:rPr>
              <a:t> </a:t>
            </a:r>
            <a:r>
              <a:rPr lang="cs-CZ" altLang="ja-JP" sz="1400" dirty="0" err="1" smtClean="0">
                <a:cs typeface="Arial" charset="0"/>
              </a:rPr>
              <a:t>Commons</a:t>
            </a:r>
            <a:r>
              <a:rPr lang="en-US" altLang="ja-JP" sz="1400" dirty="0" smtClean="0">
                <a:cs typeface="Arial" charset="0"/>
              </a:rPr>
              <a:t> </a:t>
            </a:r>
            <a:r>
              <a:rPr lang="en-US" altLang="ja-JP" sz="1400" dirty="0" err="1" smtClean="0">
                <a:cs typeface="Arial" charset="0"/>
              </a:rPr>
              <a:t>na</a:t>
            </a:r>
            <a:r>
              <a:rPr lang="en-US" altLang="ja-JP" sz="1400" dirty="0" smtClean="0">
                <a:cs typeface="Arial" charset="0"/>
              </a:rPr>
              <a:t> WWW</a:t>
            </a:r>
            <a:r>
              <a:rPr lang="cs-CZ" altLang="ja-JP" sz="1400" dirty="0" smtClean="0">
                <a:cs typeface="Arial" charset="0"/>
              </a:rPr>
              <a:t>:</a:t>
            </a:r>
            <a:r>
              <a:rPr lang="en-US" altLang="ja-JP" sz="1400" dirty="0" smtClean="0">
                <a:cs typeface="Arial" charset="0"/>
              </a:rPr>
              <a:t> </a:t>
            </a:r>
            <a:r>
              <a:rPr lang="cs-CZ" sz="1200" dirty="0" smtClean="0">
                <a:hlinkClick r:id="rId18"/>
              </a:rPr>
              <a:t>http://</a:t>
            </a:r>
            <a:r>
              <a:rPr lang="cs-CZ" sz="1200" dirty="0" smtClean="0">
                <a:hlinkClick r:id="rId18"/>
              </a:rPr>
              <a:t>cs.wikipedia.org/wiki/Soubor:JuedischesMuseum_2a.jpg</a:t>
            </a:r>
            <a:endParaRPr lang="cs-CZ" sz="1200" dirty="0" smtClean="0"/>
          </a:p>
          <a:p>
            <a:pPr>
              <a:buFont typeface="+mj-lt"/>
              <a:buAutoNum type="arabicPeriod"/>
            </a:pPr>
            <a:r>
              <a:rPr lang="cs-CZ" altLang="ja-JP" sz="1200" dirty="0" err="1" smtClean="0">
                <a:cs typeface="Arial" charset="0"/>
              </a:rPr>
              <a:t>Checkpoint</a:t>
            </a:r>
            <a:r>
              <a:rPr lang="cs-CZ" altLang="ja-JP" sz="1200" dirty="0" smtClean="0">
                <a:cs typeface="Arial" charset="0"/>
              </a:rPr>
              <a:t> Charlie: </a:t>
            </a:r>
            <a:r>
              <a:rPr lang="cs-CZ" altLang="ja-JP" sz="1200" dirty="0" smtClean="0">
                <a:cs typeface="Arial" charset="0"/>
              </a:rPr>
              <a:t>[online]. [cit. 2013-09-19]. Dostupný pod licencí </a:t>
            </a:r>
            <a:r>
              <a:rPr lang="cs-CZ" altLang="ja-JP" sz="1200" dirty="0" err="1" smtClean="0">
                <a:cs typeface="Arial" charset="0"/>
              </a:rPr>
              <a:t>Creative</a:t>
            </a:r>
            <a:r>
              <a:rPr lang="cs-CZ" altLang="ja-JP" sz="1200" dirty="0" smtClean="0">
                <a:cs typeface="Arial" charset="0"/>
              </a:rPr>
              <a:t> </a:t>
            </a:r>
            <a:r>
              <a:rPr lang="cs-CZ" altLang="ja-JP" sz="1200" dirty="0" err="1" smtClean="0">
                <a:cs typeface="Arial" charset="0"/>
              </a:rPr>
              <a:t>Commons</a:t>
            </a:r>
            <a:r>
              <a:rPr lang="en-US" altLang="ja-JP" sz="1200" dirty="0" smtClean="0">
                <a:cs typeface="Arial" charset="0"/>
              </a:rPr>
              <a:t> </a:t>
            </a:r>
            <a:r>
              <a:rPr lang="en-US" altLang="ja-JP" sz="1200" dirty="0" err="1" smtClean="0">
                <a:cs typeface="Arial" charset="0"/>
              </a:rPr>
              <a:t>na</a:t>
            </a:r>
            <a:r>
              <a:rPr lang="en-US" altLang="ja-JP" sz="1200" dirty="0" smtClean="0">
                <a:cs typeface="Arial" charset="0"/>
              </a:rPr>
              <a:t> WWW</a:t>
            </a:r>
            <a:r>
              <a:rPr lang="cs-CZ" altLang="ja-JP" sz="1200" dirty="0" smtClean="0">
                <a:cs typeface="Arial" charset="0"/>
              </a:rPr>
              <a:t>:</a:t>
            </a:r>
            <a:r>
              <a:rPr lang="en-US" altLang="ja-JP" sz="1200" dirty="0" smtClean="0">
                <a:cs typeface="Arial" charset="0"/>
              </a:rPr>
              <a:t> </a:t>
            </a:r>
            <a:r>
              <a:rPr lang="cs-CZ" sz="1200" dirty="0" smtClean="0">
                <a:hlinkClick r:id="rId19"/>
              </a:rPr>
              <a:t>http</a:t>
            </a:r>
            <a:r>
              <a:rPr lang="cs-CZ" sz="1200" dirty="0" smtClean="0">
                <a:hlinkClick r:id="rId19"/>
              </a:rPr>
              <a:t>://</a:t>
            </a:r>
            <a:r>
              <a:rPr lang="cs-CZ" sz="1200" dirty="0" smtClean="0">
                <a:hlinkClick r:id="rId19"/>
              </a:rPr>
              <a:t>cs.wikipedia.org/wiki/Soubor:Checkpoint_Charlie_Berlin.jpg</a:t>
            </a:r>
            <a:endParaRPr lang="cs-CZ" sz="1200" dirty="0" smtClean="0"/>
          </a:p>
          <a:p>
            <a:pPr>
              <a:buFont typeface="+mj-lt"/>
              <a:buAutoNum type="arabicPeriod"/>
            </a:pPr>
            <a:r>
              <a:rPr lang="cs-CZ" altLang="ja-JP" sz="1200" dirty="0" err="1" smtClean="0">
                <a:cs typeface="Arial" charset="0"/>
              </a:rPr>
              <a:t>Kurfürstendamm</a:t>
            </a:r>
            <a:r>
              <a:rPr lang="cs-CZ" altLang="ja-JP" sz="1200" dirty="0" smtClean="0">
                <a:cs typeface="Arial" charset="0"/>
              </a:rPr>
              <a:t>: </a:t>
            </a:r>
            <a:r>
              <a:rPr lang="cs-CZ" altLang="ja-JP" sz="1200" dirty="0" smtClean="0">
                <a:cs typeface="Arial" charset="0"/>
              </a:rPr>
              <a:t>[online]. [cit. 2013-09-19]. Dostupný pod licencí </a:t>
            </a:r>
            <a:r>
              <a:rPr lang="cs-CZ" altLang="ja-JP" sz="1200" dirty="0" err="1" smtClean="0">
                <a:cs typeface="Arial" charset="0"/>
              </a:rPr>
              <a:t>Creative</a:t>
            </a:r>
            <a:r>
              <a:rPr lang="cs-CZ" altLang="ja-JP" sz="1200" dirty="0" smtClean="0">
                <a:cs typeface="Arial" charset="0"/>
              </a:rPr>
              <a:t> </a:t>
            </a:r>
            <a:r>
              <a:rPr lang="cs-CZ" altLang="ja-JP" sz="1200" dirty="0" err="1" smtClean="0">
                <a:cs typeface="Arial" charset="0"/>
              </a:rPr>
              <a:t>Commons</a:t>
            </a:r>
            <a:r>
              <a:rPr lang="en-US" altLang="ja-JP" sz="1200" dirty="0" smtClean="0">
                <a:cs typeface="Arial" charset="0"/>
              </a:rPr>
              <a:t> </a:t>
            </a:r>
            <a:r>
              <a:rPr lang="en-US" altLang="ja-JP" sz="1200" dirty="0" err="1" smtClean="0">
                <a:cs typeface="Arial" charset="0"/>
              </a:rPr>
              <a:t>na</a:t>
            </a:r>
            <a:r>
              <a:rPr lang="en-US" altLang="ja-JP" sz="1200" dirty="0" smtClean="0">
                <a:cs typeface="Arial" charset="0"/>
              </a:rPr>
              <a:t> WWW</a:t>
            </a:r>
            <a:r>
              <a:rPr lang="cs-CZ" altLang="ja-JP" sz="1200" dirty="0" smtClean="0">
                <a:cs typeface="Arial" charset="0"/>
              </a:rPr>
              <a:t>:</a:t>
            </a:r>
            <a:r>
              <a:rPr lang="en-US" altLang="ja-JP" sz="1200" dirty="0" smtClean="0">
                <a:cs typeface="Arial" charset="0"/>
              </a:rPr>
              <a:t> </a:t>
            </a:r>
            <a:r>
              <a:rPr lang="cs-CZ" sz="1200" dirty="0" smtClean="0">
                <a:hlinkClick r:id="rId20"/>
              </a:rPr>
              <a:t>http</a:t>
            </a:r>
            <a:r>
              <a:rPr lang="cs-CZ" sz="1200" dirty="0" smtClean="0">
                <a:hlinkClick r:id="rId20"/>
              </a:rPr>
              <a:t>://</a:t>
            </a:r>
            <a:r>
              <a:rPr lang="cs-CZ" sz="1200" dirty="0" smtClean="0">
                <a:hlinkClick r:id="rId20"/>
              </a:rPr>
              <a:t>commons.wikimedia.org/wiki/File:Kurf%C3%BCrstendamm_2003.JPG</a:t>
            </a:r>
            <a:r>
              <a:rPr lang="cs-CZ" sz="1200" dirty="0" smtClean="0"/>
              <a:t>:</a:t>
            </a:r>
          </a:p>
          <a:p>
            <a:pPr>
              <a:buFont typeface="+mj-lt"/>
              <a:buAutoNum type="arabicPeriod"/>
            </a:pPr>
            <a:r>
              <a:rPr lang="cs-CZ" altLang="ja-JP" sz="1200" dirty="0" err="1" smtClean="0">
                <a:cs typeface="Arial" charset="0"/>
              </a:rPr>
              <a:t>Kaiser</a:t>
            </a:r>
            <a:r>
              <a:rPr lang="cs-CZ" altLang="ja-JP" sz="1200" dirty="0" smtClean="0">
                <a:cs typeface="Arial" charset="0"/>
              </a:rPr>
              <a:t>-</a:t>
            </a:r>
            <a:r>
              <a:rPr lang="cs-CZ" altLang="ja-JP" sz="1200" dirty="0" err="1" smtClean="0">
                <a:cs typeface="Arial" charset="0"/>
              </a:rPr>
              <a:t>Wilhelm</a:t>
            </a:r>
            <a:r>
              <a:rPr lang="cs-CZ" altLang="ja-JP" sz="1200" dirty="0" smtClean="0">
                <a:cs typeface="Arial" charset="0"/>
              </a:rPr>
              <a:t>-</a:t>
            </a:r>
            <a:r>
              <a:rPr lang="cs-CZ" altLang="ja-JP" sz="1200" dirty="0" err="1" smtClean="0">
                <a:cs typeface="Arial" charset="0"/>
              </a:rPr>
              <a:t>Gedächtniskirche</a:t>
            </a:r>
            <a:r>
              <a:rPr lang="cs-CZ" altLang="ja-JP" sz="1200" dirty="0" smtClean="0">
                <a:cs typeface="Arial" charset="0"/>
              </a:rPr>
              <a:t>: [online</a:t>
            </a:r>
            <a:r>
              <a:rPr lang="cs-CZ" altLang="ja-JP" sz="1200" dirty="0" smtClean="0">
                <a:cs typeface="Arial" charset="0"/>
              </a:rPr>
              <a:t>]. [cit. 2013-09-19]. Dostupný pod licencí </a:t>
            </a:r>
            <a:r>
              <a:rPr lang="cs-CZ" altLang="ja-JP" sz="1200" dirty="0" err="1" smtClean="0">
                <a:cs typeface="Arial" charset="0"/>
              </a:rPr>
              <a:t>Creative</a:t>
            </a:r>
            <a:r>
              <a:rPr lang="cs-CZ" altLang="ja-JP" sz="1200" dirty="0" smtClean="0">
                <a:cs typeface="Arial" charset="0"/>
              </a:rPr>
              <a:t> </a:t>
            </a:r>
            <a:r>
              <a:rPr lang="cs-CZ" altLang="ja-JP" sz="1200" dirty="0" err="1" smtClean="0">
                <a:cs typeface="Arial" charset="0"/>
              </a:rPr>
              <a:t>Commons</a:t>
            </a:r>
            <a:r>
              <a:rPr lang="en-US" altLang="ja-JP" sz="1200" dirty="0" smtClean="0">
                <a:cs typeface="Arial" charset="0"/>
              </a:rPr>
              <a:t> </a:t>
            </a:r>
            <a:r>
              <a:rPr lang="en-US" altLang="ja-JP" sz="1200" dirty="0" err="1" smtClean="0">
                <a:cs typeface="Arial" charset="0"/>
              </a:rPr>
              <a:t>na</a:t>
            </a:r>
            <a:r>
              <a:rPr lang="en-US" altLang="ja-JP" sz="1200" dirty="0" smtClean="0">
                <a:cs typeface="Arial" charset="0"/>
              </a:rPr>
              <a:t> WWW</a:t>
            </a:r>
            <a:r>
              <a:rPr lang="cs-CZ" altLang="ja-JP" sz="1200" dirty="0" smtClean="0">
                <a:cs typeface="Arial" charset="0"/>
              </a:rPr>
              <a:t>:</a:t>
            </a:r>
            <a:r>
              <a:rPr lang="en-US" altLang="ja-JP" sz="1200" dirty="0" smtClean="0">
                <a:cs typeface="Arial" charset="0"/>
              </a:rPr>
              <a:t> </a:t>
            </a:r>
            <a:r>
              <a:rPr lang="cs-CZ" sz="1200" dirty="0" smtClean="0">
                <a:hlinkClick r:id="rId21"/>
              </a:rPr>
              <a:t>http</a:t>
            </a:r>
            <a:r>
              <a:rPr lang="cs-CZ" sz="1200" dirty="0" smtClean="0">
                <a:hlinkClick r:id="rId21"/>
              </a:rPr>
              <a:t>://</a:t>
            </a:r>
            <a:r>
              <a:rPr lang="cs-CZ" sz="1200" dirty="0" smtClean="0">
                <a:hlinkClick r:id="rId21"/>
              </a:rPr>
              <a:t>commons.wikimedia.org/wiki/File:Ged%C3%A4chtniskirche1.JPG</a:t>
            </a:r>
            <a:endParaRPr lang="cs-CZ" sz="1200" dirty="0" smtClean="0"/>
          </a:p>
          <a:p>
            <a:pPr>
              <a:buFont typeface="+mj-lt"/>
              <a:buAutoNum type="arabicPeriod"/>
            </a:pPr>
            <a:r>
              <a:rPr lang="cs-CZ" altLang="ja-JP" sz="1200" dirty="0" err="1" smtClean="0">
                <a:cs typeface="Arial" charset="0"/>
              </a:rPr>
              <a:t>Charlottenburg</a:t>
            </a:r>
            <a:r>
              <a:rPr lang="cs-CZ" altLang="ja-JP" sz="1200" dirty="0" smtClean="0">
                <a:cs typeface="Arial" charset="0"/>
              </a:rPr>
              <a:t>: </a:t>
            </a:r>
            <a:r>
              <a:rPr lang="cs-CZ" altLang="ja-JP" sz="1200" dirty="0" smtClean="0">
                <a:cs typeface="Arial" charset="0"/>
              </a:rPr>
              <a:t>[online]. [cit. 2013-09-19]. Dostupný pod licencí </a:t>
            </a:r>
            <a:r>
              <a:rPr lang="cs-CZ" altLang="ja-JP" sz="1200" dirty="0" err="1" smtClean="0">
                <a:cs typeface="Arial" charset="0"/>
              </a:rPr>
              <a:t>Creative</a:t>
            </a:r>
            <a:r>
              <a:rPr lang="cs-CZ" altLang="ja-JP" sz="1200" dirty="0" smtClean="0">
                <a:cs typeface="Arial" charset="0"/>
              </a:rPr>
              <a:t> </a:t>
            </a:r>
            <a:r>
              <a:rPr lang="cs-CZ" altLang="ja-JP" sz="1200" dirty="0" err="1" smtClean="0">
                <a:cs typeface="Arial" charset="0"/>
              </a:rPr>
              <a:t>Commons</a:t>
            </a:r>
            <a:r>
              <a:rPr lang="en-US" altLang="ja-JP" sz="1200" dirty="0" smtClean="0">
                <a:cs typeface="Arial" charset="0"/>
              </a:rPr>
              <a:t> </a:t>
            </a:r>
            <a:r>
              <a:rPr lang="en-US" altLang="ja-JP" sz="1200" dirty="0" err="1" smtClean="0">
                <a:cs typeface="Arial" charset="0"/>
              </a:rPr>
              <a:t>na</a:t>
            </a:r>
            <a:r>
              <a:rPr lang="en-US" altLang="ja-JP" sz="1200" dirty="0" smtClean="0">
                <a:cs typeface="Arial" charset="0"/>
              </a:rPr>
              <a:t> WWW </a:t>
            </a:r>
            <a:r>
              <a:rPr lang="cs-CZ" sz="1200" dirty="0" smtClean="0">
                <a:hlinkClick r:id="rId22"/>
              </a:rPr>
              <a:t>http</a:t>
            </a:r>
            <a:r>
              <a:rPr lang="cs-CZ" sz="1200" dirty="0" smtClean="0">
                <a:hlinkClick r:id="rId22"/>
              </a:rPr>
              <a:t>://</a:t>
            </a:r>
            <a:r>
              <a:rPr lang="cs-CZ" sz="1200" dirty="0" smtClean="0">
                <a:hlinkClick r:id="rId22"/>
              </a:rPr>
              <a:t>commons.wikimedia.org/wiki/File:SchlossCharlottenburgNacht.jpg</a:t>
            </a:r>
            <a:endParaRPr lang="cs-CZ" sz="1200" dirty="0" smtClean="0"/>
          </a:p>
          <a:p>
            <a:pPr>
              <a:buFont typeface="+mj-lt"/>
              <a:buAutoNum type="arabicPeriod"/>
            </a:pPr>
            <a:r>
              <a:rPr lang="cs-CZ" altLang="ja-JP" sz="1100" dirty="0" smtClean="0">
                <a:cs typeface="Arial" charset="0"/>
              </a:rPr>
              <a:t>Berlínská zeď: </a:t>
            </a:r>
            <a:r>
              <a:rPr lang="cs-CZ" altLang="ja-JP" sz="1100" dirty="0" smtClean="0">
                <a:cs typeface="Arial" charset="0"/>
              </a:rPr>
              <a:t>[online]. [cit. 2013-09-19]. Dostupný pod licencí </a:t>
            </a:r>
            <a:r>
              <a:rPr lang="cs-CZ" altLang="ja-JP" sz="1100" dirty="0" err="1" smtClean="0">
                <a:cs typeface="Arial" charset="0"/>
              </a:rPr>
              <a:t>Creative</a:t>
            </a:r>
            <a:r>
              <a:rPr lang="cs-CZ" altLang="ja-JP" sz="1100" dirty="0" smtClean="0">
                <a:cs typeface="Arial" charset="0"/>
              </a:rPr>
              <a:t> </a:t>
            </a:r>
            <a:r>
              <a:rPr lang="cs-CZ" altLang="ja-JP" sz="1100" dirty="0" err="1" smtClean="0">
                <a:cs typeface="Arial" charset="0"/>
              </a:rPr>
              <a:t>Commons</a:t>
            </a:r>
            <a:r>
              <a:rPr lang="en-US" altLang="ja-JP" sz="1100" dirty="0" smtClean="0">
                <a:cs typeface="Arial" charset="0"/>
              </a:rPr>
              <a:t> </a:t>
            </a:r>
            <a:r>
              <a:rPr lang="en-US" altLang="ja-JP" sz="1100" dirty="0" err="1" smtClean="0">
                <a:cs typeface="Arial" charset="0"/>
              </a:rPr>
              <a:t>na</a:t>
            </a:r>
            <a:r>
              <a:rPr lang="en-US" altLang="ja-JP" sz="1100" dirty="0" smtClean="0">
                <a:cs typeface="Arial" charset="0"/>
              </a:rPr>
              <a:t> WWW </a:t>
            </a:r>
            <a:r>
              <a:rPr lang="cs-CZ" sz="1100" dirty="0" smtClean="0">
                <a:hlinkClick r:id="rId23"/>
              </a:rPr>
              <a:t>http</a:t>
            </a:r>
            <a:r>
              <a:rPr lang="cs-CZ" sz="1100" dirty="0" smtClean="0">
                <a:hlinkClick r:id="rId23"/>
              </a:rPr>
              <a:t>://cs.wikipedia.org/wiki/Soubor:Berlinermauer.jpg</a:t>
            </a:r>
            <a:endParaRPr lang="cs-CZ" sz="1400" dirty="0"/>
          </a:p>
        </p:txBody>
      </p:sp>
    </p:spTree>
  </p:cSld>
  <p:clrMapOvr>
    <a:masterClrMapping/>
  </p:clrMapOvr>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435</TotalTime>
  <Words>2299</Words>
  <Application>Microsoft Office PowerPoint</Application>
  <PresentationFormat>Předvádění na obrazovce (4:3)</PresentationFormat>
  <Paragraphs>185</Paragraphs>
  <Slides>29</Slides>
  <Notes>23</Notes>
  <HiddenSlides>0</HiddenSlides>
  <MMClips>0</MMClips>
  <ScaleCrop>false</ScaleCrop>
  <HeadingPairs>
    <vt:vector size="4" baseType="variant">
      <vt:variant>
        <vt:lpstr>Motiv</vt:lpstr>
      </vt:variant>
      <vt:variant>
        <vt:i4>1</vt:i4>
      </vt:variant>
      <vt:variant>
        <vt:lpstr>Nadpisy snímků</vt:lpstr>
      </vt:variant>
      <vt:variant>
        <vt:i4>29</vt:i4>
      </vt:variant>
    </vt:vector>
  </HeadingPairs>
  <TitlesOfParts>
    <vt:vector size="30" baseType="lpstr">
      <vt:lpstr>Motiv sady Office</vt:lpstr>
      <vt:lpstr>Berlín</vt:lpstr>
      <vt:lpstr>Snímek 2</vt:lpstr>
      <vt:lpstr>Snímek 3</vt:lpstr>
      <vt:lpstr> </vt:lpstr>
      <vt:lpstr>Základní data</vt:lpstr>
      <vt:lpstr>Historie města</vt:lpstr>
      <vt:lpstr>Hlavní oblasti cestovního ruchu</vt:lpstr>
      <vt:lpstr>1. Okolí Unter den Linden Jedna z nejznámějších ulic začíná na náměstí Schlosssplatz a míří k Pariser Plaztu a Braniborské bráně. V 17. století zde byly vysázeny lípy.</vt:lpstr>
      <vt:lpstr>Braniborská brána</vt:lpstr>
      <vt:lpstr>Holocaust Denkmal Tento památník se nachází nedaleko Braniborské brány.</vt:lpstr>
      <vt:lpstr>2. Muzejní ostrov </vt:lpstr>
      <vt:lpstr>Muzejní ostrov- nachází se zde např. Lustgarten, Berlínský dóm a několik muzeí jako Bodenmuseum, Altes Museum, Alte Nationalgalerie, Pergamonmuseum.</vt:lpstr>
      <vt:lpstr>Berlínský dóm vyrostl v letech 1747 – 50 jeho součástí  je také krypta rodu Hohenzollerů. Současnou barokní podobu získal v roce 1905.</vt:lpstr>
      <vt:lpstr>3. Východní centrum </vt:lpstr>
      <vt:lpstr>Rotes Rathaus hlavní berlínská radnice se nachází na Muzejním ostrově.</vt:lpstr>
      <vt:lpstr>Fernsehturm </vt:lpstr>
      <vt:lpstr>Alexanderplatz „Alex“ </vt:lpstr>
      <vt:lpstr>4. Severní centrum:  Stodolová čtvrť</vt:lpstr>
      <vt:lpstr>Neue Synagoge</vt:lpstr>
      <vt:lpstr>Hamburger Bahnhof</vt:lpstr>
      <vt:lpstr>5. Tiergarten Bývala královská obora, byla v 18. století upravena na park. V 19. st. Byly na Postdamer Platzu vztyčeny první budovy ( obchodní domy a banky). Po rozdělení Berlína skončila tato část na západní straně města.</vt:lpstr>
      <vt:lpstr>Reichstag (sídlo říšského sněmu) je považována za jeden ze symbolů znovu sjednoceného Německa.</vt:lpstr>
      <vt:lpstr>6. Kreuzberg </vt:lpstr>
      <vt:lpstr>Checkpoint Charlie bývalý hraniční přechod mezi americký a sovětským sektorem Berlína.</vt:lpstr>
      <vt:lpstr>7. Okolí Kurfürtendammu po 2. světové válce připadlo staré centru východnímu Berlínu a Charlottenburg se stal centrem Západního Berlína.</vt:lpstr>
      <vt:lpstr>Keiser-Wilhelm-Gedächtniskirche</vt:lpstr>
      <vt:lpstr>8. Okolí zámku Charlottenburg  na konci 17. století zde nechal zbudovat kurfiřt Fridrich III. Letní sídlo pro svou choť, později se ze zámku stalo sídlo krále. Do 18. století se okolí zámku přeměnilo v město. Oficiální částí Berlína se stal Charlottenburg v roce 1920.</vt:lpstr>
      <vt:lpstr>Berlínská zeď</vt:lpstr>
      <vt:lpstr>Obrazové 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Berlín</dc:title>
  <dc:creator>Simona</dc:creator>
  <cp:lastModifiedBy>Simona</cp:lastModifiedBy>
  <cp:revision>14</cp:revision>
  <dcterms:created xsi:type="dcterms:W3CDTF">2013-09-13T18:33:40Z</dcterms:created>
  <dcterms:modified xsi:type="dcterms:W3CDTF">2013-09-19T15:43:22Z</dcterms:modified>
</cp:coreProperties>
</file>