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65" r:id="rId2"/>
    <p:sldId id="268" r:id="rId3"/>
    <p:sldId id="266" r:id="rId4"/>
    <p:sldId id="258" r:id="rId5"/>
    <p:sldId id="270" r:id="rId6"/>
    <p:sldId id="259" r:id="rId7"/>
    <p:sldId id="260" r:id="rId8"/>
    <p:sldId id="261" r:id="rId9"/>
    <p:sldId id="262" r:id="rId10"/>
    <p:sldId id="263" r:id="rId11"/>
    <p:sldId id="271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38E4F-DA98-49A7-AC15-CFCA9AE0B91A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B3B55710-3F8C-4703-A699-199684EC54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38E4F-DA98-49A7-AC15-CFCA9AE0B91A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55710-3F8C-4703-A699-199684EC5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38E4F-DA98-49A7-AC15-CFCA9AE0B91A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55710-3F8C-4703-A699-199684EC54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38E4F-DA98-49A7-AC15-CFCA9AE0B91A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55710-3F8C-4703-A699-199684EC5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38E4F-DA98-49A7-AC15-CFCA9AE0B91A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55710-3F8C-4703-A699-199684EC5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38E4F-DA98-49A7-AC15-CFCA9AE0B91A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55710-3F8C-4703-A699-199684EC5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38E4F-DA98-49A7-AC15-CFCA9AE0B91A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55710-3F8C-4703-A699-199684EC5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38E4F-DA98-49A7-AC15-CFCA9AE0B91A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55710-3F8C-4703-A699-199684EC54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38E4F-DA98-49A7-AC15-CFCA9AE0B91A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55710-3F8C-4703-A699-199684EC54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38E4F-DA98-49A7-AC15-CFCA9AE0B91A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55710-3F8C-4703-A699-199684EC5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38E4F-DA98-49A7-AC15-CFCA9AE0B91A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55710-3F8C-4703-A699-199684EC5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5238E4F-DA98-49A7-AC15-CFCA9AE0B91A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3B55710-3F8C-4703-A699-199684EC54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ctr"/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ZEYEROVA 3354, 767 01 KROMĚŘÍŽ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ŠABLONA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ČÍSLO: III/2</a:t>
            </a:r>
          </a:p>
          <a:p>
            <a:pPr algn="ctr"/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pPr algn="ctr"/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PŘEDMĚT: PŘÍRODOVĚDA</a:t>
            </a:r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ROČNÍK: IV.</a:t>
            </a:r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TÉMA: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HORNINY A NEROSTY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AUTOR: MGR. HANA KOLÁČKOVÁ</a:t>
            </a:r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DATUM VYTVOŘENÍ: 12. 10. 2011</a:t>
            </a:r>
          </a:p>
          <a:p>
            <a:endParaRPr lang="cs-CZ" dirty="0"/>
          </a:p>
          <a:p>
            <a:pPr algn="ctr"/>
            <a:r>
              <a:rPr lang="cs-CZ" sz="4000" b="1" dirty="0">
                <a:solidFill>
                  <a:srgbClr val="C00000"/>
                </a:solidFill>
              </a:rPr>
              <a:t> </a:t>
            </a:r>
            <a:r>
              <a:rPr lang="cs-CZ" sz="4000" b="1" dirty="0" smtClean="0">
                <a:solidFill>
                  <a:srgbClr val="C00000"/>
                </a:solidFill>
              </a:rPr>
              <a:t>VY_32_INOVACE_5_HK</a:t>
            </a:r>
            <a:endParaRPr lang="cs-CZ" sz="4000" b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1259632" y="404664"/>
            <a:ext cx="7020520" cy="1114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74795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Prezentace je vytvořena jako doplněk k učivu 4. ročníku přírodovědy. Doplňuje učivo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ROZMANITOST PŘÍRODY, NEŽIVÁ PŘÍRODA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, POZNÁVÁNÍ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NEROSTŮ                    A HORNIN.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1600" u="sng" dirty="0" smtClean="0"/>
              <a:t>V rámci prezentace se žáci seznámí:</a:t>
            </a:r>
            <a:endParaRPr lang="cs-CZ" sz="1600" u="sng" dirty="0"/>
          </a:p>
          <a:p>
            <a:pPr marL="97957" indent="0">
              <a:buNone/>
            </a:pPr>
            <a:r>
              <a:rPr lang="cs-CZ" sz="1600" dirty="0" smtClean="0"/>
              <a:t>- </a:t>
            </a:r>
            <a:r>
              <a:rPr lang="cs-CZ" sz="1600" dirty="0"/>
              <a:t>S </a:t>
            </a:r>
            <a:r>
              <a:rPr lang="cs-CZ" sz="1600" dirty="0" smtClean="0"/>
              <a:t>HORNINAMI A NEROSTY</a:t>
            </a:r>
            <a:endParaRPr lang="cs-CZ" sz="1600" dirty="0"/>
          </a:p>
          <a:p>
            <a:pPr marL="97957" indent="0">
              <a:buNone/>
            </a:pPr>
            <a:r>
              <a:rPr lang="cs-CZ" sz="1600" dirty="0"/>
              <a:t>- </a:t>
            </a:r>
            <a:r>
              <a:rPr lang="cs-CZ" sz="1600" dirty="0" smtClean="0"/>
              <a:t>S TÍM, JAK VYPADÁ PÍSKOVEC, VÁPENEC, ŽULA A RULA</a:t>
            </a:r>
            <a:endParaRPr lang="cs-CZ" sz="1600" dirty="0"/>
          </a:p>
          <a:p>
            <a:pPr marL="97957" indent="0">
              <a:buNone/>
            </a:pPr>
            <a:r>
              <a:rPr lang="cs-CZ" sz="1600" dirty="0" smtClean="0"/>
              <a:t>- SE ZPŮSOBY VYUŽITÍ  HORNIN</a:t>
            </a:r>
          </a:p>
          <a:p>
            <a:pPr marL="97957" indent="0">
              <a:buNone/>
            </a:pPr>
            <a:r>
              <a:rPr lang="cs-CZ" sz="1600" u="sng" dirty="0" smtClean="0"/>
              <a:t>Zkušenosti z pilotování:</a:t>
            </a:r>
          </a:p>
          <a:p>
            <a:pPr marL="97957" indent="0">
              <a:buNone/>
            </a:pPr>
            <a:r>
              <a:rPr lang="cs-CZ" sz="1600" dirty="0" smtClean="0"/>
              <a:t>V úvodní hodině  tématu“ horniny a nerosty“ se žáci seznámili se vzorky základních nerostů a hornin prostřednictvím manipulační pomůcky </a:t>
            </a:r>
            <a:r>
              <a:rPr lang="cs-CZ" sz="1600" smtClean="0"/>
              <a:t>- vzorníku. </a:t>
            </a:r>
            <a:r>
              <a:rPr lang="cs-CZ" sz="1600" dirty="0" smtClean="0"/>
              <a:t>Tato prezentace byla zaměřena na rozšíření jejich poznatků o praktické využití hornin a o různorodosti jejich variant v přírodě. Na závěr žáci správně odpověděli na pět daných otázek.</a:t>
            </a:r>
            <a:endParaRPr lang="cs-CZ" sz="1600" dirty="0"/>
          </a:p>
          <a:p>
            <a:pPr marL="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581296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HORNINY  A NEROSTY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Zemskou kůru tvoří horniny různého původu </a:t>
            </a:r>
            <a:br>
              <a:rPr lang="cs-CZ" b="1" dirty="0" smtClean="0"/>
            </a:br>
            <a:r>
              <a:rPr lang="cs-CZ" b="1" dirty="0" smtClean="0"/>
              <a:t>a stáří. Jsou to nestejnorodé látky vzniklé vyvřením nebo usazováním.</a:t>
            </a:r>
          </a:p>
          <a:p>
            <a:endParaRPr lang="cs-CZ" b="1" dirty="0" smtClean="0"/>
          </a:p>
          <a:p>
            <a:r>
              <a:rPr lang="cs-CZ" b="1" dirty="0" smtClean="0"/>
              <a:t>Horniny jsou složeny z  nerostů. To jsou stejnorodé látky (např. sůl kamenná, křemen)</a:t>
            </a:r>
          </a:p>
          <a:p>
            <a:pPr marL="114300" indent="0">
              <a:buNone/>
            </a:pPr>
            <a:endParaRPr lang="cs-CZ" b="1" dirty="0" smtClean="0"/>
          </a:p>
          <a:p>
            <a:r>
              <a:rPr lang="cs-CZ" b="1" dirty="0" smtClean="0"/>
              <a:t>Horniny složené pouze z jednoho nerostu – jsou horniny jednoduché, horniny složené z více nerostů jsou horniny složené.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31317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Horniny a nerosty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0"/>
            <a:ext cx="3970784" cy="43735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8" name="Picture 4" descr="C:\Users\hkolackova\AppData\Local\Microsoft\Windows\Temporary Internet Files\Content.IE5\9F5SIVNK\MP9004275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05281"/>
            <a:ext cx="3960440" cy="4697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kolackova\AppData\Local\Microsoft\Windows\Temporary Internet Files\Content.IE5\I89JM40D\MP9004073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2880" y="1505281"/>
            <a:ext cx="3705206" cy="4632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24333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Hornina</a:t>
            </a:r>
            <a:r>
              <a:rPr lang="cs-CZ" dirty="0"/>
              <a:t> (neodborně </a:t>
            </a:r>
            <a:r>
              <a:rPr lang="cs-CZ" i="1" dirty="0"/>
              <a:t>kámen</a:t>
            </a:r>
            <a:r>
              <a:rPr lang="cs-CZ" dirty="0"/>
              <a:t>) je </a:t>
            </a:r>
            <a:r>
              <a:rPr lang="cs-CZ" dirty="0" smtClean="0"/>
              <a:t>směs </a:t>
            </a:r>
            <a:r>
              <a:rPr lang="cs-CZ" dirty="0"/>
              <a:t>tvořená různými minerály, někdy i organickými složkami, </a:t>
            </a:r>
            <a:r>
              <a:rPr lang="cs-CZ" dirty="0" smtClean="0"/>
              <a:t>či </a:t>
            </a:r>
            <a:r>
              <a:rPr lang="cs-CZ" dirty="0"/>
              <a:t>kombinací těchto komponentů. Výjimku tvoří pouze </a:t>
            </a:r>
            <a:r>
              <a:rPr lang="cs-CZ" dirty="0" smtClean="0"/>
              <a:t> </a:t>
            </a:r>
            <a:r>
              <a:rPr lang="cs-CZ" dirty="0"/>
              <a:t>horniny, které jsou tvořené pouze jedním minerálem (například hornina </a:t>
            </a:r>
            <a:r>
              <a:rPr lang="cs-CZ" b="1" dirty="0" smtClean="0"/>
              <a:t>mramor</a:t>
            </a:r>
            <a:r>
              <a:rPr lang="cs-CZ" dirty="0" smtClean="0"/>
              <a:t> je </a:t>
            </a:r>
            <a:r>
              <a:rPr lang="cs-CZ" dirty="0"/>
              <a:t>tvořena pouze minerálem kalcitem).</a:t>
            </a:r>
          </a:p>
          <a:p>
            <a:r>
              <a:rPr lang="cs-CZ" dirty="0"/>
              <a:t>Věda zabývající se horninami se nazývá </a:t>
            </a:r>
            <a:r>
              <a:rPr lang="cs-CZ" b="1" dirty="0"/>
              <a:t>petrologie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Povrch Země tvoří  </a:t>
            </a:r>
            <a:r>
              <a:rPr lang="cs-CZ" dirty="0"/>
              <a:t>5 hlavních skupin hornin, </a:t>
            </a:r>
            <a:r>
              <a:rPr lang="cs-CZ" dirty="0" smtClean="0"/>
              <a:t>které zaujímají </a:t>
            </a:r>
            <a:r>
              <a:rPr lang="cs-CZ" dirty="0"/>
              <a:t>90% povrchu. </a:t>
            </a:r>
            <a:endParaRPr lang="cs-CZ" dirty="0" smtClean="0"/>
          </a:p>
          <a:p>
            <a:r>
              <a:rPr lang="cs-CZ" dirty="0" smtClean="0"/>
              <a:t>Patří tu: břidlice, pískovce, žuly  </a:t>
            </a:r>
            <a:r>
              <a:rPr lang="cs-CZ" dirty="0"/>
              <a:t>a </a:t>
            </a:r>
            <a:r>
              <a:rPr lang="cs-CZ" dirty="0" smtClean="0"/>
              <a:t>granodiority, vápence </a:t>
            </a:r>
            <a:r>
              <a:rPr lang="cs-CZ" dirty="0"/>
              <a:t>a </a:t>
            </a:r>
            <a:r>
              <a:rPr lang="cs-CZ" dirty="0" smtClean="0"/>
              <a:t>dolomity.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9398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Vápenec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algn="ctr">
              <a:buFont typeface="Arial" charset="0"/>
              <a:buNone/>
            </a:pPr>
            <a:r>
              <a:rPr lang="cs-CZ" b="1" dirty="0"/>
              <a:t>VÁPENEC</a:t>
            </a:r>
          </a:p>
          <a:p>
            <a:pPr>
              <a:buFont typeface="Arial" charset="0"/>
              <a:buNone/>
            </a:pPr>
            <a:r>
              <a:rPr lang="cs-CZ" b="1" dirty="0"/>
              <a:t>	Má bílou, šedavou barvu, ale jsou také červenavé, anebo se zbarvují i </a:t>
            </a:r>
            <a:r>
              <a:rPr lang="cs-CZ" b="1" dirty="0" smtClean="0"/>
              <a:t>jinými odstíny </a:t>
            </a:r>
            <a:r>
              <a:rPr lang="cs-CZ" b="1" dirty="0"/>
              <a:t>podle příměsí</a:t>
            </a:r>
            <a:r>
              <a:rPr lang="cs-CZ" b="1" dirty="0" smtClean="0"/>
              <a:t>.   </a:t>
            </a:r>
            <a:r>
              <a:rPr lang="cs-CZ" b="1" dirty="0"/>
              <a:t>Používá se k výrobě vápna. Jemnozrnný vápenec se používá pro tiskovou techniku zvanou litografie (kamenotisk).</a:t>
            </a:r>
          </a:p>
          <a:p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8200" y="1628800"/>
            <a:ext cx="4038600" cy="4392488"/>
          </a:xfrm>
        </p:spPr>
      </p:pic>
    </p:spTree>
    <p:extLst>
      <p:ext uri="{BB962C8B-B14F-4D97-AF65-F5344CB8AC3E}">
        <p14:creationId xmlns:p14="http://schemas.microsoft.com/office/powerpoint/2010/main" xmlns="" val="177513586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Žula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/>
              <a:t>Za žuly se považují všechny hlubinné horniny, které obsahují podstatné množství </a:t>
            </a:r>
            <a:r>
              <a:rPr lang="cs-CZ" b="1" dirty="0" smtClean="0"/>
              <a:t>živců a křemene. </a:t>
            </a:r>
            <a:r>
              <a:rPr lang="cs-CZ" b="1" dirty="0"/>
              <a:t>Žuly jsou obvykle do šeda zbarvené s modrým odstínem, známé jsou ovšem také červené </a:t>
            </a:r>
            <a:r>
              <a:rPr lang="cs-CZ" b="1" dirty="0" smtClean="0"/>
              <a:t>žuly. </a:t>
            </a:r>
            <a:r>
              <a:rPr lang="cs-CZ" b="1" dirty="0"/>
              <a:t>Žuly jsou stejnoměrně </a:t>
            </a:r>
            <a:r>
              <a:rPr lang="cs-CZ" b="1" dirty="0" smtClean="0"/>
              <a:t>zrnité.</a:t>
            </a:r>
            <a:endParaRPr lang="cs-CZ" b="1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05635" y="1700808"/>
            <a:ext cx="3888432" cy="4392488"/>
          </a:xfrm>
        </p:spPr>
      </p:pic>
    </p:spTree>
    <p:extLst>
      <p:ext uri="{BB962C8B-B14F-4D97-AF65-F5344CB8AC3E}">
        <p14:creationId xmlns:p14="http://schemas.microsoft.com/office/powerpoint/2010/main" xmlns="" val="12115286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Složení, výskyt a využití žuly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algn="ctr">
              <a:buFont typeface="Arial" charset="0"/>
              <a:buNone/>
            </a:pPr>
            <a:r>
              <a:rPr lang="cs-CZ" b="1" dirty="0"/>
              <a:t> ŽULA</a:t>
            </a:r>
          </a:p>
          <a:p>
            <a:r>
              <a:rPr lang="cs-CZ" b="1" u="sng" dirty="0"/>
              <a:t>složení: </a:t>
            </a:r>
            <a:endParaRPr lang="cs-CZ" b="1" u="sng" dirty="0" smtClean="0"/>
          </a:p>
          <a:p>
            <a:r>
              <a:rPr lang="cs-CZ" sz="1900" b="1" dirty="0" smtClean="0"/>
              <a:t>křemen </a:t>
            </a:r>
            <a:r>
              <a:rPr lang="cs-CZ" sz="1900" b="1" dirty="0"/>
              <a:t>+ </a:t>
            </a:r>
            <a:r>
              <a:rPr lang="cs-CZ" sz="1900" b="1" dirty="0" smtClean="0"/>
              <a:t>živec + </a:t>
            </a:r>
            <a:r>
              <a:rPr lang="cs-CZ" sz="1900" b="1" dirty="0"/>
              <a:t>slída</a:t>
            </a:r>
          </a:p>
          <a:p>
            <a:r>
              <a:rPr lang="cs-CZ" b="1" u="sng" dirty="0"/>
              <a:t>výskyt: </a:t>
            </a:r>
            <a:r>
              <a:rPr lang="cs-CZ" b="1" dirty="0"/>
              <a:t>Českomoravská </a:t>
            </a:r>
            <a:r>
              <a:rPr lang="cs-CZ" b="1" dirty="0" smtClean="0"/>
              <a:t>vrchovina, </a:t>
            </a:r>
            <a:r>
              <a:rPr lang="cs-CZ" b="1" dirty="0"/>
              <a:t>Jizerské hory, Středočeská pahorkatina, </a:t>
            </a:r>
            <a:r>
              <a:rPr lang="cs-CZ" b="1" dirty="0" smtClean="0"/>
              <a:t>Liberec</a:t>
            </a:r>
            <a:endParaRPr lang="cs-CZ" b="1" dirty="0"/>
          </a:p>
          <a:p>
            <a:r>
              <a:rPr lang="cs-CZ" b="1" u="sng" dirty="0"/>
              <a:t>využití</a:t>
            </a:r>
            <a:r>
              <a:rPr lang="cs-CZ" b="1" u="sng" dirty="0" smtClean="0"/>
              <a:t>:</a:t>
            </a:r>
          </a:p>
          <a:p>
            <a:r>
              <a:rPr lang="cs-CZ" b="1" dirty="0" smtClean="0"/>
              <a:t> </a:t>
            </a:r>
            <a:r>
              <a:rPr lang="cs-CZ" b="1" dirty="0"/>
              <a:t>dekorativní kámen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8200" y="1988840"/>
            <a:ext cx="4038600" cy="4176463"/>
          </a:xfrm>
        </p:spPr>
      </p:pic>
    </p:spTree>
    <p:extLst>
      <p:ext uri="{BB962C8B-B14F-4D97-AF65-F5344CB8AC3E}">
        <p14:creationId xmlns:p14="http://schemas.microsoft.com/office/powerpoint/2010/main" xmlns="" val="354461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Pískovec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26128" y="1719070"/>
            <a:ext cx="4073864" cy="4806273"/>
          </a:xfrm>
        </p:spPr>
        <p:txBody>
          <a:bodyPr>
            <a:noAutofit/>
          </a:bodyPr>
          <a:lstStyle/>
          <a:p>
            <a:pPr algn="ctr">
              <a:buNone/>
              <a:defRPr/>
            </a:pPr>
            <a:r>
              <a:rPr lang="cs-CZ" sz="2000" b="1" dirty="0"/>
              <a:t>PÍSKOVEC</a:t>
            </a:r>
          </a:p>
          <a:p>
            <a:pPr>
              <a:buNone/>
              <a:defRPr/>
            </a:pPr>
            <a:r>
              <a:rPr lang="cs-CZ" sz="2000" b="1" dirty="0" smtClean="0"/>
              <a:t>Vznikl </a:t>
            </a:r>
            <a:r>
              <a:rPr lang="cs-CZ" sz="2000" b="1" dirty="0"/>
              <a:t>stmelením křemene, živců a horninových úlomků. </a:t>
            </a:r>
            <a:endParaRPr lang="cs-CZ" sz="2000" b="1" dirty="0" smtClean="0"/>
          </a:p>
          <a:p>
            <a:pPr>
              <a:buNone/>
              <a:defRPr/>
            </a:pPr>
            <a:r>
              <a:rPr lang="cs-CZ" sz="2000" b="1" u="sng" dirty="0" smtClean="0"/>
              <a:t>Složení </a:t>
            </a:r>
            <a:r>
              <a:rPr lang="cs-CZ" sz="2000" b="1" u="sng" dirty="0"/>
              <a:t>pískovce </a:t>
            </a:r>
            <a:r>
              <a:rPr lang="cs-CZ" sz="2000" b="1" dirty="0"/>
              <a:t>se liší podle místa výskytu. Pískovec mívá velmi různé barvy: od šedé přes žlutou až k červené, někdy může být i vícebarevný. Snadno se drolí a zvětrává</a:t>
            </a:r>
            <a:r>
              <a:rPr lang="cs-CZ" sz="2000" b="1" dirty="0" smtClean="0"/>
              <a:t>.</a:t>
            </a:r>
          </a:p>
          <a:p>
            <a:pPr>
              <a:buNone/>
              <a:defRPr/>
            </a:pPr>
            <a:r>
              <a:rPr lang="cs-CZ" sz="2000" b="1" u="sng" dirty="0" smtClean="0"/>
              <a:t>Využití:</a:t>
            </a:r>
          </a:p>
          <a:p>
            <a:pPr>
              <a:buNone/>
              <a:defRPr/>
            </a:pPr>
            <a:r>
              <a:rPr lang="cs-CZ" sz="2000" b="1" dirty="0" smtClean="0"/>
              <a:t> </a:t>
            </a:r>
            <a:r>
              <a:rPr lang="cs-CZ" sz="2000" b="1" dirty="0"/>
              <a:t>ve stavebnictví, sochařství a ke kamenickým účelům.</a:t>
            </a:r>
          </a:p>
          <a:p>
            <a:endParaRPr lang="cs-CZ" sz="2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2060848"/>
            <a:ext cx="3600400" cy="3960440"/>
          </a:xfrm>
        </p:spPr>
      </p:pic>
    </p:spTree>
    <p:extLst>
      <p:ext uri="{BB962C8B-B14F-4D97-AF65-F5344CB8AC3E}">
        <p14:creationId xmlns:p14="http://schemas.microsoft.com/office/powerpoint/2010/main" xmlns="" val="2452480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Arial" charset="0"/>
              <a:buNone/>
            </a:pPr>
            <a:r>
              <a:rPr lang="cs-CZ" b="1" dirty="0"/>
              <a:t>RULA</a:t>
            </a:r>
          </a:p>
          <a:p>
            <a:pPr algn="ctr">
              <a:buFont typeface="Arial" charset="0"/>
              <a:buNone/>
            </a:pPr>
            <a:endParaRPr lang="cs-CZ" b="1" dirty="0"/>
          </a:p>
          <a:p>
            <a:pPr>
              <a:buFont typeface="Arial" charset="0"/>
              <a:buNone/>
            </a:pPr>
            <a:r>
              <a:rPr lang="cs-CZ" b="1" dirty="0"/>
              <a:t>	Nejrozšířenější přeměněná hornina.  Snadno zvětrává, proto jako stavební materiál není příliš vhodná. </a:t>
            </a:r>
            <a:r>
              <a:rPr lang="cs-CZ" b="1" dirty="0" smtClean="0"/>
              <a:t>Pro </a:t>
            </a:r>
            <a:r>
              <a:rPr lang="cs-CZ" b="1" dirty="0"/>
              <a:t>svou dekorativnost se používá na schody </a:t>
            </a:r>
            <a:br>
              <a:rPr lang="cs-CZ" b="1" dirty="0"/>
            </a:br>
            <a:r>
              <a:rPr lang="cs-CZ" b="1" dirty="0"/>
              <a:t>a chodníky nebo jako štěrk</a:t>
            </a:r>
            <a:r>
              <a:rPr lang="cs-CZ" dirty="0"/>
              <a:t>.</a:t>
            </a:r>
            <a:endParaRPr lang="cs-CZ" b="1" dirty="0"/>
          </a:p>
          <a:p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10382" y="1988841"/>
            <a:ext cx="4376418" cy="4104456"/>
          </a:xfrm>
        </p:spPr>
      </p:pic>
    </p:spTree>
    <p:extLst>
      <p:ext uri="{BB962C8B-B14F-4D97-AF65-F5344CB8AC3E}">
        <p14:creationId xmlns:p14="http://schemas.microsoft.com/office/powerpoint/2010/main" xmlns="" val="927743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</a:t>
            </a:r>
            <a:r>
              <a:rPr lang="cs-CZ" sz="2000" dirty="0" smtClean="0"/>
              <a:t>. </a:t>
            </a:r>
            <a:r>
              <a:rPr lang="cs-CZ" sz="2000" b="1" dirty="0" smtClean="0"/>
              <a:t>Z ČEHO SE SKLÁDÁ ŽULA?</a:t>
            </a:r>
          </a:p>
          <a:p>
            <a:pPr marL="114300" indent="0">
              <a:buNone/>
            </a:pPr>
            <a:endParaRPr lang="cs-CZ" sz="2000" dirty="0" smtClean="0"/>
          </a:p>
          <a:p>
            <a:r>
              <a:rPr lang="cs-CZ" sz="2000" dirty="0" smtClean="0"/>
              <a:t>2. </a:t>
            </a:r>
            <a:r>
              <a:rPr lang="cs-CZ" sz="2000" b="1" dirty="0" smtClean="0"/>
              <a:t>JAKOU BARVU MÁ PÍSKOVEC A CO URČUJE JEHO ZABARVENÍ?</a:t>
            </a:r>
          </a:p>
          <a:p>
            <a:pPr marL="114300" indent="0">
              <a:buNone/>
            </a:pPr>
            <a:endParaRPr lang="cs-CZ" sz="2000" dirty="0" smtClean="0"/>
          </a:p>
          <a:p>
            <a:r>
              <a:rPr lang="cs-CZ" sz="2000" dirty="0" smtClean="0"/>
              <a:t>3. </a:t>
            </a:r>
            <a:r>
              <a:rPr lang="cs-CZ" sz="2000" b="1" dirty="0" smtClean="0"/>
              <a:t>CO JSOU TO HORNINY A JK VZNIKAJÍ?</a:t>
            </a:r>
          </a:p>
          <a:p>
            <a:pPr marL="114300" indent="0">
              <a:buNone/>
            </a:pPr>
            <a:endParaRPr lang="cs-CZ" sz="2000" dirty="0" smtClean="0"/>
          </a:p>
          <a:p>
            <a:r>
              <a:rPr lang="cs-CZ" sz="2000" dirty="0" smtClean="0"/>
              <a:t>4. </a:t>
            </a:r>
            <a:r>
              <a:rPr lang="cs-CZ" sz="2000" b="1" dirty="0" smtClean="0"/>
              <a:t>JAK SE NAZÝVÁ NEJROZŠÍŘENĚJŠÍ PŘEMĚNĚNÁ </a:t>
            </a:r>
          </a:p>
          <a:p>
            <a:pPr marL="114300" indent="0">
              <a:buNone/>
            </a:pPr>
            <a:r>
              <a:rPr lang="cs-CZ" sz="2000" b="1" dirty="0" smtClean="0"/>
              <a:t>HORNINA, KTERÁ SNADNO ZVĚTRÁVÁ?</a:t>
            </a:r>
          </a:p>
          <a:p>
            <a:pPr marL="114300" indent="0">
              <a:buNone/>
            </a:pPr>
            <a:endParaRPr lang="cs-CZ" sz="2000" dirty="0" smtClean="0"/>
          </a:p>
          <a:p>
            <a:r>
              <a:rPr lang="cs-CZ" sz="2000" dirty="0" smtClean="0"/>
              <a:t>5. </a:t>
            </a:r>
            <a:r>
              <a:rPr lang="cs-CZ" sz="2000" b="1" dirty="0" smtClean="0"/>
              <a:t>JAK VYUŽÍVÁME VÁPENEC?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039334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ZONER,Patrik</a:t>
            </a:r>
            <a:r>
              <a:rPr lang="cs-CZ" sz="2000" dirty="0" smtClean="0"/>
              <a:t>. cs.wikipedia.org.</a:t>
            </a:r>
            <a:r>
              <a:rPr lang="cs-CZ" sz="2000" dirty="0">
                <a:solidFill>
                  <a:srgbClr val="C00000"/>
                </a:solidFill>
              </a:rPr>
              <a:t> </a:t>
            </a:r>
            <a:r>
              <a:rPr lang="cs-CZ" sz="2000" dirty="0">
                <a:solidFill>
                  <a:schemeClr val="tx1"/>
                </a:solidFill>
              </a:rPr>
              <a:t>[online]. </a:t>
            </a:r>
            <a:r>
              <a:rPr lang="cs-CZ" sz="2000" dirty="0" smtClean="0">
                <a:solidFill>
                  <a:schemeClr val="tx1"/>
                </a:solidFill>
              </a:rPr>
              <a:t>17. 8. 2005 </a:t>
            </a:r>
            <a:r>
              <a:rPr lang="cs-CZ" sz="2000" dirty="0">
                <a:solidFill>
                  <a:schemeClr val="tx1"/>
                </a:solidFill>
              </a:rPr>
              <a:t>[cit. </a:t>
            </a:r>
            <a:r>
              <a:rPr lang="cs-CZ" sz="2000" dirty="0" smtClean="0">
                <a:solidFill>
                  <a:schemeClr val="tx1"/>
                </a:solidFill>
              </a:rPr>
              <a:t>2011-10-13]. Soubor:Pamukkale00.jpg.Dostupné </a:t>
            </a:r>
            <a:r>
              <a:rPr lang="cs-CZ" sz="2000" dirty="0">
                <a:solidFill>
                  <a:schemeClr val="tx1"/>
                </a:solidFill>
              </a:rPr>
              <a:t>z WWW: 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/>
              <a:t>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cs.wikipedia.org/wiki/Soubor:Pamukkale00.JPG</a:t>
            </a:r>
          </a:p>
          <a:p>
            <a:r>
              <a:rPr lang="cs-CZ" sz="2000" dirty="0" err="1" smtClean="0"/>
              <a:t>SEPP,Siim</a:t>
            </a:r>
            <a:r>
              <a:rPr lang="cs-CZ" sz="2000" dirty="0" smtClean="0"/>
              <a:t>.</a:t>
            </a:r>
            <a:r>
              <a:rPr lang="cs-CZ" sz="2000" dirty="0"/>
              <a:t> cs.wikipedia.org.</a:t>
            </a:r>
            <a:r>
              <a:rPr lang="cs-CZ" sz="2000" dirty="0">
                <a:solidFill>
                  <a:srgbClr val="C00000"/>
                </a:solidFill>
              </a:rPr>
              <a:t> </a:t>
            </a:r>
            <a:r>
              <a:rPr lang="cs-CZ" sz="2000" dirty="0">
                <a:solidFill>
                  <a:schemeClr val="tx1"/>
                </a:solidFill>
              </a:rPr>
              <a:t>[online]. </a:t>
            </a:r>
            <a:r>
              <a:rPr lang="cs-CZ" sz="2000" dirty="0" smtClean="0">
                <a:solidFill>
                  <a:schemeClr val="tx1"/>
                </a:solidFill>
              </a:rPr>
              <a:t>18. 9. </a:t>
            </a:r>
            <a:r>
              <a:rPr lang="cs-CZ" sz="2000" dirty="0">
                <a:solidFill>
                  <a:schemeClr val="tx1"/>
                </a:solidFill>
              </a:rPr>
              <a:t>2005 [cit. 2011-10-13]. </a:t>
            </a:r>
            <a:r>
              <a:rPr lang="cs-CZ" sz="2000" dirty="0" err="1" smtClean="0">
                <a:solidFill>
                  <a:schemeClr val="tx1"/>
                </a:solidFill>
              </a:rPr>
              <a:t>Soubor:</a:t>
            </a:r>
            <a:r>
              <a:rPr lang="cs-CZ" sz="2000" dirty="0" err="1" smtClean="0"/>
              <a:t>Rapakivigranite_ss.jpg</a:t>
            </a:r>
            <a:r>
              <a:rPr lang="cs-CZ" sz="2000" dirty="0" smtClean="0"/>
              <a:t>. </a:t>
            </a:r>
            <a:r>
              <a:rPr lang="cs-CZ" sz="2000" dirty="0">
                <a:solidFill>
                  <a:schemeClr val="tx1"/>
                </a:solidFill>
              </a:rPr>
              <a:t>Dostupné z WWW: </a:t>
            </a:r>
          </a:p>
          <a:p>
            <a:r>
              <a:rPr lang="cs-CZ" sz="2000" dirty="0" smtClean="0"/>
              <a:t>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cs.wikipedia.org/wiki/Soubor:Rapakivigranite_ss.jpg</a:t>
            </a:r>
          </a:p>
          <a:p>
            <a:r>
              <a:rPr lang="cs-CZ" sz="2000" dirty="0" err="1" smtClean="0"/>
              <a:t>ZIMBRES,Eurico</a:t>
            </a:r>
            <a:r>
              <a:rPr lang="cs-CZ" sz="2000" dirty="0" smtClean="0"/>
              <a:t>.</a:t>
            </a:r>
            <a:r>
              <a:rPr lang="cs-CZ" sz="2000" dirty="0"/>
              <a:t> cs.wikipedia.org.</a:t>
            </a:r>
            <a:r>
              <a:rPr lang="cs-CZ" sz="2000" dirty="0">
                <a:solidFill>
                  <a:srgbClr val="C00000"/>
                </a:solidFill>
              </a:rPr>
              <a:t> </a:t>
            </a:r>
            <a:r>
              <a:rPr lang="cs-CZ" sz="2000" dirty="0">
                <a:solidFill>
                  <a:schemeClr val="tx1"/>
                </a:solidFill>
              </a:rPr>
              <a:t>[online]. </a:t>
            </a:r>
            <a:r>
              <a:rPr lang="cs-CZ" sz="2000" dirty="0" smtClean="0">
                <a:solidFill>
                  <a:schemeClr val="tx1"/>
                </a:solidFill>
              </a:rPr>
              <a:t>31. 3. 2006 </a:t>
            </a:r>
            <a:r>
              <a:rPr lang="cs-CZ" sz="2000" dirty="0">
                <a:solidFill>
                  <a:schemeClr val="tx1"/>
                </a:solidFill>
              </a:rPr>
              <a:t>[cit. 2011-10-13]. </a:t>
            </a:r>
            <a:r>
              <a:rPr lang="cs-CZ" sz="2000" dirty="0" smtClean="0">
                <a:solidFill>
                  <a:schemeClr val="tx1"/>
                </a:solidFill>
              </a:rPr>
              <a:t>Soubor:</a:t>
            </a:r>
            <a:r>
              <a:rPr lang="cs-CZ" sz="2000" dirty="0" smtClean="0"/>
              <a:t>Augen-gneiss-2.jpg.</a:t>
            </a:r>
            <a:r>
              <a:rPr lang="cs-CZ" sz="2000" dirty="0">
                <a:solidFill>
                  <a:schemeClr val="tx1"/>
                </a:solidFill>
              </a:rPr>
              <a:t> Dostupné z WWW: </a:t>
            </a:r>
            <a:r>
              <a:rPr lang="cs-CZ" sz="2000" dirty="0" smtClean="0"/>
              <a:t>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cs.wikipedia.org/wiki/Soubor:Augen-gneiss-2.jpg</a:t>
            </a:r>
          </a:p>
          <a:p>
            <a:r>
              <a:rPr lang="cs-CZ" sz="2000" dirty="0" smtClean="0"/>
              <a:t>Obrázek č.1 a2:</a:t>
            </a:r>
          </a:p>
          <a:p>
            <a:pPr marL="114300" indent="0">
              <a:buNone/>
            </a:pPr>
            <a:r>
              <a:rPr lang="cs-CZ" sz="2000" dirty="0" smtClean="0"/>
              <a:t>www.office.microsoft.com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03843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257</TotalTime>
  <Words>448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Lékárna</vt:lpstr>
      <vt:lpstr>Snímek 1</vt:lpstr>
      <vt:lpstr>ANOTACE</vt:lpstr>
      <vt:lpstr>HORNINY  A NEROSTY</vt:lpstr>
      <vt:lpstr>Horniny a nerosty</vt:lpstr>
      <vt:lpstr>HORNINY</vt:lpstr>
      <vt:lpstr>Vápenec</vt:lpstr>
      <vt:lpstr>Žula</vt:lpstr>
      <vt:lpstr>Složení, výskyt a využití žuly</vt:lpstr>
      <vt:lpstr>Pískovec</vt:lpstr>
      <vt:lpstr>RULA</vt:lpstr>
      <vt:lpstr>ÚKOLY: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Dum</cp:lastModifiedBy>
  <cp:revision>37</cp:revision>
  <dcterms:created xsi:type="dcterms:W3CDTF">2011-09-30T06:15:38Z</dcterms:created>
  <dcterms:modified xsi:type="dcterms:W3CDTF">2013-09-20T04:06:53Z</dcterms:modified>
</cp:coreProperties>
</file>