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68" r:id="rId3"/>
    <p:sldId id="267" r:id="rId4"/>
    <p:sldId id="261" r:id="rId5"/>
    <p:sldId id="257" r:id="rId6"/>
    <p:sldId id="262" r:id="rId7"/>
    <p:sldId id="258" r:id="rId8"/>
    <p:sldId id="263" r:id="rId9"/>
    <p:sldId id="259" r:id="rId10"/>
    <p:sldId id="265" r:id="rId11"/>
    <p:sldId id="260" r:id="rId12"/>
    <p:sldId id="270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F434ECB6-933A-4A46-A68D-7BA5686FB9D2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77BE193E-D59F-40DC-8E69-D8745FBE0B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4ECB6-933A-4A46-A68D-7BA5686FB9D2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E193E-D59F-40DC-8E69-D8745FBE0B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4ECB6-933A-4A46-A68D-7BA5686FB9D2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E193E-D59F-40DC-8E69-D8745FBE0B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4ECB6-933A-4A46-A68D-7BA5686FB9D2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E193E-D59F-40DC-8E69-D8745FBE0B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4ECB6-933A-4A46-A68D-7BA5686FB9D2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E193E-D59F-40DC-8E69-D8745FBE0B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4ECB6-933A-4A46-A68D-7BA5686FB9D2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E193E-D59F-40DC-8E69-D8745FBE0B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4ECB6-933A-4A46-A68D-7BA5686FB9D2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E193E-D59F-40DC-8E69-D8745FBE0B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4ECB6-933A-4A46-A68D-7BA5686FB9D2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E193E-D59F-40DC-8E69-D8745FBE0B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4ECB6-933A-4A46-A68D-7BA5686FB9D2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E193E-D59F-40DC-8E69-D8745FBE0B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4ECB6-933A-4A46-A68D-7BA5686FB9D2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E193E-D59F-40DC-8E69-D8745FBE0B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34ECB6-933A-4A46-A68D-7BA5686FB9D2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E193E-D59F-40DC-8E69-D8745FBE0B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F434ECB6-933A-4A46-A68D-7BA5686FB9D2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77BE193E-D59F-40DC-8E69-D8745FBE0B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e/ec/Jablka_(18)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b="1" dirty="0"/>
              <a:t>VZDĚLÁNÍ PRO KONKURENCESCHOPNOST</a:t>
            </a:r>
          </a:p>
          <a:p>
            <a:pPr algn="ctr"/>
            <a:endParaRPr lang="cs-CZ" b="1" dirty="0"/>
          </a:p>
          <a:p>
            <a:pPr algn="ctr"/>
            <a:r>
              <a:rPr lang="cs-CZ" b="1" dirty="0"/>
              <a:t>ŠABLOVA ČÍSLO: III/2</a:t>
            </a:r>
          </a:p>
          <a:p>
            <a:pPr algn="ctr"/>
            <a:r>
              <a:rPr lang="cs-CZ" b="1" dirty="0"/>
              <a:t>NÁZEV:  INOVACE A ZKVALITNĚNÍ VÝUKY PROSTŘEDNICTVÍM ICT</a:t>
            </a:r>
          </a:p>
          <a:p>
            <a:pPr algn="ctr"/>
            <a:endParaRPr lang="cs-CZ" b="1" dirty="0"/>
          </a:p>
          <a:p>
            <a:pPr algn="ctr"/>
            <a:endParaRPr lang="cs-CZ" dirty="0"/>
          </a:p>
          <a:p>
            <a:r>
              <a:rPr lang="cs-CZ" b="1" dirty="0"/>
              <a:t>PŘEDMĚT: </a:t>
            </a:r>
            <a:r>
              <a:rPr lang="cs-CZ" b="1" dirty="0" smtClean="0"/>
              <a:t>PŘÍRODOVĚDA</a:t>
            </a:r>
            <a:endParaRPr lang="cs-CZ" b="1" dirty="0"/>
          </a:p>
          <a:p>
            <a:r>
              <a:rPr lang="cs-CZ" b="1" dirty="0"/>
              <a:t>ROČNÍK: </a:t>
            </a:r>
            <a:r>
              <a:rPr lang="cs-CZ" b="1" dirty="0" smtClean="0"/>
              <a:t>IV.</a:t>
            </a:r>
            <a:endParaRPr lang="cs-CZ" b="1" dirty="0"/>
          </a:p>
          <a:p>
            <a:r>
              <a:rPr lang="cs-CZ" b="1" dirty="0"/>
              <a:t>TÉMA: </a:t>
            </a:r>
            <a:r>
              <a:rPr lang="cs-CZ" b="1" dirty="0" smtClean="0"/>
              <a:t>PODZIM</a:t>
            </a:r>
            <a:endParaRPr lang="cs-CZ" b="1" dirty="0"/>
          </a:p>
          <a:p>
            <a:r>
              <a:rPr lang="cs-CZ" b="1" dirty="0"/>
              <a:t>AUTOR: MGR. HANA </a:t>
            </a:r>
            <a:r>
              <a:rPr lang="cs-CZ" b="1" dirty="0" smtClean="0"/>
              <a:t>KOLÁČKOVÁ</a:t>
            </a:r>
            <a:endParaRPr lang="cs-CZ" b="1" dirty="0"/>
          </a:p>
          <a:p>
            <a:r>
              <a:rPr lang="cs-CZ" b="1" dirty="0"/>
              <a:t>DATUM VYTVOŘENÍ: 11. 10. 2011</a:t>
            </a:r>
          </a:p>
          <a:p>
            <a:endParaRPr lang="cs-CZ" dirty="0"/>
          </a:p>
          <a:p>
            <a:pPr algn="ctr"/>
            <a:r>
              <a:rPr lang="cs-CZ" dirty="0"/>
              <a:t> </a:t>
            </a:r>
            <a:r>
              <a:rPr lang="cs-CZ" sz="3600" b="1" dirty="0" smtClean="0">
                <a:solidFill>
                  <a:srgbClr val="C00000"/>
                </a:solidFill>
              </a:rPr>
              <a:t>VY_32_INOVACE_7_HK</a:t>
            </a:r>
            <a:endParaRPr lang="cs-CZ" sz="36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3608" y="1052736"/>
            <a:ext cx="7020520" cy="1114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50077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12776"/>
            <a:ext cx="6777201" cy="4419853"/>
          </a:xfrm>
        </p:spPr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je vytvořena jako doplněk k učivu 4. ročníku přírodovědy. Doplňuje učivo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ROZMANITOST  PŘÍRODY, ŽIVÁ </a:t>
            </a:r>
            <a:r>
              <a:rPr lang="cs-CZ" sz="1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PŘÍRODA, </a:t>
            </a:r>
            <a:r>
              <a:rPr lang="cs-CZ" sz="18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POZNÁVÁNÍ </a:t>
            </a:r>
            <a:r>
              <a:rPr lang="cs-CZ" sz="18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ŽIVOČICHŮ A ROSTLIN.</a:t>
            </a:r>
          </a:p>
          <a:p>
            <a:pPr marL="0" indent="0">
              <a:buNone/>
            </a:pPr>
            <a:endParaRPr lang="cs-CZ" sz="18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1800" u="sng" dirty="0">
                <a:solidFill>
                  <a:schemeClr val="accent1">
                    <a:lumMod val="50000"/>
                  </a:schemeClr>
                </a:solidFill>
              </a:rPr>
              <a:t>V </a:t>
            </a:r>
            <a:r>
              <a:rPr lang="cs-CZ" sz="1800" u="sng" dirty="0" smtClean="0">
                <a:solidFill>
                  <a:schemeClr val="accent1">
                    <a:lumMod val="50000"/>
                  </a:schemeClr>
                </a:solidFill>
              </a:rPr>
              <a:t>rámci prezentace se žáci seznámí:</a:t>
            </a:r>
            <a:endParaRPr lang="cs-CZ" sz="1800" u="sng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accent1">
                  <a:lumMod val="50000"/>
                </a:schemeClr>
              </a:solidFill>
            </a:endParaRPr>
          </a:p>
          <a:p>
            <a:pPr marL="97967" indent="0">
              <a:buNone/>
            </a:pPr>
            <a:r>
              <a:rPr lang="cs-CZ" sz="1800" dirty="0">
                <a:solidFill>
                  <a:schemeClr val="accent1">
                    <a:lumMod val="50000"/>
                  </a:schemeClr>
                </a:solidFill>
              </a:rPr>
              <a:t>- </a:t>
            </a:r>
            <a:r>
              <a:rPr lang="cs-CZ" sz="1600" dirty="0">
                <a:solidFill>
                  <a:schemeClr val="accent1">
                    <a:lumMod val="50000"/>
                  </a:schemeClr>
                </a:solidFill>
              </a:rPr>
              <a:t>S PŘÍRODNÍMI  PODMÍNKAMI  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NA PODZIM</a:t>
            </a:r>
            <a:endParaRPr lang="cs-CZ" sz="1600" dirty="0">
              <a:solidFill>
                <a:schemeClr val="accent1">
                  <a:lumMod val="50000"/>
                </a:schemeClr>
              </a:solidFill>
            </a:endParaRPr>
          </a:p>
          <a:p>
            <a:pPr marL="97967" indent="0">
              <a:buNone/>
            </a:pPr>
            <a:r>
              <a:rPr lang="cs-CZ" sz="1600" dirty="0">
                <a:solidFill>
                  <a:schemeClr val="accent1">
                    <a:lumMod val="50000"/>
                  </a:schemeClr>
                </a:solidFill>
              </a:rPr>
              <a:t>- SE ZMĚNAMI V PŘÍRODĚ</a:t>
            </a:r>
          </a:p>
          <a:p>
            <a:pPr marL="97967" indent="0">
              <a:buNone/>
            </a:pPr>
            <a:r>
              <a:rPr lang="cs-CZ" sz="1600" dirty="0">
                <a:solidFill>
                  <a:schemeClr val="accent1">
                    <a:lumMod val="50000"/>
                  </a:schemeClr>
                </a:solidFill>
              </a:rPr>
              <a:t>- SE ZPŮSOBEM 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</a:rPr>
              <a:t>ŽIVOTA NĚKTERÝCH ŽIVOČICHŮ</a:t>
            </a:r>
            <a:endParaRPr lang="cs-CZ" sz="16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Zkušenosti z pilotování: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Téma nebylo pro žáky nové. Navazovalo na jejich znalosti z prvouky. Reagovali spontánně, s přehledem odpovídali na otázky. Zaujaly je zajímavosti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 způsoby přípravy na zimu u některých savců a plazů.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1340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PŘÍRODNÍ SPOLEČENSTVA NA PODZIM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Změny v přírodě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4683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PODZIMNÍ  KRAJINA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2324100"/>
            <a:ext cx="6768752" cy="3553172"/>
          </a:xfrm>
        </p:spPr>
      </p:pic>
    </p:spTree>
    <p:extLst>
      <p:ext uri="{BB962C8B-B14F-4D97-AF65-F5344CB8AC3E}">
        <p14:creationId xmlns:p14="http://schemas.microsoft.com/office/powerpoint/2010/main" xmlns="" val="3897643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Měnící se podmínky v neživé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23. září je podzimní rovnodennost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Sluneční paprsky dopadají stále šikměji a po kratší dobu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Zemský povrch je méně zahříván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2099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STROMY  A ROSTLINY  NA PODZIM</a:t>
            </a:r>
            <a:endParaRPr lang="cs-CZ" sz="32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2434661"/>
            <a:ext cx="6840760" cy="3704722"/>
          </a:xfrm>
        </p:spPr>
      </p:pic>
    </p:spTree>
    <p:extLst>
      <p:ext uri="{BB962C8B-B14F-4D97-AF65-F5344CB8AC3E}">
        <p14:creationId xmlns:p14="http://schemas.microsoft.com/office/powerpoint/2010/main" xmlns="" val="15201561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POZOROVÁNÍ 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708920"/>
            <a:ext cx="6777317" cy="3123709"/>
          </a:xfrm>
        </p:spPr>
        <p:txBody>
          <a:bodyPr/>
          <a:lstStyle/>
          <a:p>
            <a:r>
              <a:rPr lang="cs-CZ" dirty="0" smtClean="0"/>
              <a:t>V polích se sklízejí okopaniny.</a:t>
            </a:r>
          </a:p>
          <a:p>
            <a:r>
              <a:rPr lang="cs-CZ" dirty="0" smtClean="0"/>
              <a:t>V sadech se sklízí ovoce.</a:t>
            </a:r>
          </a:p>
          <a:p>
            <a:r>
              <a:rPr lang="cs-CZ" dirty="0" smtClean="0"/>
              <a:t>V zahradách se sklízí kořenová zelenina.</a:t>
            </a:r>
          </a:p>
          <a:p>
            <a:r>
              <a:rPr lang="cs-CZ" dirty="0" smtClean="0"/>
              <a:t>Rostliny omezují a postupně zastavují vypařování vody.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4526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SKLÍZENÍ  PLODŮ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2276872"/>
            <a:ext cx="3816424" cy="3842792"/>
          </a:xfrm>
        </p:spPr>
      </p:pic>
      <p:pic>
        <p:nvPicPr>
          <p:cNvPr id="1026" name="Picture 2" descr="File:Jablka (18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060848"/>
            <a:ext cx="4479142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06263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Míza stromů se stahuje do kořenů.</a:t>
            </a:r>
          </a:p>
          <a:p>
            <a:r>
              <a:rPr lang="cs-CZ" dirty="0" smtClean="0"/>
              <a:t>V mrazu by jemné kapiláry ve stoncích a listech rostlin, které jsou naplněny mízou, popraskaly.</a:t>
            </a:r>
          </a:p>
          <a:p>
            <a:r>
              <a:rPr lang="cs-CZ" dirty="0" smtClean="0"/>
              <a:t>Listy stromů žloutnou a opadávají.</a:t>
            </a:r>
          </a:p>
          <a:p>
            <a:r>
              <a:rPr lang="cs-CZ" dirty="0" smtClean="0"/>
              <a:t>Také stálezelené jehličnany stahují mízu do kořenů.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51717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ŽLOUTNUTÍ  LISTŮ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4365104"/>
            <a:ext cx="2160240" cy="1872208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4128" y="2636912"/>
            <a:ext cx="2376264" cy="266429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08208" y="2867980"/>
            <a:ext cx="2431943" cy="299424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2667000"/>
            <a:ext cx="2376264" cy="1698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84524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POZOROVÁNÍ VOLNĚ ŽIJÍCH ŽIVOČICHŮ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Zvířata mají zvýšený příjem potravy – vykrmují se, v těle se jim ukládají tukové zásoby.</a:t>
            </a:r>
          </a:p>
          <a:p>
            <a:r>
              <a:rPr lang="cs-CZ" dirty="0" smtClean="0"/>
              <a:t>Zvířatům se srstí líná řídká letní a narůstá hustá zimní srst.</a:t>
            </a:r>
          </a:p>
          <a:p>
            <a:r>
              <a:rPr lang="cs-CZ" dirty="0" smtClean="0"/>
              <a:t>Někteří živočichové přezimují</a:t>
            </a:r>
          </a:p>
          <a:p>
            <a:r>
              <a:rPr lang="cs-CZ" dirty="0" smtClean="0"/>
              <a:t>a)ve </a:t>
            </a:r>
            <a:r>
              <a:rPr lang="cs-CZ" dirty="0" smtClean="0">
                <a:solidFill>
                  <a:srgbClr val="FF0000"/>
                </a:solidFill>
              </a:rPr>
              <a:t>strnulém</a:t>
            </a:r>
            <a:r>
              <a:rPr lang="cs-CZ" dirty="0" smtClean="0"/>
              <a:t> stavu (plazi)</a:t>
            </a:r>
          </a:p>
          <a:p>
            <a:r>
              <a:rPr lang="cs-CZ" dirty="0"/>
              <a:t>b</a:t>
            </a:r>
            <a:r>
              <a:rPr lang="cs-CZ" dirty="0" smtClean="0"/>
              <a:t>) v </a:t>
            </a:r>
            <a:r>
              <a:rPr lang="cs-CZ" dirty="0" smtClean="0">
                <a:solidFill>
                  <a:srgbClr val="FF0000"/>
                </a:solidFill>
              </a:rPr>
              <a:t>zimním spánku </a:t>
            </a:r>
            <a:r>
              <a:rPr lang="cs-CZ" dirty="0" smtClean="0"/>
              <a:t>(ježek)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2432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se děje se srstí některých živočichů na podzim?</a:t>
            </a:r>
          </a:p>
          <a:p>
            <a:r>
              <a:rPr lang="cs-CZ" dirty="0" smtClean="0"/>
              <a:t>2. Co způsobuje zvýšený příjem potravy     u zvířat?</a:t>
            </a:r>
          </a:p>
          <a:p>
            <a:r>
              <a:rPr lang="cs-CZ" dirty="0" smtClean="0"/>
              <a:t>3. Čím je způsobeno žloutnutí listů stromů?</a:t>
            </a:r>
          </a:p>
          <a:p>
            <a:r>
              <a:rPr lang="cs-CZ" dirty="0" smtClean="0"/>
              <a:t>4. Popiš změny, ke kterým dochází             v podzimní přírodě.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5853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85000" lnSpcReduction="20000"/>
          </a:bodyPr>
          <a:lstStyle/>
          <a:p>
            <a:r>
              <a:rPr lang="cs-CZ" sz="1600" dirty="0" smtClean="0"/>
              <a:t>DEZIDOR.  </a:t>
            </a:r>
            <a:r>
              <a:rPr lang="cs-CZ" sz="1600" i="1" dirty="0"/>
              <a:t>cs.wikipedia.org</a:t>
            </a:r>
            <a:r>
              <a:rPr lang="cs-CZ" sz="1600" dirty="0"/>
              <a:t> [online]. </a:t>
            </a:r>
            <a:r>
              <a:rPr lang="cs-CZ" sz="1600" dirty="0" smtClean="0"/>
              <a:t>27. 9. 2009 </a:t>
            </a:r>
            <a:r>
              <a:rPr lang="cs-CZ" sz="1600" dirty="0"/>
              <a:t>[cit. 2011-10-13]. </a:t>
            </a:r>
            <a:r>
              <a:rPr lang="cs-CZ" sz="1600" dirty="0" smtClean="0"/>
              <a:t>Soubor: </a:t>
            </a:r>
            <a:r>
              <a:rPr lang="cs-CZ" sz="1600" dirty="0"/>
              <a:t>Jablka_(18).</a:t>
            </a:r>
            <a:r>
              <a:rPr lang="cs-CZ" sz="1600" dirty="0" err="1" smtClean="0"/>
              <a:t>jpg</a:t>
            </a:r>
            <a:r>
              <a:rPr lang="cs-CZ" sz="1600" dirty="0" smtClean="0"/>
              <a:t>.  </a:t>
            </a:r>
            <a:r>
              <a:rPr lang="cs-CZ" sz="1600" dirty="0"/>
              <a:t>Dostupné z WWW: http://commons.wikimedia.org/wiki/File:Jablka_(18).</a:t>
            </a:r>
            <a:r>
              <a:rPr lang="cs-CZ" sz="1600" dirty="0" smtClean="0"/>
              <a:t>jpg</a:t>
            </a:r>
          </a:p>
          <a:p>
            <a:r>
              <a:rPr lang="cs-CZ" sz="1600" dirty="0" smtClean="0"/>
              <a:t>AKTRON. </a:t>
            </a:r>
            <a:r>
              <a:rPr lang="cs-CZ" sz="1600" i="1" dirty="0"/>
              <a:t>cs.wikipedia.org</a:t>
            </a:r>
            <a:r>
              <a:rPr lang="cs-CZ" sz="1600" dirty="0"/>
              <a:t> [online]. </a:t>
            </a:r>
            <a:r>
              <a:rPr lang="cs-CZ" sz="1600" dirty="0" smtClean="0"/>
              <a:t>1.11. 2007 </a:t>
            </a:r>
            <a:r>
              <a:rPr lang="cs-CZ" sz="1600" dirty="0"/>
              <a:t>[cit. 2011-10-13]. Soubor: Praha,_Ruzyn%C4%9B,_</a:t>
            </a:r>
            <a:r>
              <a:rPr lang="cs-CZ" sz="1600" dirty="0" smtClean="0"/>
              <a:t>podzimn%C3%AD_list%C3%AD.JPG.   </a:t>
            </a:r>
            <a:r>
              <a:rPr lang="cs-CZ" sz="1600" dirty="0"/>
              <a:t>Dostupné z WWW: http://commons.wikimedia.org/wiki/File:Praha,_Ruzyn%C4%9B,_</a:t>
            </a:r>
            <a:r>
              <a:rPr lang="cs-CZ" sz="1600" dirty="0" smtClean="0"/>
              <a:t>podzimn%C3%AD_list%C3%AD.JPG</a:t>
            </a:r>
          </a:p>
          <a:p>
            <a:r>
              <a:rPr lang="cs-CZ" sz="1600" dirty="0"/>
              <a:t>AKTRON. </a:t>
            </a:r>
            <a:r>
              <a:rPr lang="cs-CZ" sz="1600" i="1" dirty="0"/>
              <a:t>cs.wikipedia.org</a:t>
            </a:r>
            <a:r>
              <a:rPr lang="cs-CZ" sz="1600" dirty="0"/>
              <a:t> [online]. </a:t>
            </a:r>
            <a:r>
              <a:rPr lang="cs-CZ" sz="1600" dirty="0" smtClean="0"/>
              <a:t>5.10. 2008 </a:t>
            </a:r>
            <a:r>
              <a:rPr lang="cs-CZ" sz="1600" dirty="0"/>
              <a:t>[cit. 2011-10-13]. </a:t>
            </a:r>
            <a:r>
              <a:rPr lang="cs-CZ" sz="1600" dirty="0" smtClean="0"/>
              <a:t>Soubor: Praha</a:t>
            </a:r>
            <a:r>
              <a:rPr lang="cs-CZ" sz="1600" dirty="0"/>
              <a:t>,_Liboc,_obora_Hv%C4%9Bzda,_</a:t>
            </a:r>
            <a:r>
              <a:rPr lang="cs-CZ" sz="1600" dirty="0" smtClean="0"/>
              <a:t>podzimn%C3%AD_list%C3%AD_IV.jpg. Dostupné </a:t>
            </a:r>
            <a:r>
              <a:rPr lang="cs-CZ" sz="1600" dirty="0"/>
              <a:t>z WWW: http://commons.wikimedia.org/wiki/File:Praha,_Liboc,_obora_Hv%C4%9Bzda,_</a:t>
            </a:r>
            <a:r>
              <a:rPr lang="cs-CZ" sz="1600" dirty="0" smtClean="0"/>
              <a:t>podzimn%C3%AD_list%C3%AD_IV.jpg</a:t>
            </a:r>
          </a:p>
          <a:p>
            <a:r>
              <a:rPr lang="cs-CZ" sz="1600" dirty="0" smtClean="0"/>
              <a:t>VOJNIKOV, Juan. </a:t>
            </a:r>
            <a:r>
              <a:rPr lang="cs-CZ" sz="1600" i="1" dirty="0"/>
              <a:t>cs.wikipedia.org</a:t>
            </a:r>
            <a:r>
              <a:rPr lang="cs-CZ" sz="1600" dirty="0"/>
              <a:t> [online]. </a:t>
            </a:r>
            <a:r>
              <a:rPr lang="cs-CZ" sz="1600" dirty="0" smtClean="0"/>
              <a:t>16.10. 2010 </a:t>
            </a:r>
            <a:r>
              <a:rPr lang="cs-CZ" sz="1600" dirty="0"/>
              <a:t>[cit. 2011-10-13]. Soubor: :List%C3%AD_na_hr%C3%A1zi_rybn%C3%ADka.JPG </a:t>
            </a:r>
            <a:r>
              <a:rPr lang="cs-CZ" sz="1600" dirty="0" smtClean="0"/>
              <a:t>. </a:t>
            </a:r>
            <a:r>
              <a:rPr lang="cs-CZ" sz="1600" dirty="0"/>
              <a:t>Dostupné z WWW: http://commons.wikimedia.org/wiki/File:List%C3%AD_na_hr%C3%A1zi_rybn%C3%ADka.JPG </a:t>
            </a:r>
            <a:endParaRPr lang="cs-CZ" sz="1600" dirty="0" smtClean="0"/>
          </a:p>
          <a:p>
            <a:r>
              <a:rPr lang="cs-CZ" sz="1600" dirty="0" smtClean="0"/>
              <a:t>ŠJU. </a:t>
            </a:r>
            <a:r>
              <a:rPr lang="cs-CZ" sz="1600" i="1" dirty="0"/>
              <a:t>cs.wikipedia.org</a:t>
            </a:r>
            <a:r>
              <a:rPr lang="cs-CZ" sz="1600" dirty="0"/>
              <a:t> [online]. </a:t>
            </a:r>
            <a:r>
              <a:rPr lang="cs-CZ" sz="1600" dirty="0" smtClean="0"/>
              <a:t>28. </a:t>
            </a:r>
            <a:r>
              <a:rPr lang="cs-CZ" sz="1600" dirty="0"/>
              <a:t>9. </a:t>
            </a:r>
            <a:r>
              <a:rPr lang="cs-CZ" sz="1600" dirty="0" smtClean="0"/>
              <a:t>2004 </a:t>
            </a:r>
            <a:r>
              <a:rPr lang="cs-CZ" sz="1600" dirty="0"/>
              <a:t>[cit. 2011-10-13]. Soubor: </a:t>
            </a:r>
            <a:r>
              <a:rPr lang="cs-CZ" sz="1600" dirty="0" smtClean="0"/>
              <a:t>C4%8Cesk%C3%BD_kras_na_podzim.jpg </a:t>
            </a:r>
            <a:r>
              <a:rPr lang="cs-CZ" sz="1600" dirty="0"/>
              <a:t>Dostupné z WWW: http://commons.wikimedia.org/wiki/File:%C4%8Cesk%C3%BD_kras_na_podzim.jpg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xmlns="" val="6928695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104</TotalTime>
  <Words>364</Words>
  <Application>Microsoft Office PowerPoint</Application>
  <PresentationFormat>Předvádění na obrazovce (4:3)</PresentationFormat>
  <Paragraphs>66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Snímek 1</vt:lpstr>
      <vt:lpstr>ANOTACE</vt:lpstr>
      <vt:lpstr>PŘÍRODNÍ SPOLEČENSTVA NA PODZIM</vt:lpstr>
      <vt:lpstr>PODZIMNÍ  KRAJINA</vt:lpstr>
      <vt:lpstr>Měnící se podmínky v neživé přírodě</vt:lpstr>
      <vt:lpstr>STROMY  A ROSTLINY  NA PODZIM</vt:lpstr>
      <vt:lpstr>POZOROVÁNÍ  ROSTLIN</vt:lpstr>
      <vt:lpstr>SKLÍZENÍ  PLODŮ</vt:lpstr>
      <vt:lpstr>DŘEVINY</vt:lpstr>
      <vt:lpstr>ŽLOUTNUTÍ  LISTŮ</vt:lpstr>
      <vt:lpstr>POZOROVÁNÍ VOLNĚ ŽIJÍCH ŽIVOČICHŮ</vt:lpstr>
      <vt:lpstr>ODPOVĚZ: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SPOLEČENSTVA NA PODZIM</dc:title>
  <dc:creator>H Koláčková</dc:creator>
  <cp:lastModifiedBy>Dum</cp:lastModifiedBy>
  <cp:revision>20</cp:revision>
  <dcterms:created xsi:type="dcterms:W3CDTF">2011-10-17T12:40:25Z</dcterms:created>
  <dcterms:modified xsi:type="dcterms:W3CDTF">2013-09-20T03:59:33Z</dcterms:modified>
</cp:coreProperties>
</file>