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64" r:id="rId2"/>
    <p:sldId id="268" r:id="rId3"/>
    <p:sldId id="266" r:id="rId4"/>
    <p:sldId id="257" r:id="rId5"/>
    <p:sldId id="258" r:id="rId6"/>
    <p:sldId id="259" r:id="rId7"/>
    <p:sldId id="260" r:id="rId8"/>
    <p:sldId id="262" r:id="rId9"/>
    <p:sldId id="269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50A654-4CF9-4C12-8FAC-C737AE4EAF9C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22B2B7-7956-4E94-A966-75847DB4A6D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8544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BD8E-1A54-4FAC-98BE-26ACC04C7500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78ABA1B-D5CA-4D86-8010-161B0EAD54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BD8E-1A54-4FAC-98BE-26ACC04C7500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BA1B-D5CA-4D86-8010-161B0EAD54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BD8E-1A54-4FAC-98BE-26ACC04C7500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78ABA1B-D5CA-4D86-8010-161B0EAD5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BD8E-1A54-4FAC-98BE-26ACC04C7500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BA1B-D5CA-4D86-8010-161B0EAD54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BD8E-1A54-4FAC-98BE-26ACC04C7500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BA1B-D5CA-4D86-8010-161B0EAD54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BD8E-1A54-4FAC-98BE-26ACC04C7500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BA1B-D5CA-4D86-8010-161B0EAD5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BD8E-1A54-4FAC-98BE-26ACC04C7500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BA1B-D5CA-4D86-8010-161B0EAD5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BD8E-1A54-4FAC-98BE-26ACC04C7500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BA1B-D5CA-4D86-8010-161B0EAD54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BD8E-1A54-4FAC-98BE-26ACC04C7500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78ABA1B-D5CA-4D86-8010-161B0EAD544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BD8E-1A54-4FAC-98BE-26ACC04C7500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BA1B-D5CA-4D86-8010-161B0EAD5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BD8E-1A54-4FAC-98BE-26ACC04C7500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BA1B-D5CA-4D86-8010-161B0EAD5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E5CBD8E-1A54-4FAC-98BE-26ACC04C7500}" type="datetimeFigureOut">
              <a:rPr lang="cs-CZ" smtClean="0"/>
              <a:pPr/>
              <a:t>20.9.2013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478ABA1B-D5CA-4D86-8010-161B0EAD544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55000" lnSpcReduction="20000"/>
          </a:bodyPr>
          <a:lstStyle/>
          <a:p>
            <a:pPr algn="ctr">
              <a:defRPr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ZÁKLADNÍ ŠKOLA SLOVAN, KROMĚŘÍŽ, PŘÍSPĚVKOVÁ ORGANIZACE</a:t>
            </a:r>
          </a:p>
          <a:p>
            <a:pPr algn="ctr">
              <a:defRPr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ZEYEROVA 3354, 767 01 KROMĚŘÍŽ</a:t>
            </a:r>
          </a:p>
          <a:p>
            <a:pPr>
              <a:defRPr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projekt v rámci vzdělávacího programu</a:t>
            </a:r>
          </a:p>
          <a:p>
            <a:pPr algn="ctr"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VZDĚLÁNÍ PRO KONKURENCESCHOPNOST</a:t>
            </a:r>
          </a:p>
          <a:p>
            <a:pPr algn="ctr">
              <a:defRPr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defRPr/>
            </a:pP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ŠABLONA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ČÍSLO: III/2</a:t>
            </a:r>
          </a:p>
          <a:p>
            <a:pPr algn="ctr"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NÁZEV:  INOVACE A ZKVALITNĚNÍ VÝUKY PROSTŘEDNICTVÍM ICT</a:t>
            </a:r>
          </a:p>
          <a:p>
            <a:pPr algn="ctr">
              <a:defRPr/>
            </a:pP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PŘEDMĚT: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PŘÍRODOVĚDA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ROČNÍK: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IV.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TÉMA: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ROSTLINY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AUTOR: MGR. HANA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KOLÁČKOVÁ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DATUM VYTVOŘENÍ</a:t>
            </a:r>
            <a:r>
              <a:rPr lang="cs-CZ" b="1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cs-CZ" b="1" smtClean="0">
                <a:solidFill>
                  <a:schemeClr val="accent1">
                    <a:lumMod val="50000"/>
                  </a:schemeClr>
                </a:solidFill>
              </a:rPr>
              <a:t>15. 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10.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2011</a:t>
            </a:r>
          </a:p>
          <a:p>
            <a:pPr>
              <a:defRPr/>
            </a:pPr>
            <a:endParaRPr lang="cs-CZ" dirty="0"/>
          </a:p>
          <a:p>
            <a:pPr algn="ctr">
              <a:defRPr/>
            </a:pPr>
            <a:r>
              <a:rPr lang="cs-CZ" sz="4800" b="1" dirty="0">
                <a:solidFill>
                  <a:srgbClr val="C00000"/>
                </a:solidFill>
              </a:rPr>
              <a:t> </a:t>
            </a:r>
            <a:r>
              <a:rPr lang="cs-CZ" sz="4800" b="1" dirty="0" smtClean="0">
                <a:solidFill>
                  <a:srgbClr val="C00000"/>
                </a:solidFill>
              </a:rPr>
              <a:t>VY_32_INOVACE_9_HK</a:t>
            </a:r>
            <a:endParaRPr lang="cs-CZ" sz="4800" b="1" dirty="0">
              <a:solidFill>
                <a:srgbClr val="C00000"/>
              </a:solidFill>
            </a:endParaRPr>
          </a:p>
          <a:p>
            <a:pPr>
              <a:defRPr/>
            </a:pP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187624" y="260648"/>
            <a:ext cx="7020520" cy="1114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163531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125113" cy="924475"/>
          </a:xfr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ANOTACE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1"/>
            <a:ext cx="8496944" cy="5328592"/>
          </a:xfr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JE VYTVOŘENA JAKO DOPLNĚK K UČIVU 4. ROČNÍKU PŘÍRODOVĚDY. </a:t>
            </a: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DOPLŇUJE UČIVO </a:t>
            </a:r>
            <a:r>
              <a:rPr lang="cs-CZ" sz="18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ROZMANITOST  PŘÍRODY – ŽIVÁ PŘÍRODA, POZNÁVÁNÍ  ŽIVOČICHŮ A ROSTLIN.</a:t>
            </a:r>
          </a:p>
          <a:p>
            <a:pPr marL="0" indent="0">
              <a:buNone/>
            </a:pPr>
            <a:endParaRPr lang="cs-CZ" sz="18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800" u="sng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 RÁMCI PREZENTACE JE ZAHRNUTO:</a:t>
            </a:r>
          </a:p>
          <a:p>
            <a:pPr>
              <a:buFont typeface="+mj-lt"/>
              <a:buAutoNum type="arabicPeriod"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JARNÍ KVĚTINY</a:t>
            </a:r>
          </a:p>
          <a:p>
            <a:pPr>
              <a:buFont typeface="+mj-lt"/>
              <a:buAutoNum type="arabicPeriod"/>
            </a:pPr>
            <a:r>
              <a:rPr lang="cs-CZ" sz="180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TŘÍDĚNÍ NEJBĚŽNĚJŠÍCH 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BYLIN</a:t>
            </a:r>
          </a:p>
          <a:p>
            <a:pPr>
              <a:buFont typeface="+mj-lt"/>
              <a:buAutoNum type="arabicPeriod"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ČASOVÉ ZAŘAZENÍ VÝSKYTU JEDNOTLIVÝCH DRUHŮ KVĚTIN.</a:t>
            </a:r>
          </a:p>
          <a:p>
            <a:pPr marL="0" indent="0">
              <a:buNone/>
            </a:pPr>
            <a:endParaRPr lang="cs-CZ" sz="18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1800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1800" u="sng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Zkušenosti z pilotování:</a:t>
            </a:r>
          </a:p>
          <a:p>
            <a:pPr marL="0" indent="0">
              <a:buNone/>
            </a:pPr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Žáci poznali jarní rostliny, o kterých se ještě neučili (ladoňka, šafrán) a zopakovali si znalosti o jim již známějších jarních rostlinách. Přiřazovali správné názvy           k obrázkům a roztřídili probrané jarní rostliny podle doby jejich výskytu v přírodě.</a:t>
            </a:r>
          </a:p>
        </p:txBody>
      </p:sp>
    </p:spTree>
    <p:extLst>
      <p:ext uri="{BB962C8B-B14F-4D97-AF65-F5344CB8AC3E}">
        <p14:creationId xmlns:p14="http://schemas.microsoft.com/office/powerpoint/2010/main" xmlns="" val="2519114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KVĚTY  JARA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POZNÁVÁNÍ  ROSTLIN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29952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JARNÍ  KVĚTINY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HYACINT  (ŠAFRÁN)</a:t>
            </a:r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NARCIS</a:t>
            </a:r>
            <a:endParaRPr lang="cs-CZ" dirty="0"/>
          </a:p>
        </p:txBody>
      </p:sp>
      <p:pic>
        <p:nvPicPr>
          <p:cNvPr id="11" name="Zástupný symbol pro obsah 10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20888"/>
            <a:ext cx="3744416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8"/>
          <p:cNvPicPr>
            <a:picLocks noGrp="1" noChangeAspect="1" noChangeArrowheads="1"/>
          </p:cNvPicPr>
          <p:nvPr>
            <p:ph sz="half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644008" y="2420888"/>
            <a:ext cx="3404617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88516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JARNÍ KVĚTINY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TULIPÁN</a:t>
            </a:r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BLEDULE</a:t>
            </a:r>
            <a:endParaRPr lang="cs-CZ" dirty="0"/>
          </a:p>
        </p:txBody>
      </p:sp>
      <p:pic>
        <p:nvPicPr>
          <p:cNvPr id="5" name="Zástupný symbol pro obsah 7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2492896"/>
            <a:ext cx="4036640" cy="3744416"/>
          </a:xfrm>
        </p:spPr>
      </p:pic>
      <p:pic>
        <p:nvPicPr>
          <p:cNvPr id="6" name="Zástupný symbol pro obsah 6"/>
          <p:cNvPicPr>
            <a:picLocks noGrp="1"/>
          </p:cNvPicPr>
          <p:nvPr>
            <p:ph sz="half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2492896"/>
            <a:ext cx="3898776" cy="3816424"/>
          </a:xfrm>
        </p:spPr>
      </p:pic>
    </p:spTree>
    <p:extLst>
      <p:ext uri="{BB962C8B-B14F-4D97-AF65-F5344CB8AC3E}">
        <p14:creationId xmlns:p14="http://schemas.microsoft.com/office/powerpoint/2010/main" xmlns="" val="359543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MODRÉ A ŽLUTÉ KVĚTY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LADOŇKA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PRVOSENKA  JARNÍ</a:t>
            </a:r>
            <a:endParaRPr lang="cs-CZ" dirty="0"/>
          </a:p>
        </p:txBody>
      </p:sp>
      <p:pic>
        <p:nvPicPr>
          <p:cNvPr id="7" name="Zástupný symbol pro obsah 7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2636912"/>
            <a:ext cx="3528392" cy="3312368"/>
          </a:xfrm>
        </p:spPr>
      </p:pic>
      <p:pic>
        <p:nvPicPr>
          <p:cNvPr id="8" name="Obrázek 8"/>
          <p:cNvPicPr>
            <a:picLocks noGrp="1" noChangeAspect="1" noChangeArrowheads="1"/>
          </p:cNvPicPr>
          <p:nvPr>
            <p:ph sz="half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932040" y="2605087"/>
            <a:ext cx="3384376" cy="334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55857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PETRKLÍČ</a:t>
            </a:r>
          </a:p>
          <a:p>
            <a:r>
              <a:rPr lang="cs-CZ" dirty="0" smtClean="0"/>
              <a:t>BLEDULE</a:t>
            </a:r>
          </a:p>
          <a:p>
            <a:r>
              <a:rPr lang="cs-CZ" dirty="0" smtClean="0"/>
              <a:t>KROKUS</a:t>
            </a:r>
          </a:p>
          <a:p>
            <a:r>
              <a:rPr lang="cs-CZ" dirty="0" smtClean="0"/>
              <a:t>TULIPÁN</a:t>
            </a:r>
          </a:p>
          <a:p>
            <a:r>
              <a:rPr lang="cs-CZ" dirty="0" smtClean="0"/>
              <a:t>NARCIS</a:t>
            </a:r>
          </a:p>
          <a:p>
            <a:endParaRPr lang="cs-CZ" dirty="0"/>
          </a:p>
        </p:txBody>
      </p:sp>
      <p:pic>
        <p:nvPicPr>
          <p:cNvPr id="7" name="Zástupný symbol pro obsah 7"/>
          <p:cNvPicPr>
            <a:picLocks noGrp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1556792"/>
            <a:ext cx="1584176" cy="2016224"/>
          </a:xfrm>
        </p:spPr>
      </p:pic>
      <p:pic>
        <p:nvPicPr>
          <p:cNvPr id="8" name="Obrázek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965324"/>
            <a:ext cx="1610028" cy="2127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Zástupný symbol pro obsah 6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5025" y="4005064"/>
            <a:ext cx="1655167" cy="1872207"/>
          </a:xfrm>
          <a:prstGeom prst="rect">
            <a:avLst/>
          </a:prstGeom>
        </p:spPr>
      </p:pic>
      <p:pic>
        <p:nvPicPr>
          <p:cNvPr id="11" name="Obrázek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24706" y="1484785"/>
            <a:ext cx="1763717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ázek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0313" y="4143375"/>
            <a:ext cx="1514475" cy="204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57354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DOPLŇ, KETRÉ ROSTLINY KVETOU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březnu –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dubnu –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květnu –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KDY ZAČÍNÁ JARO PODLE KALENDÁŘE ?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VYBER SPRÁVNOU ODPOVĚĎ: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jaře se den (prodlužuje – krátí), sluneční paprsky (více – méně) zahřívají zemský povrch.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8059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99592" y="1412776"/>
            <a:ext cx="7772400" cy="4572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600" dirty="0" smtClean="0"/>
              <a:t>ALVALS. </a:t>
            </a:r>
            <a:r>
              <a:rPr lang="cs-CZ" sz="1600" i="1" dirty="0" smtClean="0"/>
              <a:t>cs.wikipedia.org</a:t>
            </a:r>
            <a:r>
              <a:rPr lang="cs-CZ" sz="1600" dirty="0" smtClean="0"/>
              <a:t> [online]. 4. 5. 2008 [cit. 2011-10-13]. Soubor:Primula_veris_0x.JPG Dostupné </a:t>
            </a:r>
            <a:r>
              <a:rPr lang="cs-CZ" sz="1600" dirty="0"/>
              <a:t>z WWW: &lt;http://</a:t>
            </a:r>
            <a:r>
              <a:rPr lang="cs-CZ" sz="1600" dirty="0" smtClean="0"/>
              <a:t>cs.wikipedia.org/wiki/Soubor:Primula_veris_0x.JPG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STUBER, Kurt. </a:t>
            </a:r>
            <a:r>
              <a:rPr lang="cs-CZ" sz="1600" i="1" dirty="0"/>
              <a:t>cs.wikipedia.org</a:t>
            </a:r>
            <a:r>
              <a:rPr lang="cs-CZ" sz="1600" dirty="0"/>
              <a:t> [online]. </a:t>
            </a:r>
            <a:r>
              <a:rPr lang="cs-CZ" sz="1600" dirty="0" smtClean="0"/>
              <a:t>28.10. 2004 </a:t>
            </a:r>
            <a:r>
              <a:rPr lang="cs-CZ" sz="1600" dirty="0"/>
              <a:t>[cit. 2011-10-13]. Soubor</a:t>
            </a:r>
            <a:r>
              <a:rPr lang="cs-CZ" sz="1600" dirty="0" smtClean="0"/>
              <a:t>: Narcissus_pseudonarcissus0.jpg.  </a:t>
            </a:r>
            <a:r>
              <a:rPr lang="cs-CZ" sz="1600" dirty="0"/>
              <a:t>Dostupné z WWW: http://</a:t>
            </a:r>
            <a:r>
              <a:rPr lang="cs-CZ" sz="1600" dirty="0" smtClean="0"/>
              <a:t>cs.wikipedia.org/wiki/Soubor:Narcissus_pseudonarcissus0.jpg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MIDORI, </a:t>
            </a:r>
            <a:r>
              <a:rPr lang="cs-CZ" sz="1600" dirty="0" err="1" smtClean="0"/>
              <a:t>Sakurai</a:t>
            </a:r>
            <a:r>
              <a:rPr lang="cs-CZ" sz="1600" dirty="0" smtClean="0"/>
              <a:t>. </a:t>
            </a:r>
            <a:r>
              <a:rPr lang="cs-CZ" sz="1600" i="1" dirty="0"/>
              <a:t>cs.wikipedia.org</a:t>
            </a:r>
            <a:r>
              <a:rPr lang="cs-CZ" sz="1600" dirty="0"/>
              <a:t> [online</a:t>
            </a:r>
            <a:r>
              <a:rPr lang="cs-CZ" sz="1600" dirty="0" smtClean="0"/>
              <a:t>].30.4. 2006 </a:t>
            </a:r>
            <a:r>
              <a:rPr lang="cs-CZ" sz="1600" dirty="0"/>
              <a:t>[cit. 2011-10-13]. </a:t>
            </a:r>
            <a:r>
              <a:rPr lang="cs-CZ" sz="1600" dirty="0" smtClean="0"/>
              <a:t>Soubor: Lily_flowered_tulip.jpg. Dostupné </a:t>
            </a:r>
            <a:r>
              <a:rPr lang="cs-CZ" sz="1600" dirty="0"/>
              <a:t>z WWW: http://</a:t>
            </a:r>
            <a:r>
              <a:rPr lang="cs-CZ" sz="1600" dirty="0" smtClean="0"/>
              <a:t>cs.wikipedia.org/wiki/Soubor:Lily_flowered_tulip.jpg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GIUSCA, Bogdan. </a:t>
            </a:r>
            <a:r>
              <a:rPr lang="cs-CZ" sz="1600" i="1" dirty="0"/>
              <a:t>cs.wikipedia.org</a:t>
            </a:r>
            <a:r>
              <a:rPr lang="cs-CZ" sz="1600" dirty="0"/>
              <a:t> [online]. </a:t>
            </a:r>
            <a:r>
              <a:rPr lang="cs-CZ" sz="1600" dirty="0" smtClean="0"/>
              <a:t>23.4. 2005 </a:t>
            </a:r>
            <a:r>
              <a:rPr lang="cs-CZ" sz="1600" dirty="0"/>
              <a:t>[cit. 2011-10-13]. </a:t>
            </a:r>
            <a:r>
              <a:rPr lang="cs-CZ" sz="1600" dirty="0" smtClean="0"/>
              <a:t>Soubor: Crocus_vernus_bgiu.jpg.  </a:t>
            </a:r>
            <a:r>
              <a:rPr lang="cs-CZ" sz="1600" dirty="0"/>
              <a:t>Dostupné z WWW: http://</a:t>
            </a:r>
            <a:r>
              <a:rPr lang="cs-CZ" sz="1600" dirty="0" smtClean="0"/>
              <a:t>cs.wikipedia.org/wiki/Soubor:Crocus_vernus_bgiu.jpg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1600" dirty="0" smtClean="0"/>
              <a:t>FIROO2. </a:t>
            </a:r>
            <a:r>
              <a:rPr lang="cs-CZ" sz="1600" i="1" dirty="0"/>
              <a:t>cs.wikipedia.org</a:t>
            </a:r>
            <a:r>
              <a:rPr lang="cs-CZ" sz="1600" dirty="0"/>
              <a:t> [online]. 23.4. 2005 [cit. 2011-10-13]. Soubor: </a:t>
            </a:r>
            <a:r>
              <a:rPr lang="cs-CZ" sz="1600" dirty="0" smtClean="0"/>
              <a:t> </a:t>
            </a:r>
            <a:r>
              <a:rPr lang="cs-CZ" sz="1600" dirty="0"/>
              <a:t>Leucojum_aestivum02.jpg</a:t>
            </a:r>
          </a:p>
          <a:p>
            <a:pPr marL="0" indent="0">
              <a:buNone/>
            </a:pPr>
            <a:r>
              <a:rPr lang="cs-CZ" sz="1600" dirty="0" smtClean="0"/>
              <a:t> </a:t>
            </a:r>
            <a:r>
              <a:rPr lang="cs-CZ" sz="1600" dirty="0"/>
              <a:t>Dostupné z WWW: http://</a:t>
            </a:r>
            <a:r>
              <a:rPr lang="cs-CZ" sz="1600" dirty="0" smtClean="0"/>
              <a:t>cs.wikipedia.org/wiki/Soubor:Leucojum_aestivum02.jpg</a:t>
            </a:r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370109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1600" dirty="0" smtClean="0"/>
              <a:t>OPIOLA, </a:t>
            </a:r>
            <a:r>
              <a:rPr lang="cs-CZ" sz="1600" dirty="0" err="1" smtClean="0"/>
              <a:t>Jerzy</a:t>
            </a:r>
            <a:r>
              <a:rPr lang="cs-CZ" sz="1600" dirty="0" smtClean="0"/>
              <a:t>. </a:t>
            </a:r>
            <a:r>
              <a:rPr lang="cs-CZ" sz="1600" i="1" dirty="0"/>
              <a:t>cs.wikipedia.org</a:t>
            </a:r>
            <a:r>
              <a:rPr lang="cs-CZ" sz="1600" dirty="0"/>
              <a:t> [online]. </a:t>
            </a:r>
            <a:r>
              <a:rPr lang="cs-CZ" sz="1600" dirty="0" smtClean="0"/>
              <a:t>25.4. 2006 </a:t>
            </a:r>
            <a:r>
              <a:rPr lang="cs-CZ" sz="1600" dirty="0"/>
              <a:t>[cit. 2011-10-13]. Soubor: </a:t>
            </a:r>
            <a:r>
              <a:rPr lang="cs-CZ" sz="1600" dirty="0" smtClean="0"/>
              <a:t>Muscari_armeniacum_5.jpg.  </a:t>
            </a:r>
            <a:r>
              <a:rPr lang="cs-CZ" sz="1600" dirty="0"/>
              <a:t>Dostupné z WWW: http://</a:t>
            </a:r>
            <a:r>
              <a:rPr lang="cs-CZ" sz="1600" dirty="0" smtClean="0"/>
              <a:t>cs.wikipedia.org/wiki/Soubor:Muscari_armeniacum_5.jpg</a:t>
            </a:r>
          </a:p>
          <a:p>
            <a:endParaRPr lang="cs-CZ" sz="1600" dirty="0" smtClean="0"/>
          </a:p>
          <a:p>
            <a:r>
              <a:rPr lang="cs-CZ" sz="1600" dirty="0"/>
              <a:t>OPIOLA, </a:t>
            </a:r>
            <a:r>
              <a:rPr lang="cs-CZ" sz="1600" dirty="0" err="1"/>
              <a:t>Jerzy</a:t>
            </a:r>
            <a:r>
              <a:rPr lang="cs-CZ" sz="1600" dirty="0"/>
              <a:t>. </a:t>
            </a:r>
            <a:r>
              <a:rPr lang="cs-CZ" sz="1600" i="1" dirty="0"/>
              <a:t>cs.wikipedia.org</a:t>
            </a:r>
            <a:r>
              <a:rPr lang="cs-CZ" sz="1600" dirty="0"/>
              <a:t> [online]. </a:t>
            </a:r>
            <a:r>
              <a:rPr lang="cs-CZ" sz="1600" dirty="0" smtClean="0"/>
              <a:t>18.4</a:t>
            </a:r>
            <a:r>
              <a:rPr lang="cs-CZ" sz="1600" dirty="0"/>
              <a:t>. </a:t>
            </a:r>
            <a:r>
              <a:rPr lang="cs-CZ" sz="1600" dirty="0" smtClean="0"/>
              <a:t>2006 </a:t>
            </a:r>
            <a:r>
              <a:rPr lang="cs-CZ" sz="1600" dirty="0"/>
              <a:t>[cit. 2011-10-13]. Soubor: </a:t>
            </a:r>
            <a:r>
              <a:rPr lang="cs-CZ" sz="1600" dirty="0" smtClean="0"/>
              <a:t>Scilia_sibirica_1.jpg.  </a:t>
            </a:r>
            <a:r>
              <a:rPr lang="cs-CZ" sz="1600" dirty="0"/>
              <a:t>Dostupné z WWW: http://</a:t>
            </a:r>
            <a:r>
              <a:rPr lang="cs-CZ" sz="1600" dirty="0" smtClean="0"/>
              <a:t>cs.wikipedia.org/wiki/Soubor:Scilia_sibirica_1.jpg</a:t>
            </a:r>
          </a:p>
          <a:p>
            <a:endParaRPr lang="cs-CZ" sz="1600" dirty="0" smtClean="0"/>
          </a:p>
          <a:p>
            <a:r>
              <a:rPr lang="cs-CZ" sz="1600" dirty="0"/>
              <a:t>STUBER, Kurt. </a:t>
            </a:r>
            <a:r>
              <a:rPr lang="cs-CZ" sz="1600" i="1" dirty="0"/>
              <a:t>cs.wikipedia.org</a:t>
            </a:r>
            <a:r>
              <a:rPr lang="cs-CZ" sz="1600" dirty="0"/>
              <a:t> [online]. </a:t>
            </a:r>
            <a:r>
              <a:rPr lang="cs-CZ" sz="1600" dirty="0" smtClean="0"/>
              <a:t>27.10</a:t>
            </a:r>
            <a:r>
              <a:rPr lang="cs-CZ" sz="1600" dirty="0"/>
              <a:t>. 2004 [cit. 2011-10-13]. Soubor: </a:t>
            </a:r>
            <a:r>
              <a:rPr lang="cs-CZ" sz="1600" dirty="0" smtClean="0"/>
              <a:t>Hyacinthus_orientalis0.jpg.  </a:t>
            </a:r>
            <a:r>
              <a:rPr lang="cs-CZ" sz="1600" dirty="0"/>
              <a:t>Dostupné z WWW: http://</a:t>
            </a:r>
            <a:r>
              <a:rPr lang="cs-CZ" sz="1600" dirty="0" smtClean="0"/>
              <a:t>cs.wikipedia.org/wiki/Soubor:Hyacinthus_orientalis0.jpg</a:t>
            </a:r>
          </a:p>
          <a:p>
            <a:endParaRPr lang="cs-CZ" sz="1600" dirty="0" smtClean="0"/>
          </a:p>
          <a:p>
            <a:r>
              <a:rPr lang="cs-CZ" sz="1600" dirty="0" smtClean="0"/>
              <a:t>SUMMI. </a:t>
            </a:r>
            <a:r>
              <a:rPr lang="cs-CZ" sz="1600" i="1" dirty="0"/>
              <a:t>cs.wikipedia.org</a:t>
            </a:r>
            <a:r>
              <a:rPr lang="cs-CZ" sz="1600" dirty="0"/>
              <a:t> [online]. </a:t>
            </a:r>
            <a:r>
              <a:rPr lang="cs-CZ" sz="1600" dirty="0" smtClean="0"/>
              <a:t>29.7. </a:t>
            </a:r>
            <a:r>
              <a:rPr lang="cs-CZ" sz="1600" dirty="0"/>
              <a:t>2004 [cit. 2011-10-13]. Soubor: </a:t>
            </a:r>
            <a:r>
              <a:rPr lang="cs-CZ" sz="1600" dirty="0" smtClean="0"/>
              <a:t> Wilder_Thymian.jpg.  </a:t>
            </a:r>
            <a:r>
              <a:rPr lang="cs-CZ" sz="1600" dirty="0"/>
              <a:t>Dostupné z WWW: http</a:t>
            </a:r>
            <a:r>
              <a:rPr lang="cs-CZ" sz="1600"/>
              <a:t>://</a:t>
            </a:r>
            <a:r>
              <a:rPr lang="cs-CZ" sz="1600" smtClean="0"/>
              <a:t>cs.wikipedia.org/wiki/Soubor:Wilder_Thymian.jpg</a:t>
            </a:r>
          </a:p>
          <a:p>
            <a:endParaRPr lang="cs-CZ" sz="1600" dirty="0" smtClean="0"/>
          </a:p>
          <a:p>
            <a:r>
              <a:rPr lang="cs-CZ" sz="1600" dirty="0"/>
              <a:t>KARWATH, </a:t>
            </a:r>
            <a:r>
              <a:rPr lang="cs-CZ" sz="1600" dirty="0" err="1"/>
              <a:t>Andre</a:t>
            </a:r>
            <a:r>
              <a:rPr lang="cs-CZ" sz="1600" dirty="0"/>
              <a:t>.  </a:t>
            </a:r>
            <a:r>
              <a:rPr lang="cs-CZ" sz="1600" i="1" dirty="0"/>
              <a:t>cs.wikipedia.org</a:t>
            </a:r>
            <a:r>
              <a:rPr lang="cs-CZ" sz="1600" dirty="0"/>
              <a:t> [online]. 30.3. 2005 [cit. 2011-10-13]. Soubor:  Galanthus_nivalis_close-up_aka.jpg.  Dostupné z WWW: http://cs.wikipedia.org/wiki/Soubor:Galanthus_nivalis_close-up_aka.jpg</a:t>
            </a:r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85686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102</TotalTime>
  <Words>239</Words>
  <Application>Microsoft Office PowerPoint</Application>
  <PresentationFormat>Předvádění na obrazovce (4:3)</PresentationFormat>
  <Paragraphs>81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Jmění</vt:lpstr>
      <vt:lpstr>Snímek 1</vt:lpstr>
      <vt:lpstr>ANOTACE</vt:lpstr>
      <vt:lpstr>POZNÁVÁNÍ  ROSTLIN</vt:lpstr>
      <vt:lpstr>JARNÍ  KVĚTINY</vt:lpstr>
      <vt:lpstr>DALŠÍ JARNÍ KVĚTINY</vt:lpstr>
      <vt:lpstr>MODRÉ A ŽLUTÉ KVĚTY</vt:lpstr>
      <vt:lpstr>PŘIŘAĎ:</vt:lpstr>
      <vt:lpstr>DOPLŇ, KETRÉ ROSTLINY KVETOU</vt:lpstr>
      <vt:lpstr>CITACE: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POZNÁVÁNÍ  ROSTLIN</dc:title>
  <dc:creator>H Koláčková</dc:creator>
  <cp:lastModifiedBy>Dum</cp:lastModifiedBy>
  <cp:revision>26</cp:revision>
  <dcterms:created xsi:type="dcterms:W3CDTF">2011-10-13T10:38:01Z</dcterms:created>
  <dcterms:modified xsi:type="dcterms:W3CDTF">2013-09-20T04:09:14Z</dcterms:modified>
</cp:coreProperties>
</file>