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0"/>
  </p:notesMasterIdLst>
  <p:handoutMasterIdLst>
    <p:handoutMasterId r:id="rId21"/>
  </p:handoutMasterIdLst>
  <p:sldIdLst>
    <p:sldId id="270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3" r:id="rId17"/>
    <p:sldId id="274" r:id="rId18"/>
    <p:sldId id="268" r:id="rId1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26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447EB8D1-21CA-409D-8176-1381A76E3012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48289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BA0FD56B-F516-40A9-8025-9EFA8D557E5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892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8EC46A3-6316-4AFB-9B60-90924FFCFF38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5459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064554B-25DA-4D2A-AA4F-AFF852448CED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414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D3631CB-E260-4E83-AD8F-3056A5E9CCA1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36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B4A7033-AF3C-42FB-8E79-9CDE4C80F8B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009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0806A1D-AA62-4C9A-84AE-FC3189FFB468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8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93869A-24B1-478F-9666-7112D2ACE71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842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B9A8E1A-4444-433F-8510-C794287DCCA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7783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302561D-146E-44BA-AAB9-DA21B3F34167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5441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A63E023-F152-4D65-BDE3-79E2DDE651A1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2715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30989C-F793-435B-B76D-B5F7A896BF6D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825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6BD12FD-AD28-47A7-A451-C7CC7A20C0E7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2560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2840" y="3645747"/>
            <a:ext cx="7846197" cy="162043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2840" y="5266177"/>
            <a:ext cx="7846197" cy="949556"/>
          </a:xfrm>
        </p:spPr>
        <p:txBody>
          <a:bodyPr anchor="t"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771844" indent="-251986">
              <a:buClr>
                <a:schemeClr val="tx2"/>
              </a:buClr>
              <a:buSzPct val="101000"/>
              <a:buFont typeface="Courier New" pitchFamily="49" charset="0"/>
              <a:buChar char="o"/>
              <a:defRPr sz="1300"/>
            </a:lvl6pPr>
            <a:lvl7pPr marL="3275815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7pPr>
            <a:lvl8pPr marL="3779787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8pPr>
            <a:lvl9pPr marL="4283758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841" y="3647098"/>
            <a:ext cx="7846194" cy="1619080"/>
          </a:xfrm>
        </p:spPr>
        <p:txBody>
          <a:bodyPr anchor="b"/>
          <a:lstStyle>
            <a:lvl1pPr algn="r">
              <a:defRPr sz="35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2841" y="5266178"/>
            <a:ext cx="7846194" cy="948432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841" y="744861"/>
            <a:ext cx="7852701" cy="101906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2840" y="1994914"/>
            <a:ext cx="3826842" cy="4465809"/>
          </a:xfrm>
        </p:spPr>
        <p:txBody>
          <a:bodyPr>
            <a:normAutofit/>
          </a:bodyPr>
          <a:lstStyle>
            <a:lvl5pPr>
              <a:defRPr/>
            </a:lvl5pPr>
            <a:lvl6pPr marL="2771844" indent="-251986">
              <a:buClr>
                <a:schemeClr val="tx2"/>
              </a:buClr>
              <a:buSzPct val="101000"/>
              <a:buFont typeface="Courier New" pitchFamily="49" charset="0"/>
              <a:buChar char="o"/>
              <a:defRPr sz="1300"/>
            </a:lvl6pPr>
            <a:lvl7pPr marL="3275815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7pPr>
            <a:lvl8pPr marL="3779787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8pPr>
            <a:lvl9pPr marL="4283758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0944" y="1994913"/>
            <a:ext cx="3824598" cy="4465810"/>
          </a:xfrm>
        </p:spPr>
        <p:txBody>
          <a:bodyPr>
            <a:normAutofit/>
          </a:bodyPr>
          <a:lstStyle>
            <a:lvl5pPr>
              <a:defRPr/>
            </a:lvl5pPr>
            <a:lvl6pPr marL="2771844" indent="-251986">
              <a:buClr>
                <a:schemeClr val="tx2"/>
              </a:buClr>
              <a:buSzPct val="101000"/>
              <a:buFont typeface="Courier New" pitchFamily="49" charset="0"/>
              <a:buChar char="o"/>
              <a:defRPr sz="1300"/>
            </a:lvl6pPr>
            <a:lvl7pPr marL="3275815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7pPr>
            <a:lvl8pPr marL="3779787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8pPr>
            <a:lvl9pPr marL="4283758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2840" y="1998416"/>
            <a:ext cx="3826842" cy="635222"/>
          </a:xfrm>
        </p:spPr>
        <p:txBody>
          <a:bodyPr anchor="b">
            <a:noAutofit/>
          </a:bodyPr>
          <a:lstStyle>
            <a:lvl1pPr marL="0" indent="0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2840" y="2633639"/>
            <a:ext cx="3826842" cy="3827084"/>
          </a:xfrm>
        </p:spPr>
        <p:txBody>
          <a:bodyPr>
            <a:normAutofit/>
          </a:bodyPr>
          <a:lstStyle>
            <a:lvl5pPr>
              <a:defRPr/>
            </a:lvl5pPr>
            <a:lvl6pPr marL="2771844" indent="-251986">
              <a:buClr>
                <a:schemeClr val="tx2"/>
              </a:buClr>
              <a:buSzPct val="101000"/>
              <a:buFont typeface="Courier New" pitchFamily="49" charset="0"/>
              <a:buChar char="o"/>
              <a:defRPr sz="1300"/>
            </a:lvl6pPr>
            <a:lvl7pPr marL="3275815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7pPr>
            <a:lvl8pPr marL="3779787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8pPr>
            <a:lvl9pPr marL="4283758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0943" y="1998416"/>
            <a:ext cx="3826840" cy="635222"/>
          </a:xfrm>
        </p:spPr>
        <p:txBody>
          <a:bodyPr anchor="b">
            <a:noAutofit/>
          </a:bodyPr>
          <a:lstStyle>
            <a:lvl1pPr marL="0" indent="0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0943" y="2633639"/>
            <a:ext cx="3826840" cy="3827084"/>
          </a:xfrm>
        </p:spPr>
        <p:txBody>
          <a:bodyPr>
            <a:normAutofit/>
          </a:bodyPr>
          <a:lstStyle>
            <a:lvl5pPr>
              <a:defRPr/>
            </a:lvl5pPr>
            <a:lvl6pPr marL="2771844" indent="-251986">
              <a:buClr>
                <a:schemeClr val="tx2"/>
              </a:buClr>
              <a:buSzPct val="101000"/>
              <a:buFont typeface="Courier New" pitchFamily="49" charset="0"/>
              <a:buChar char="o"/>
              <a:defRPr sz="1300"/>
            </a:lvl6pPr>
            <a:lvl7pPr marL="3275815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7pPr>
            <a:lvl8pPr marL="3779787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8pPr>
            <a:lvl9pPr marL="4283758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840" y="491729"/>
            <a:ext cx="2933182" cy="1307192"/>
          </a:xfrm>
        </p:spPr>
        <p:txBody>
          <a:bodyPr anchor="b"/>
          <a:lstStyle>
            <a:lvl1pPr algn="l">
              <a:defRPr sz="26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7284" y="491729"/>
            <a:ext cx="4718258" cy="5968994"/>
          </a:xfrm>
        </p:spPr>
        <p:txBody>
          <a:bodyPr>
            <a:normAutofit/>
          </a:bodyPr>
          <a:lstStyle>
            <a:lvl5pPr>
              <a:defRPr/>
            </a:lvl5pPr>
            <a:lvl6pPr marL="2771844" indent="-251986">
              <a:buClr>
                <a:schemeClr val="tx2"/>
              </a:buClr>
              <a:buSzPct val="101000"/>
              <a:buFont typeface="Courier New" pitchFamily="49" charset="0"/>
              <a:buChar char="o"/>
              <a:defRPr sz="1300"/>
            </a:lvl6pPr>
            <a:lvl7pPr marL="3275815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7pPr>
            <a:lvl8pPr marL="3779787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8pPr>
            <a:lvl9pPr marL="4283758" indent="-251986">
              <a:buClr>
                <a:schemeClr val="tx2"/>
              </a:buClr>
              <a:buFont typeface="Courier New" pitchFamily="49" charset="0"/>
              <a:buChar char="o"/>
              <a:defRPr sz="13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840" y="1798922"/>
            <a:ext cx="2933182" cy="4661798"/>
          </a:xfrm>
        </p:spPr>
        <p:txBody>
          <a:bodyPr anchor="t">
            <a:normAutofit/>
          </a:bodyPr>
          <a:lstStyle>
            <a:lvl1pPr marL="0" indent="0">
              <a:buNone/>
              <a:defRPr sz="13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841" y="1528975"/>
            <a:ext cx="3635764" cy="1227156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841" y="2756131"/>
            <a:ext cx="3635765" cy="2789077"/>
          </a:xfrm>
        </p:spPr>
        <p:txBody>
          <a:bodyPr anchor="t">
            <a:normAutofit/>
          </a:bodyPr>
          <a:lstStyle>
            <a:lvl1pPr marL="0" indent="0">
              <a:buNone/>
              <a:defRPr sz="13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978746" y="1096128"/>
            <a:ext cx="2036341" cy="1687026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5152972" y="1765370"/>
            <a:ext cx="3780234" cy="3779838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2841" y="1992281"/>
            <a:ext cx="7852701" cy="44659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1704" y="744859"/>
            <a:ext cx="1623838" cy="571586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2840" y="744860"/>
            <a:ext cx="6027602" cy="57158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690810A9-B9C9-4ADF-AEA9-1B5AD1535EBC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ctr" rtl="0" hangingPunct="0">
        <a:tabLst/>
        <a:defRPr lang="cs-CZ" sz="4400" b="0" i="0" u="none" strike="noStrike" kern="1200">
          <a:ln>
            <a:noFill/>
          </a:ln>
          <a:latin typeface="Arial" pitchFamily="18"/>
          <a:cs typeface="Mangal" pitchFamily="2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cs-CZ" sz="2400" b="0" i="0" u="none" strike="noStrike" kern="1200">
          <a:ln>
            <a:noFill/>
          </a:ln>
          <a:latin typeface="Arial" pitchFamily="18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76756" y="4456191"/>
            <a:ext cx="1922578" cy="2104577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73968" y="1207377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2071169" y="311882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73966" y="6315310"/>
            <a:ext cx="2104798" cy="1315895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51495" y="-68022"/>
            <a:ext cx="1597540" cy="1848652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1018771" y="-178159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728342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8265508" y="-68022"/>
            <a:ext cx="1868032" cy="1848652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744121" y="-68022"/>
            <a:ext cx="2104798" cy="1879941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8262115" y="1207375"/>
            <a:ext cx="1871424" cy="2104577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881924" y="5666280"/>
            <a:ext cx="1253677" cy="1939775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7344074" y="4809303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76757" y="5455098"/>
            <a:ext cx="1492537" cy="2104577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81041" y="5280459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744123" y="864202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7120658" y="5666280"/>
            <a:ext cx="2104797" cy="21045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9258437" y="659031"/>
            <a:ext cx="875103" cy="1381110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7000545" y="227641"/>
            <a:ext cx="1147934" cy="1147814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7576044" y="1599068"/>
            <a:ext cx="1343039" cy="134289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958521" y="2259665"/>
            <a:ext cx="1147934" cy="1147814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8543193" y="2933959"/>
            <a:ext cx="795192" cy="7951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755224" y="-111307"/>
            <a:ext cx="1315945" cy="769212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656554" y="-111307"/>
            <a:ext cx="1134432" cy="506942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76755" y="-111307"/>
            <a:ext cx="650724" cy="674935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305850" y="4763966"/>
            <a:ext cx="1539971" cy="1539809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6385423" y="7153985"/>
            <a:ext cx="1230245" cy="489173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755694" y="7064559"/>
            <a:ext cx="1363728" cy="578598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8353839" y="7064561"/>
            <a:ext cx="1335493" cy="578597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2207" y="5447624"/>
            <a:ext cx="673839" cy="67376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76756" y="6804114"/>
            <a:ext cx="857798" cy="827091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76757" y="5686373"/>
            <a:ext cx="621246" cy="989394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8396" y="531741"/>
            <a:ext cx="659712" cy="998371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522782" y="922410"/>
            <a:ext cx="1004112" cy="100400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51922" y="1600848"/>
            <a:ext cx="852171" cy="85208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409285" y="2080050"/>
            <a:ext cx="672886" cy="67281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70519" y="2116094"/>
            <a:ext cx="575209" cy="57514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8050518" y="-68022"/>
            <a:ext cx="1004114" cy="827654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9611126" y="-68022"/>
            <a:ext cx="522413" cy="67573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8541895" y="311882"/>
            <a:ext cx="1244116" cy="124398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9827857" y="826299"/>
            <a:ext cx="305682" cy="1000893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8368408" y="803034"/>
            <a:ext cx="1069064" cy="106895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8235202" y="1462194"/>
            <a:ext cx="670487" cy="6704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8411481" y="6185559"/>
            <a:ext cx="813974" cy="81388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7687119" y="5778615"/>
            <a:ext cx="813974" cy="81388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8262116" y="5432391"/>
            <a:ext cx="813974" cy="81388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9071939" y="6246279"/>
            <a:ext cx="667669" cy="66759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905689" y="4517113"/>
            <a:ext cx="610249" cy="61018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9273444" y="5575375"/>
            <a:ext cx="610249" cy="61018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9578567" y="5280457"/>
            <a:ext cx="554972" cy="610186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2840" y="744861"/>
            <a:ext cx="7854942" cy="1019062"/>
          </a:xfrm>
          <a:prstGeom prst="rect">
            <a:avLst/>
          </a:prstGeom>
        </p:spPr>
        <p:txBody>
          <a:bodyPr vert="horz" lIns="100794" tIns="50397" rIns="100794" bIns="50397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2841" y="1992281"/>
            <a:ext cx="7854941" cy="4465959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96725" y="6560769"/>
            <a:ext cx="2352146" cy="402483"/>
          </a:xfrm>
          <a:prstGeom prst="rect">
            <a:avLst/>
          </a:prstGeom>
        </p:spPr>
        <p:txBody>
          <a:bodyPr vert="horz" lIns="100794" tIns="50397" rIns="100794" bIns="50397" rtlCol="0" anchor="b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01910" y="6560769"/>
            <a:ext cx="5794815" cy="402483"/>
          </a:xfrm>
          <a:prstGeom prst="rect">
            <a:avLst/>
          </a:prstGeom>
        </p:spPr>
        <p:txBody>
          <a:bodyPr vert="horz" lIns="100794" tIns="50397" rIns="100794" bIns="50397" rtlCol="0" anchor="b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31316" y="6560769"/>
            <a:ext cx="670594" cy="402483"/>
          </a:xfrm>
          <a:prstGeom prst="rect">
            <a:avLst/>
          </a:prstGeom>
        </p:spPr>
        <p:txBody>
          <a:bodyPr vert="horz" lIns="100794" tIns="50397" rIns="100794" bIns="50397" rtlCol="0" anchor="b"/>
          <a:lstStyle>
            <a:lvl1pPr algn="l">
              <a:defRPr sz="2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690810A9-B9C9-4ADF-AEA9-1B5AD1535EBC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745337" y="6012271"/>
            <a:ext cx="2104798" cy="1618934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9448870" y="3729067"/>
            <a:ext cx="337686" cy="33765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9258436" y="3897892"/>
            <a:ext cx="337686" cy="33765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9490172" y="4065885"/>
            <a:ext cx="337686" cy="33765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70520" y="2975069"/>
            <a:ext cx="515526" cy="51547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522781" y="3490540"/>
            <a:ext cx="505762" cy="50570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97941" y="3729068"/>
            <a:ext cx="388105" cy="388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95471" y="2845603"/>
            <a:ext cx="1499792" cy="2104577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805440" y="2640503"/>
            <a:ext cx="1343039" cy="134289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503972" rtl="0" eaLnBrk="1" latinLnBrk="0" hangingPunct="1">
        <a:spcBef>
          <a:spcPct val="0"/>
        </a:spcBef>
        <a:buNone/>
        <a:defRPr sz="35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77979" indent="-377979" algn="l" defTabSz="503972" rtl="0" eaLnBrk="1" latinLnBrk="0" hangingPunct="1">
        <a:spcBef>
          <a:spcPct val="20000"/>
        </a:spcBef>
        <a:spcAft>
          <a:spcPts val="661"/>
        </a:spcAft>
        <a:buClr>
          <a:schemeClr val="tx2"/>
        </a:buClr>
        <a:buFont typeface="Wingdings 2" charset="2"/>
        <a:buChar char="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818954" indent="-314982" algn="l" defTabSz="503972" rtl="0" eaLnBrk="1" latinLnBrk="0" hangingPunct="1">
        <a:spcBef>
          <a:spcPct val="20000"/>
        </a:spcBef>
        <a:spcAft>
          <a:spcPts val="661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929" indent="-251986" algn="l" defTabSz="503972" rtl="0" eaLnBrk="1" latinLnBrk="0" hangingPunct="1">
        <a:spcBef>
          <a:spcPct val="20000"/>
        </a:spcBef>
        <a:spcAft>
          <a:spcPts val="661"/>
        </a:spcAft>
        <a:buClr>
          <a:schemeClr val="tx2"/>
        </a:buClr>
        <a:buFont typeface="Wingdings 2" charset="2"/>
        <a:buChar char="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900" indent="-251986" algn="l" defTabSz="503972" rtl="0" eaLnBrk="1" latinLnBrk="0" hangingPunct="1">
        <a:spcBef>
          <a:spcPct val="20000"/>
        </a:spcBef>
        <a:spcAft>
          <a:spcPts val="661"/>
        </a:spcAft>
        <a:buClr>
          <a:schemeClr val="tx2"/>
        </a:buClr>
        <a:buFont typeface="Wingdings 2" charset="2"/>
        <a:buChar char="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872" indent="-251986" algn="l" defTabSz="503972" rtl="0" eaLnBrk="1" latinLnBrk="0" hangingPunct="1">
        <a:spcBef>
          <a:spcPct val="20000"/>
        </a:spcBef>
        <a:spcAft>
          <a:spcPts val="661"/>
        </a:spcAft>
        <a:buClr>
          <a:schemeClr val="tx2"/>
        </a:buClr>
        <a:buFont typeface="Wingdings 2" charset="2"/>
        <a:buChar char="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defTabSz="503972" rtl="0" eaLnBrk="1" latinLnBrk="0" hangingPunct="1">
        <a:spcBef>
          <a:spcPct val="20000"/>
        </a:spcBef>
        <a:buFont typeface="Arial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defTabSz="503972" rtl="0" eaLnBrk="1" latinLnBrk="0" hangingPunct="1">
        <a:spcBef>
          <a:spcPct val="20000"/>
        </a:spcBef>
        <a:buFont typeface="Arial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defTabSz="503972" rtl="0" eaLnBrk="1" latinLnBrk="0" hangingPunct="1">
        <a:spcBef>
          <a:spcPct val="20000"/>
        </a:spcBef>
        <a:buFont typeface="Arial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defTabSz="503972" rtl="0" eaLnBrk="1" latinLnBrk="0" hangingPunct="1">
        <a:spcBef>
          <a:spcPct val="20000"/>
        </a:spcBef>
        <a:buFont typeface="Arial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503972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wie_maliny.jpg" TargetMode="External"/><Relationship Id="rId2" Type="http://schemas.openxmlformats.org/officeDocument/2006/relationships/hyperlink" Target="http://commons.wikimedia.org/wiki/File:T&#345;e&#353;n&#283;_chrupky.jpg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wie_maliny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331" y="1907629"/>
            <a:ext cx="9071640" cy="4922658"/>
          </a:xfrm>
          <a:solidFill>
            <a:srgbClr val="FFC000"/>
          </a:solidFill>
        </p:spPr>
        <p:txBody>
          <a:bodyPr>
            <a:normAutofit fontScale="25000" lnSpcReduction="20000"/>
          </a:bodyPr>
          <a:lstStyle/>
          <a:p>
            <a:pPr algn="ctr">
              <a:defRPr/>
            </a:pPr>
            <a:endParaRPr lang="cs-CZ" sz="4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ZÁKLADNÍ </a:t>
            </a:r>
            <a:r>
              <a:rPr lang="cs-CZ" sz="4800" b="1" dirty="0">
                <a:solidFill>
                  <a:schemeClr val="accent1">
                    <a:lumMod val="75000"/>
                  </a:schemeClr>
                </a:solidFill>
              </a:rPr>
              <a:t>ŠKOLA SLOVAN, KROMĚŘÍŽ, PŘÍSPĚVKOVÁ ORGANIZACE</a:t>
            </a:r>
          </a:p>
          <a:p>
            <a:pPr algn="ctr">
              <a:defRPr/>
            </a:pPr>
            <a:r>
              <a:rPr lang="cs-CZ" sz="4800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>
              <a:defRPr/>
            </a:pP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>
              <a:defRPr/>
            </a:pP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>
              <a:defRPr/>
            </a:pPr>
            <a:endParaRPr lang="cs-CZ" sz="4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PŘÍRODOVĚDA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: LÉTO V LESE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20. 10. 2011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defRPr/>
            </a:pPr>
            <a:r>
              <a:rPr lang="cs-CZ" sz="4800" b="1" dirty="0" smtClean="0">
                <a:solidFill>
                  <a:srgbClr val="C00000"/>
                </a:solidFill>
              </a:rPr>
              <a:t> VY_32_INOVACE_15_HK</a:t>
            </a:r>
            <a:endParaRPr lang="cs-CZ" sz="4800" b="1" dirty="0">
              <a:solidFill>
                <a:srgbClr val="C0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511920" y="467469"/>
            <a:ext cx="7020520" cy="1114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34426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506" y="207941"/>
            <a:ext cx="7854942" cy="1019062"/>
          </a:xfr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667" y="1398574"/>
            <a:ext cx="9367291" cy="5873786"/>
          </a:xfr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PREZENTACE JE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VYTVOŘENA JAKO DOPLNĚK K UČIVU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. ROČNÍKU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PŘÍRODOVĚDY. DOPLŇUJE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UČIVO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ROZMANITOST PŘÍRODY – ŽIVÁ PŘÍRODA, POZNÁVÁNÍ  ŽIVOČICHŮ A ROSTLIN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800" u="sng" dirty="0">
                <a:solidFill>
                  <a:schemeClr val="accent1">
                    <a:lumMod val="50000"/>
                  </a:schemeClr>
                </a:solidFill>
              </a:rPr>
              <a:t>V RÁMCI PREZENTACE SE ŽÁCI SEZNÁMÍ:</a:t>
            </a:r>
          </a:p>
          <a:p>
            <a:pPr>
              <a:buFont typeface="+mj-lt"/>
              <a:buAutoNum type="arabicPeriod"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Jaké 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jsou podmínky v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přírodě 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během léta.</a:t>
            </a:r>
          </a:p>
          <a:p>
            <a:pPr>
              <a:buFont typeface="+mj-lt"/>
              <a:buAutoNum type="arabicPeriod"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S dozráváním plodů.</a:t>
            </a: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Naučí se poznávat některá zvířata. </a:t>
            </a: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Uvědomí si specifika letních měsíců.</a:t>
            </a:r>
          </a:p>
          <a:p>
            <a:pPr marL="108000" indent="0">
              <a:buNone/>
            </a:pP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ZKUŠENOSTI  Z  PILOTOVÁNÍ:</a:t>
            </a:r>
            <a:endParaRPr lang="cs-CZ" sz="1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08000" indent="0">
              <a:buNone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Žáci si připomněli podmínky, které vytváří neživá příroda a charakterizovali si změny, ke kterým dochází v přírodě v průběhu letních měsíců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. Připomněli si význam sběru léčivých bylin a  seznámili se s některými výrazy mysliveckého žargonu (vytloukání parohů…). Všechny odpovědi na závěrečné otázky </a:t>
            </a:r>
            <a:r>
              <a:rPr lang="cs-CZ" sz="1800" smtClean="0">
                <a:solidFill>
                  <a:schemeClr val="accent1">
                    <a:lumMod val="50000"/>
                  </a:schemeClr>
                </a:solidFill>
              </a:rPr>
              <a:t>byly správně. </a:t>
            </a:r>
            <a:endParaRPr lang="cs-CZ" sz="1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5912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593413"/>
            <a:ext cx="7383536" cy="640387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LÉTO V LESE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19832" y="1979999"/>
            <a:ext cx="8856984" cy="5040197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algn="l" rtl="0" hangingPunc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/>
            </a:pPr>
            <a:r>
              <a:rPr lang="cs-CZ" sz="2400" b="0" i="0" u="none" strike="noStrike" kern="1200" dirty="0" smtClean="0">
                <a:ln>
                  <a:noFill/>
                </a:ln>
                <a:latin typeface="Arial Black" pitchFamily="34"/>
                <a:ea typeface="Lucida Sans Unicode" pitchFamily="2"/>
                <a:cs typeface="Mangal" pitchFamily="2"/>
              </a:rPr>
              <a:t> -L</a:t>
            </a:r>
            <a:r>
              <a:rPr lang="cs-CZ" sz="2400" b="0" i="0" u="none" strike="noStrike" kern="1200" dirty="0" smtClean="0">
                <a:ln>
                  <a:noFill/>
                </a:ln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éto </a:t>
            </a:r>
            <a:r>
              <a:rPr lang="cs-CZ" sz="2400" b="0" i="0" u="none" strike="noStrike" kern="1200" dirty="0">
                <a:ln>
                  <a:noFill/>
                </a:ln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je čas zrání, zklidnění a </a:t>
            </a:r>
            <a:r>
              <a:rPr lang="cs-CZ" sz="2400" b="0" i="0" u="none" strike="noStrike" kern="1200" dirty="0" smtClean="0">
                <a:ln>
                  <a:noFill/>
                </a:ln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tepla</a:t>
            </a:r>
          </a:p>
          <a:p>
            <a:pPr marL="0" marR="0" lvl="0" indent="0" algn="l" rtl="0" hangingPunc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/>
            </a:pPr>
            <a:r>
              <a:rPr lang="cs-CZ" sz="2400" b="0" i="0" u="none" strike="noStrike" kern="1200" dirty="0" smtClean="0">
                <a:ln>
                  <a:noFill/>
                </a:ln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 </a:t>
            </a:r>
            <a:r>
              <a:rPr lang="cs-CZ" sz="2400" dirty="0" smtClean="0"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- </a:t>
            </a:r>
            <a:r>
              <a:rPr lang="cs-CZ" sz="2400" b="0" i="0" u="none" strike="noStrike" kern="1200" dirty="0" smtClean="0">
                <a:ln>
                  <a:noFill/>
                </a:ln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Začíná v době letního slunovratu, kdy je nejdelší                   den v roce a také nejvíce světla.                                                - Tmy začíná opět přibývat.                                                       - V létě je největší teplo z celého roku.                                    - Mláďata ztrácejí svou jarní divokost a dospívají.                  - Rostliny zrají a vše, co na jaře probíhalo velikou                    rychlostí, se nyní zpomaluje.</a:t>
            </a:r>
          </a:p>
          <a:p>
            <a:pPr marL="0" marR="0" lvl="0" indent="0" algn="l" rtl="0" hangingPunc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/>
            </a:pPr>
            <a:endParaRPr lang="cs-CZ" sz="1000" b="0" i="0" u="none" strike="noStrike" kern="1200" dirty="0">
              <a:ln>
                <a:noFill/>
              </a:ln>
              <a:solidFill>
                <a:srgbClr val="FFFFFF"/>
              </a:solidFill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DOZRÁVAJÍ TŘEŠNĚ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900000" y="1980000"/>
            <a:ext cx="864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 smtClean="0"/>
              <a:t>DOZRÁVÁ OBILÍ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900000" y="1996301"/>
            <a:ext cx="864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ČERVEN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15776" y="1768476"/>
            <a:ext cx="8856787" cy="4531642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>
                <a:solidFill>
                  <a:srgbClr val="000000"/>
                </a:solidFill>
                <a:latin typeface="Arial Black" pitchFamily="34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 Black" pitchFamily="34"/>
              </a:rPr>
              <a:t> </a:t>
            </a:r>
            <a:r>
              <a:rPr lang="cs-CZ" dirty="0" smtClean="0">
                <a:solidFill>
                  <a:srgbClr val="FFFFFF"/>
                </a:solidFill>
                <a:latin typeface="Arial Black" pitchFamily="34"/>
              </a:rPr>
              <a:t> - Červen </a:t>
            </a: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je měsíc rozkvetlých luk, přicházejícího léta a nejdelších dní</a:t>
            </a:r>
            <a:r>
              <a:rPr lang="cs-CZ" dirty="0" smtClean="0">
                <a:solidFill>
                  <a:srgbClr val="FFFFFF"/>
                </a:solidFill>
                <a:latin typeface="Arial Black" pitchFamily="34"/>
              </a:rPr>
              <a:t>. </a:t>
            </a:r>
          </a:p>
          <a:p>
            <a:pPr lvl="0">
              <a:buNone/>
            </a:pP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 </a:t>
            </a:r>
            <a:r>
              <a:rPr lang="cs-CZ" dirty="0" smtClean="0">
                <a:solidFill>
                  <a:srgbClr val="FFFFFF"/>
                </a:solidFill>
                <a:latin typeface="Arial Black" pitchFamily="34"/>
              </a:rPr>
              <a:t>                                                                                      </a:t>
            </a: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- Kvetou lípy a dozrávají třešně. </a:t>
            </a:r>
            <a:endParaRPr lang="cs-CZ" dirty="0" smtClean="0">
              <a:solidFill>
                <a:srgbClr val="FFFFFF"/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 </a:t>
            </a:r>
            <a:r>
              <a:rPr lang="cs-CZ" dirty="0" smtClean="0">
                <a:solidFill>
                  <a:srgbClr val="FFFFFF"/>
                </a:solidFill>
                <a:latin typeface="Arial Black" pitchFamily="34"/>
              </a:rPr>
              <a:t>                                                                                                 </a:t>
            </a: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- Začínají dozrávat lesní plody – borůvky, maliny a jahody. </a:t>
            </a:r>
            <a:endParaRPr lang="cs-CZ" dirty="0" smtClean="0">
              <a:solidFill>
                <a:srgbClr val="FFFFFF"/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 </a:t>
            </a:r>
            <a:r>
              <a:rPr lang="cs-CZ" dirty="0" smtClean="0">
                <a:solidFill>
                  <a:srgbClr val="FFFFFF"/>
                </a:solidFill>
                <a:latin typeface="Arial Black" pitchFamily="34"/>
              </a:rPr>
              <a:t>                                                                                               </a:t>
            </a: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- Většina zpěvavých ptáků vyvádí první mláďata. </a:t>
            </a:r>
            <a:endParaRPr lang="cs-CZ" dirty="0" smtClean="0">
              <a:solidFill>
                <a:srgbClr val="FFFFFF"/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 </a:t>
            </a:r>
            <a:r>
              <a:rPr lang="cs-CZ" dirty="0" smtClean="0">
                <a:solidFill>
                  <a:srgbClr val="FFFFFF"/>
                </a:solidFill>
                <a:latin typeface="Arial Black" pitchFamily="34"/>
              </a:rPr>
              <a:t>                                                                                            </a:t>
            </a:r>
            <a:r>
              <a:rPr lang="cs-CZ" dirty="0">
                <a:solidFill>
                  <a:srgbClr val="FFFFFF"/>
                </a:solidFill>
                <a:latin typeface="Arial Black" pitchFamily="34"/>
              </a:rPr>
              <a:t>- Vytírají se sumci, rojí se lesní mravenci.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LÍPA SRDČITÁ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MALINY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ČERVENEC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 smtClean="0">
                <a:latin typeface="Arial Black" pitchFamily="34"/>
              </a:rPr>
              <a:t>   - </a:t>
            </a:r>
            <a:r>
              <a:rPr lang="cs-CZ" dirty="0">
                <a:latin typeface="Arial Black" pitchFamily="34"/>
              </a:rPr>
              <a:t>Červenec je měsíc letních prázdnin, lesních plodů a vyhřátých luk.                                                                 - Na pasekách kvetou třezalky, hvozdíky a mnoho jiných bylin.                                                                     - V lese kvetou stínomilné byliny.                                    - Zrají borůvky, maliny a rostou ve větší míře i houby</a:t>
            </a:r>
            <a:r>
              <a:rPr lang="cs-CZ" dirty="0" smtClean="0">
                <a:latin typeface="Arial Black" pitchFamily="34"/>
              </a:rPr>
              <a:t>.</a:t>
            </a:r>
          </a:p>
          <a:p>
            <a:pPr lvl="0">
              <a:buNone/>
            </a:pPr>
            <a:r>
              <a:rPr lang="cs-CZ" dirty="0">
                <a:latin typeface="Arial Black" pitchFamily="34"/>
              </a:rPr>
              <a:t> </a:t>
            </a:r>
            <a:r>
              <a:rPr lang="cs-CZ" dirty="0" smtClean="0">
                <a:latin typeface="Arial Black" pitchFamily="34"/>
              </a:rPr>
              <a:t>  </a:t>
            </a:r>
            <a:r>
              <a:rPr lang="cs-CZ" dirty="0">
                <a:latin typeface="Arial Black" pitchFamily="34"/>
              </a:rPr>
              <a:t>-V lese i na jeho okrajích se dají sbírat četné druhy léčivých rostlin, např. třezalka, listy maliníku, ostružiníku, jahodníku, brusinky nebo máty.                </a:t>
            </a:r>
            <a:endParaRPr lang="cs-CZ" dirty="0" smtClean="0"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latin typeface="Arial Black" pitchFamily="34"/>
              </a:rPr>
              <a:t> </a:t>
            </a:r>
            <a:r>
              <a:rPr lang="cs-CZ" dirty="0" smtClean="0">
                <a:latin typeface="Arial Black" pitchFamily="34"/>
              </a:rPr>
              <a:t> </a:t>
            </a:r>
            <a:r>
              <a:rPr lang="cs-CZ" dirty="0">
                <a:latin typeface="Arial Black" pitchFamily="34"/>
              </a:rPr>
              <a:t>-Probíhá srnčí říje, jeleni začínají vytloukat paroží.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LESNÍ JAHODY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BRUSNICE BORŮVKA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SRPEN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 smtClean="0">
                <a:latin typeface="Arial Black" pitchFamily="34"/>
              </a:rPr>
              <a:t>   - Srpen </a:t>
            </a:r>
            <a:r>
              <a:rPr lang="cs-CZ" dirty="0">
                <a:latin typeface="Arial Black" pitchFamily="34"/>
              </a:rPr>
              <a:t>je nejteplejší měsíc roku, měsíc končících prázdnin a zralého obilí.                                              </a:t>
            </a:r>
            <a:r>
              <a:rPr lang="cs-CZ" dirty="0" smtClean="0">
                <a:latin typeface="Arial Black" pitchFamily="34"/>
              </a:rPr>
              <a:t>- Na </a:t>
            </a:r>
            <a:r>
              <a:rPr lang="cs-CZ" dirty="0">
                <a:latin typeface="Arial Black" pitchFamily="34"/>
              </a:rPr>
              <a:t>loukách a pasekách se ozývá cvrkot kobylek a sarančat.                                                               </a:t>
            </a:r>
            <a:r>
              <a:rPr lang="cs-CZ" dirty="0" smtClean="0">
                <a:latin typeface="Arial Black" pitchFamily="34"/>
              </a:rPr>
              <a:t>    - V</a:t>
            </a:r>
            <a:r>
              <a:rPr lang="cs-CZ" dirty="0">
                <a:latin typeface="Arial Black" pitchFamily="34"/>
              </a:rPr>
              <a:t> lese kvete vřes, kromě malin a borůvek dozrávají i ostružiny.                                                                    </a:t>
            </a:r>
            <a:r>
              <a:rPr lang="cs-CZ" dirty="0" smtClean="0">
                <a:latin typeface="Arial Black" pitchFamily="34"/>
              </a:rPr>
              <a:t>- Odlétají </a:t>
            </a:r>
            <a:r>
              <a:rPr lang="cs-CZ" dirty="0">
                <a:latin typeface="Arial Black" pitchFamily="34"/>
              </a:rPr>
              <a:t>kukačky a čápi a začíná tah mnoha dalších druhů ptáků.                                                                    </a:t>
            </a:r>
            <a:r>
              <a:rPr lang="cs-CZ" dirty="0" smtClean="0">
                <a:latin typeface="Arial Black" pitchFamily="34"/>
              </a:rPr>
              <a:t>- Zpěv </a:t>
            </a:r>
            <a:r>
              <a:rPr lang="cs-CZ" dirty="0">
                <a:latin typeface="Arial Black" pitchFamily="34"/>
              </a:rPr>
              <a:t>ptáků umlká.</a:t>
            </a:r>
          </a:p>
          <a:p>
            <a:pPr marL="448919" lvl="0" indent="-179640">
              <a:buNone/>
            </a:pPr>
            <a:endParaRPr lang="cs-CZ" dirty="0">
              <a:latin typeface="Arial Black" pitchFamily="34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SARANČE MODROKŘÍDLÁ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KUKAČKA OBECNÁ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900000" y="1980000"/>
            <a:ext cx="882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 NA 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1. Kdy začíná léto?</a:t>
            </a:r>
          </a:p>
          <a:p>
            <a:r>
              <a:rPr lang="cs-CZ" sz="2800" dirty="0" smtClean="0"/>
              <a:t>2. Charakterizuj změny v přírodě.</a:t>
            </a:r>
          </a:p>
          <a:p>
            <a:r>
              <a:rPr lang="cs-CZ" sz="2800" dirty="0" smtClean="0"/>
              <a:t>3. Ve kterém letním měsíci se rojí lesní mravenci?</a:t>
            </a:r>
          </a:p>
          <a:p>
            <a:r>
              <a:rPr lang="cs-CZ" sz="2800" dirty="0" smtClean="0"/>
              <a:t>4. Kdy odlétají kukačky a čápi do teplých krajin?</a:t>
            </a:r>
          </a:p>
          <a:p>
            <a:r>
              <a:rPr lang="cs-CZ" sz="2800" dirty="0" smtClean="0"/>
              <a:t>5. Který měsíc považujeme za nejteplejší měsíc v roce?</a:t>
            </a:r>
          </a:p>
          <a:p>
            <a:r>
              <a:rPr lang="cs-CZ" sz="2800" dirty="0" smtClean="0"/>
              <a:t>6. Kdy kvetou lípy?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5619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7864" y="251445"/>
            <a:ext cx="7959918" cy="936104"/>
          </a:xfrm>
        </p:spPr>
        <p:txBody>
          <a:bodyPr/>
          <a:lstStyle/>
          <a:p>
            <a:r>
              <a:rPr lang="cs-CZ" sz="3200" b="1" dirty="0">
                <a:solidFill>
                  <a:srgbClr val="C00000"/>
                </a:solidFill>
              </a:rPr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800" y="1115541"/>
            <a:ext cx="9433048" cy="5976664"/>
          </a:xfrm>
        </p:spPr>
        <p:txBody>
          <a:bodyPr>
            <a:normAutofit fontScale="25000" lnSpcReduction="20000"/>
          </a:bodyPr>
          <a:lstStyle/>
          <a:p>
            <a:pPr lvl="0"/>
            <a:endParaRPr lang="cs-CZ" dirty="0" smtClean="0">
              <a:solidFill>
                <a:schemeClr val="bg1"/>
              </a:solidFill>
            </a:endParaRPr>
          </a:p>
          <a:p>
            <a:pPr lvl="0"/>
            <a:endParaRPr lang="cs-CZ" dirty="0">
              <a:solidFill>
                <a:schemeClr val="bg1"/>
              </a:solidFill>
            </a:endParaRPr>
          </a:p>
          <a:p>
            <a:pPr lvl="0"/>
            <a:endParaRPr lang="cs-CZ" dirty="0" smtClean="0">
              <a:solidFill>
                <a:schemeClr val="bg1"/>
              </a:solidFill>
            </a:endParaRPr>
          </a:p>
          <a:p>
            <a:pPr lvl="0"/>
            <a:endParaRPr lang="cs-CZ" sz="6400" dirty="0" smtClean="0">
              <a:solidFill>
                <a:schemeClr val="bg1"/>
              </a:solidFill>
            </a:endParaRPr>
          </a:p>
          <a:p>
            <a:pPr lvl="0"/>
            <a:endParaRPr lang="cs-CZ" sz="6400" dirty="0" smtClean="0">
              <a:solidFill>
                <a:schemeClr val="bg1"/>
              </a:solidFill>
            </a:endParaRPr>
          </a:p>
          <a:p>
            <a:endParaRPr lang="cs-CZ" sz="6400" dirty="0" smtClean="0">
              <a:solidFill>
                <a:schemeClr val="bg1"/>
              </a:solidFill>
            </a:endParaRPr>
          </a:p>
          <a:p>
            <a:endParaRPr lang="cs-CZ" sz="6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PEUKERT, </a:t>
            </a:r>
            <a:r>
              <a:rPr lang="cs-CZ" sz="6400" dirty="0" err="1" smtClean="0">
                <a:solidFill>
                  <a:schemeClr val="bg1"/>
                </a:solidFill>
              </a:rPr>
              <a:t>Tim.Http</a:t>
            </a:r>
            <a:r>
              <a:rPr lang="cs-CZ" sz="6400" dirty="0">
                <a:solidFill>
                  <a:schemeClr val="bg1"/>
                </a:solidFill>
              </a:rPr>
              <a:t>://cs.wikipedia.org</a:t>
            </a:r>
            <a:r>
              <a:rPr lang="cs-CZ" sz="6400" dirty="0" smtClean="0">
                <a:solidFill>
                  <a:schemeClr val="bg1"/>
                </a:solidFill>
              </a:rPr>
              <a:t>/ </a:t>
            </a:r>
            <a:r>
              <a:rPr lang="cs-CZ" sz="6400" dirty="0">
                <a:solidFill>
                  <a:schemeClr val="bg1"/>
                </a:solidFill>
              </a:rPr>
              <a:t>[online</a:t>
            </a:r>
            <a:r>
              <a:rPr lang="cs-CZ" sz="6400" dirty="0" smtClean="0">
                <a:solidFill>
                  <a:schemeClr val="bg1"/>
                </a:solidFill>
              </a:rPr>
              <a:t>].6.5. 2010 [cit</a:t>
            </a:r>
            <a:r>
              <a:rPr lang="cs-CZ" sz="6400" dirty="0">
                <a:solidFill>
                  <a:schemeClr val="bg1"/>
                </a:solidFill>
              </a:rPr>
              <a:t>. 2011-10-20</a:t>
            </a:r>
            <a:r>
              <a:rPr lang="cs-CZ" sz="6400" dirty="0" smtClean="0">
                <a:solidFill>
                  <a:schemeClr val="bg1"/>
                </a:solidFill>
              </a:rPr>
              <a:t>].   </a:t>
            </a:r>
            <a:r>
              <a:rPr lang="cs-CZ" sz="6400" dirty="0">
                <a:solidFill>
                  <a:schemeClr val="bg1"/>
                </a:solidFill>
              </a:rPr>
              <a:t>File: </a:t>
            </a:r>
            <a:r>
              <a:rPr lang="cs-CZ" sz="6400" dirty="0" err="1">
                <a:solidFill>
                  <a:schemeClr val="bg1"/>
                </a:solidFill>
              </a:rPr>
              <a:t>Kuckuck</a:t>
            </a:r>
            <a:r>
              <a:rPr lang="cs-CZ" sz="6400" dirty="0">
                <a:solidFill>
                  <a:schemeClr val="bg1"/>
                </a:solidFill>
              </a:rPr>
              <a:t>_(</a:t>
            </a:r>
            <a:r>
              <a:rPr lang="cs-CZ" sz="6400" dirty="0" err="1">
                <a:solidFill>
                  <a:schemeClr val="bg1"/>
                </a:solidFill>
              </a:rPr>
              <a:t>Cuculus_canorus</a:t>
            </a:r>
            <a:r>
              <a:rPr lang="cs-CZ" sz="6400" dirty="0">
                <a:solidFill>
                  <a:schemeClr val="bg1"/>
                </a:solidFill>
              </a:rPr>
              <a:t>)_</a:t>
            </a:r>
            <a:r>
              <a:rPr lang="cs-CZ" sz="6400" dirty="0" smtClean="0">
                <a:solidFill>
                  <a:schemeClr val="bg1"/>
                </a:solidFill>
              </a:rPr>
              <a:t>by_Tim_Peukert.jpg. Dostupné z WWW: http</a:t>
            </a:r>
            <a:r>
              <a:rPr lang="cs-CZ" sz="6400" dirty="0">
                <a:solidFill>
                  <a:schemeClr val="bg1"/>
                </a:solidFill>
              </a:rPr>
              <a:t>://cs.wikipedia.org/wiki/Soubor:Kuckuck_(Cuculus_canorus)_by_Tim_Peukert.jpg</a:t>
            </a:r>
          </a:p>
          <a:p>
            <a:endParaRPr lang="cs-CZ" sz="6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KILLER, Dr</a:t>
            </a:r>
            <a:r>
              <a:rPr lang="cs-CZ" sz="6400" dirty="0">
                <a:solidFill>
                  <a:schemeClr val="bg1"/>
                </a:solidFill>
              </a:rPr>
              <a:t>. Http://commons.wikimedia.org/ [online].</a:t>
            </a:r>
            <a:r>
              <a:rPr lang="cs-CZ" sz="6400" dirty="0" smtClean="0">
                <a:solidFill>
                  <a:schemeClr val="bg1"/>
                </a:solidFill>
              </a:rPr>
              <a:t>20.2. 2010 </a:t>
            </a:r>
            <a:r>
              <a:rPr lang="cs-CZ" sz="6400" dirty="0">
                <a:solidFill>
                  <a:schemeClr val="bg1"/>
                </a:solidFill>
              </a:rPr>
              <a:t>[cit. 2011-10-20]. File: </a:t>
            </a:r>
            <a:r>
              <a:rPr lang="cs-CZ" sz="6400" dirty="0" smtClean="0">
                <a:solidFill>
                  <a:schemeClr val="bg1"/>
                </a:solidFill>
              </a:rPr>
              <a:t>Oedipoda_coerulescens-wings.JPG.  </a:t>
            </a:r>
            <a:r>
              <a:rPr lang="cs-CZ" sz="6400" dirty="0">
                <a:solidFill>
                  <a:schemeClr val="bg1"/>
                </a:solidFill>
              </a:rPr>
              <a:t>Dostupné z WWW: http://commons.wikimedia.org/wiki/File:Oedipoda_coerulescens-wings.JPG</a:t>
            </a:r>
            <a:endParaRPr lang="cs-CZ" sz="6400" dirty="0" smtClean="0">
              <a:solidFill>
                <a:schemeClr val="bg1"/>
              </a:solidFill>
            </a:endParaRPr>
          </a:p>
          <a:p>
            <a:pPr lvl="0"/>
            <a:endParaRPr lang="cs-CZ" sz="6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400" dirty="0" err="1" smtClean="0">
                <a:solidFill>
                  <a:schemeClr val="bg1"/>
                </a:solidFill>
              </a:rPr>
              <a:t>PRASOPESTILENCE.Http</a:t>
            </a:r>
            <a:r>
              <a:rPr lang="cs-CZ" sz="6400" dirty="0">
                <a:solidFill>
                  <a:schemeClr val="bg1"/>
                </a:solidFill>
              </a:rPr>
              <a:t>://commons.wikimedia.org/ [online</a:t>
            </a:r>
            <a:r>
              <a:rPr lang="cs-CZ" sz="6400" dirty="0" smtClean="0">
                <a:solidFill>
                  <a:schemeClr val="bg1"/>
                </a:solidFill>
              </a:rPr>
              <a:t>].28.6. 2011 </a:t>
            </a:r>
            <a:r>
              <a:rPr lang="cs-CZ" sz="6400" dirty="0">
                <a:solidFill>
                  <a:schemeClr val="bg1"/>
                </a:solidFill>
              </a:rPr>
              <a:t>[cit. </a:t>
            </a:r>
            <a:r>
              <a:rPr lang="cs-CZ" sz="6400" dirty="0" smtClean="0">
                <a:solidFill>
                  <a:schemeClr val="bg1"/>
                </a:solidFill>
              </a:rPr>
              <a:t>2011-10-20]. File:Velesice_sber_03_lipa_srdcita.JPG.Dostupné </a:t>
            </a:r>
            <a:r>
              <a:rPr lang="cs-CZ" sz="6400" dirty="0">
                <a:solidFill>
                  <a:schemeClr val="bg1"/>
                </a:solidFill>
              </a:rPr>
              <a:t>z WWW: http://commons.wikimedia.org/wiki/File:Velesice_sber_03_lipa_srdcita.JPG</a:t>
            </a:r>
            <a:endParaRPr lang="cs-CZ" sz="6400" dirty="0" smtClean="0">
              <a:solidFill>
                <a:schemeClr val="bg1"/>
              </a:solidFill>
            </a:endParaRPr>
          </a:p>
          <a:p>
            <a:pPr lvl="0"/>
            <a:endParaRPr lang="cs-CZ" sz="6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HUHULENIK. Http://commons.wikimedia.org/ [online].23.7. 2011 [cit. 2011-10-20]. File: </a:t>
            </a:r>
            <a:r>
              <a:rPr lang="cs-CZ" sz="6400" dirty="0" err="1" smtClean="0">
                <a:solidFill>
                  <a:schemeClr val="bg1"/>
                </a:solidFill>
              </a:rPr>
              <a:t>Strawberries_in_nature_park_Tremsin</a:t>
            </a:r>
            <a:r>
              <a:rPr lang="cs-CZ" sz="6400" dirty="0" smtClean="0">
                <a:solidFill>
                  <a:schemeClr val="bg1"/>
                </a:solidFill>
              </a:rPr>
              <a:t>_(1).</a:t>
            </a:r>
            <a:r>
              <a:rPr lang="cs-CZ" sz="6400" dirty="0" err="1" smtClean="0">
                <a:solidFill>
                  <a:schemeClr val="bg1"/>
                </a:solidFill>
              </a:rPr>
              <a:t>jpg</a:t>
            </a:r>
            <a:r>
              <a:rPr lang="cs-CZ" sz="6400" dirty="0" smtClean="0">
                <a:solidFill>
                  <a:schemeClr val="bg1"/>
                </a:solidFill>
              </a:rPr>
              <a:t>. Dostupné z WWW: http://commons.wikimedia.org/wiki/File:Strawberries_in_nature_park_Tremsin_(1).jpg</a:t>
            </a:r>
          </a:p>
          <a:p>
            <a:pPr lvl="0"/>
            <a:endParaRPr lang="cs-CZ" sz="6400" dirty="0" smtClean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DEZIDOR.</a:t>
            </a:r>
            <a:r>
              <a:rPr lang="cs-CZ" sz="6400" dirty="0">
                <a:solidFill>
                  <a:schemeClr val="bg1"/>
                </a:solidFill>
              </a:rPr>
              <a:t> Wikipedia.org. </a:t>
            </a:r>
            <a:r>
              <a:rPr lang="cs-CZ" sz="6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[online]. 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11.8.2009 </a:t>
            </a:r>
            <a:r>
              <a:rPr lang="cs-CZ" sz="6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[cit. 2011-10-20]. 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Soubor: </a:t>
            </a:r>
            <a:r>
              <a:rPr lang="cs-CZ" sz="6400" dirty="0" smtClean="0">
                <a:solidFill>
                  <a:schemeClr val="accent1">
                    <a:lumMod val="50000"/>
                  </a:schemeClr>
                </a:solidFill>
              </a:rPr>
              <a:t>T%C5%99e%C5%A1n%C4%9B_chrupky.jpg.     </a:t>
            </a:r>
            <a:r>
              <a:rPr lang="cs-CZ" sz="6400" dirty="0" smtClean="0">
                <a:solidFill>
                  <a:schemeClr val="bg1"/>
                </a:solidFill>
              </a:rPr>
              <a:t> </a:t>
            </a:r>
            <a:r>
              <a:rPr lang="cs-CZ" sz="6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Dostupné z WWW: </a:t>
            </a:r>
            <a:r>
              <a:rPr lang="cs-CZ" sz="64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</a:t>
            </a:r>
            <a:r>
              <a:rPr lang="cs-CZ" sz="64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commons.wikimedia.org/wiki/File:T%C5%99e%C5%A1n%C4%9B_chrupky.jpg</a:t>
            </a:r>
            <a:endParaRPr lang="cs-CZ" sz="6400" dirty="0">
              <a:solidFill>
                <a:schemeClr val="accent1">
                  <a:lumMod val="50000"/>
                </a:schemeClr>
              </a:solidFill>
              <a:hlinkClick r:id="rId2"/>
            </a:endParaRPr>
          </a:p>
          <a:p>
            <a:endParaRPr lang="cs-CZ" sz="6400" dirty="0" smtClean="0">
              <a:solidFill>
                <a:schemeClr val="bg1"/>
              </a:solidFill>
            </a:endParaRPr>
          </a:p>
          <a:p>
            <a:endParaRPr lang="cs-CZ" sz="6400" dirty="0">
              <a:solidFill>
                <a:schemeClr val="bg1"/>
              </a:solidFill>
              <a:hlinkClick r:id="rId3"/>
            </a:endParaRPr>
          </a:p>
          <a:p>
            <a:endParaRPr lang="cs-CZ" sz="6400" dirty="0">
              <a:solidFill>
                <a:schemeClr val="bg1"/>
              </a:solidFill>
              <a:hlinkClick r:id="rId3"/>
            </a:endParaRPr>
          </a:p>
          <a:p>
            <a:endParaRPr lang="cs-CZ" sz="6400" dirty="0" smtClean="0">
              <a:solidFill>
                <a:schemeClr val="bg1"/>
              </a:solidFill>
              <a:hlinkClick r:id="rId3"/>
            </a:endParaRPr>
          </a:p>
          <a:p>
            <a:endParaRPr lang="cs-CZ" sz="6400" dirty="0" smtClean="0">
              <a:solidFill>
                <a:schemeClr val="bg1"/>
              </a:solidFill>
              <a:hlinkClick r:id="rId3"/>
            </a:endParaRPr>
          </a:p>
          <a:p>
            <a:endParaRPr lang="cs-CZ" sz="6400" dirty="0">
              <a:solidFill>
                <a:schemeClr val="bg1"/>
              </a:solidFill>
              <a:hlinkClick r:id="rId3"/>
            </a:endParaRPr>
          </a:p>
          <a:p>
            <a:pPr lvl="0"/>
            <a:endParaRPr lang="cs-CZ" sz="6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5343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5" y="282576"/>
            <a:ext cx="8568952" cy="976982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CITACE: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800" y="1115541"/>
            <a:ext cx="9073009" cy="6048671"/>
          </a:xfrm>
        </p:spPr>
        <p:txBody>
          <a:bodyPr>
            <a:normAutofit fontScale="92500" lnSpcReduction="20000"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VACULÍK, Filip. </a:t>
            </a:r>
            <a:r>
              <a:rPr lang="cs-CZ" dirty="0">
                <a:solidFill>
                  <a:schemeClr val="bg1"/>
                </a:solidFill>
              </a:rPr>
              <a:t>Http://cs.wikipedia.org/ [online</a:t>
            </a:r>
            <a:r>
              <a:rPr lang="cs-CZ" dirty="0" smtClean="0">
                <a:solidFill>
                  <a:schemeClr val="bg1"/>
                </a:solidFill>
              </a:rPr>
              <a:t>]. 24.5. </a:t>
            </a:r>
            <a:r>
              <a:rPr lang="cs-CZ" dirty="0">
                <a:solidFill>
                  <a:schemeClr val="bg1"/>
                </a:solidFill>
              </a:rPr>
              <a:t>2006[cit. 2011-10-20]. </a:t>
            </a:r>
            <a:r>
              <a:rPr lang="cs-CZ" dirty="0" smtClean="0">
                <a:solidFill>
                  <a:schemeClr val="bg1"/>
                </a:solidFill>
              </a:rPr>
              <a:t>File:Bilberries.jpg. Dostupné </a:t>
            </a:r>
            <a:r>
              <a:rPr lang="cs-CZ" dirty="0">
                <a:solidFill>
                  <a:schemeClr val="bg1"/>
                </a:solidFill>
              </a:rPr>
              <a:t>z WWW: http://cs.wikipedia.org/wiki/Soubor:Bilberries.jpg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JAPEL, </a:t>
            </a:r>
            <a:r>
              <a:rPr lang="cs-CZ" dirty="0" err="1" smtClean="0">
                <a:solidFill>
                  <a:schemeClr val="bg1"/>
                </a:solidFill>
              </a:rPr>
              <a:t>Jens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Http://cs.wikipedia.org/ [</a:t>
            </a:r>
            <a:r>
              <a:rPr lang="cs-CZ" dirty="0" smtClean="0">
                <a:solidFill>
                  <a:schemeClr val="bg1"/>
                </a:solidFill>
              </a:rPr>
              <a:t>online]15.7. 2006[cit</a:t>
            </a:r>
            <a:r>
              <a:rPr lang="cs-CZ" dirty="0">
                <a:solidFill>
                  <a:schemeClr val="bg1"/>
                </a:solidFill>
              </a:rPr>
              <a:t>. 2011-10-20]. File</a:t>
            </a:r>
            <a:r>
              <a:rPr lang="cs-CZ" dirty="0" smtClean="0">
                <a:solidFill>
                  <a:schemeClr val="bg1"/>
                </a:solidFill>
              </a:rPr>
              <a:t>: Reife_Erdbeeren.jpg. </a:t>
            </a:r>
            <a:r>
              <a:rPr lang="cs-CZ" dirty="0">
                <a:solidFill>
                  <a:schemeClr val="bg1"/>
                </a:solidFill>
              </a:rPr>
              <a:t>Dostupné z WWW: http://cs.wikipedia.org/wiki/Soubor:Reife_Erdbeeren.jpg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BIELEK</a:t>
            </a:r>
            <a:r>
              <a:rPr lang="cs-CZ" dirty="0">
                <a:solidFill>
                  <a:schemeClr val="bg1"/>
                </a:solidFill>
              </a:rPr>
              <a:t>, Marcin. Wikipedia.org.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[online]. 19.8.2008 [cit. 2011-10-20]. Soubor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Dwie_maliny.jpg.                                                                   </a:t>
            </a:r>
            <a:r>
              <a:rPr lang="cs-CZ" sz="1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Dostupné </a:t>
            </a:r>
            <a:r>
              <a:rPr lang="cs-CZ" sz="19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 </a:t>
            </a:r>
            <a:r>
              <a:rPr lang="cs-CZ" sz="19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WW:http</a:t>
            </a:r>
            <a:r>
              <a:rPr lang="cs-CZ" sz="1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://commons.wikimedia.org/wiki/</a:t>
            </a:r>
            <a:r>
              <a:rPr lang="cs-CZ" sz="19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File:Dwie_maliny.jpg</a:t>
            </a:r>
            <a:r>
              <a:rPr lang="cs-CZ" sz="1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PEREGRINE. </a:t>
            </a:r>
            <a:r>
              <a:rPr lang="cs-CZ" dirty="0" smtClean="0">
                <a:solidFill>
                  <a:schemeClr val="bg1"/>
                </a:solidFill>
              </a:rPr>
              <a:t>Http</a:t>
            </a:r>
            <a:r>
              <a:rPr lang="cs-CZ" dirty="0">
                <a:solidFill>
                  <a:schemeClr val="bg1"/>
                </a:solidFill>
              </a:rPr>
              <a:t>://cs.wikipedia.org/ [online</a:t>
            </a:r>
            <a:r>
              <a:rPr lang="cs-CZ" dirty="0" smtClean="0">
                <a:solidFill>
                  <a:schemeClr val="bg1"/>
                </a:solidFill>
              </a:rPr>
              <a:t>].22.4. 2005[cit</a:t>
            </a:r>
            <a:r>
              <a:rPr lang="cs-CZ" dirty="0">
                <a:solidFill>
                  <a:schemeClr val="bg1"/>
                </a:solidFill>
              </a:rPr>
              <a:t>. 2011-10-20]. File: </a:t>
            </a:r>
            <a:r>
              <a:rPr lang="cs-CZ" dirty="0" smtClean="0">
                <a:solidFill>
                  <a:schemeClr val="bg1"/>
                </a:solidFill>
              </a:rPr>
              <a:t>Vall%C3%B8_Road.jpg. Dostupné </a:t>
            </a:r>
            <a:r>
              <a:rPr lang="cs-CZ" dirty="0">
                <a:solidFill>
                  <a:schemeClr val="bg1"/>
                </a:solidFill>
              </a:rPr>
              <a:t>z WWW: http://cs.wikipedia.org/wiki/Soubor:Vall%C3%B8_Road.jpg 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  <a:hlinkClick r:id="rId3"/>
            </a:endParaRPr>
          </a:p>
          <a:p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  <a:hlinkClick r:id="rId3"/>
            </a:endParaRPr>
          </a:p>
          <a:p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  <a:hlinkClick r:id="rId3"/>
            </a:endParaRPr>
          </a:p>
          <a:p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  <a:hlinkClick r:id="rId3"/>
            </a:endParaRPr>
          </a:p>
          <a:p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  <a:hlinkClick r:id="rId3"/>
            </a:endParaRPr>
          </a:p>
          <a:p>
            <a:pPr marL="108000" indent="0">
              <a:buNone/>
            </a:pPr>
            <a:endParaRPr lang="cs-CZ" dirty="0">
              <a:solidFill>
                <a:schemeClr val="bg1"/>
              </a:solidFill>
              <a:hlinkClick r:id="rId3"/>
            </a:endParaRPr>
          </a:p>
          <a:p>
            <a:endParaRPr lang="cs-CZ" dirty="0">
              <a:solidFill>
                <a:schemeClr val="bg1"/>
              </a:solidFill>
              <a:hlinkClick r:id="rId3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687</Words>
  <Application>Microsoft Office PowerPoint</Application>
  <PresentationFormat>Vlastní</PresentationFormat>
  <Paragraphs>95</Paragraphs>
  <Slides>17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Výchozí</vt:lpstr>
      <vt:lpstr>Summer</vt:lpstr>
      <vt:lpstr>Snímek 1</vt:lpstr>
      <vt:lpstr>ANOTACE</vt:lpstr>
      <vt:lpstr>LÉTO V LESE</vt:lpstr>
      <vt:lpstr>DOZRÁVAJÍ TŘEŠNĚ</vt:lpstr>
      <vt:lpstr>DOZRÁVÁ OBILÍ</vt:lpstr>
      <vt:lpstr>ČERVEN</vt:lpstr>
      <vt:lpstr>LÍPA SRDČITÁ</vt:lpstr>
      <vt:lpstr>MALINY</vt:lpstr>
      <vt:lpstr>ČERVENEC</vt:lpstr>
      <vt:lpstr>LESNÍ JAHODY</vt:lpstr>
      <vt:lpstr>BRUSNICE BORŮVKA</vt:lpstr>
      <vt:lpstr>SRPEN</vt:lpstr>
      <vt:lpstr>SARANČE MODROKŘÍDLÁ</vt:lpstr>
      <vt:lpstr>KUKAČKA OBECNÁ</vt:lpstr>
      <vt:lpstr>ODPOVĚZ  NA  OTÁZKY: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 V LESE</dc:title>
  <dc:creator>Hana Koláčková</dc:creator>
  <cp:lastModifiedBy>Dum</cp:lastModifiedBy>
  <cp:revision>47</cp:revision>
  <dcterms:created xsi:type="dcterms:W3CDTF">2011-10-23T13:32:27Z</dcterms:created>
  <dcterms:modified xsi:type="dcterms:W3CDTF">2013-09-20T04:23:28Z</dcterms:modified>
</cp:coreProperties>
</file>