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handoutMasterIdLst>
    <p:handoutMasterId r:id="rId17"/>
  </p:handoutMasterIdLst>
  <p:sldIdLst>
    <p:sldId id="268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1" r:id="rId15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98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6C8E587B-26E8-4C37-BF64-48AE9524C44F}" type="slidenum">
              <a:rPr/>
              <a:pPr marL="0" marR="0" lvl="0" indent="0" algn="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/>
              </a:pPr>
              <a:t>‹#›</a:t>
            </a:fld>
            <a:endParaRPr lang="cs-CZ" sz="14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1015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078AAE94-DC5D-4246-8A7D-E25375C5262D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6415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cs-CZ" sz="2000" b="0" i="0" u="none" strike="noStrike" kern="1200">
        <a:ln>
          <a:noFill/>
        </a:ln>
        <a:latin typeface="Arial" pitchFamily="18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>
            <a:spAutoFit/>
          </a:bodyPr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88036" y="1511935"/>
            <a:ext cx="8655897" cy="2015913"/>
          </a:xfrm>
          <a:ln>
            <a:noFill/>
          </a:ln>
        </p:spPr>
        <p:txBody>
          <a:bodyPr vert="horz" tIns="0" rIns="20159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62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88036" y="3558863"/>
            <a:ext cx="8659257" cy="1931917"/>
          </a:xfrm>
        </p:spPr>
        <p:txBody>
          <a:bodyPr lIns="0" rIns="20159"/>
          <a:lstStyle>
            <a:lvl1pPr marL="0" marR="50397" indent="0" algn="r">
              <a:buNone/>
              <a:defRPr>
                <a:solidFill>
                  <a:schemeClr val="tx1"/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676" y="1451458"/>
            <a:ext cx="8568531" cy="1501855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62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4676" y="2981391"/>
            <a:ext cx="8568531" cy="1664178"/>
          </a:xfrm>
        </p:spPr>
        <p:txBody>
          <a:bodyPr lIns="50397" rIns="50397" anchor="t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031" y="776127"/>
            <a:ext cx="9072563" cy="1259946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4031" y="2116538"/>
            <a:ext cx="4452276" cy="4888590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4318" y="2116538"/>
            <a:ext cx="4452276" cy="4888590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031" y="776127"/>
            <a:ext cx="9072563" cy="1259946"/>
          </a:xfrm>
        </p:spPr>
        <p:txBody>
          <a:bodyPr tIns="50397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031" y="2045068"/>
            <a:ext cx="4454027" cy="726813"/>
          </a:xfrm>
        </p:spPr>
        <p:txBody>
          <a:bodyPr lIns="50397" tIns="0" rIns="50397" bIns="0" anchor="ctr">
            <a:noAutofit/>
          </a:bodyPr>
          <a:lstStyle>
            <a:lvl1pPr marL="0" indent="0">
              <a:buNone/>
              <a:defRPr sz="26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120818" y="2050038"/>
            <a:ext cx="4455776" cy="721843"/>
          </a:xfrm>
        </p:spPr>
        <p:txBody>
          <a:bodyPr lIns="50397" tIns="0" rIns="50397" bIns="0" anchor="ctr"/>
          <a:lstStyle>
            <a:lvl1pPr marL="0" indent="0">
              <a:buNone/>
              <a:defRPr sz="26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04031" y="2771881"/>
            <a:ext cx="4454027" cy="4239194"/>
          </a:xfrm>
        </p:spPr>
        <p:txBody>
          <a:bodyPr tIns="0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0818" y="2771881"/>
            <a:ext cx="4455776" cy="4239194"/>
          </a:xfrm>
        </p:spPr>
        <p:txBody>
          <a:bodyPr tIns="0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031" y="776127"/>
            <a:ext cx="9156568" cy="1259946"/>
          </a:xfrm>
        </p:spPr>
        <p:txBody>
          <a:bodyPr vert="horz" tIns="50397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5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6047" y="566978"/>
            <a:ext cx="3024188" cy="1280945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9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56047" y="1847921"/>
            <a:ext cx="3024188" cy="5039783"/>
          </a:xfrm>
        </p:spPr>
        <p:txBody>
          <a:bodyPr lIns="20159" rIns="20159"/>
          <a:lstStyle>
            <a:lvl1pPr marL="0" indent="0" algn="l">
              <a:buNone/>
              <a:defRPr sz="1500"/>
            </a:lvl1pPr>
            <a:lvl2pPr indent="0" algn="l">
              <a:buNone/>
              <a:defRPr sz="1300"/>
            </a:lvl2pPr>
            <a:lvl3pPr indent="0" algn="l">
              <a:buNone/>
              <a:defRPr sz="1100"/>
            </a:lvl3pPr>
            <a:lvl4pPr indent="0" algn="l">
              <a:buNone/>
              <a:defRPr sz="1000"/>
            </a:lvl4pPr>
            <a:lvl5pPr indent="0" algn="l"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941245" y="1847921"/>
            <a:ext cx="5635349" cy="5039783"/>
          </a:xfrm>
        </p:spPr>
        <p:txBody>
          <a:bodyPr tIns="0"/>
          <a:lstStyle>
            <a:lvl1pPr>
              <a:defRPr sz="3100"/>
            </a:lvl1pPr>
            <a:lvl2pPr>
              <a:defRPr sz="2900"/>
            </a:lvl2pPr>
            <a:lvl3pPr>
              <a:defRPr sz="2600"/>
            </a:lvl3pPr>
            <a:lvl4pPr>
              <a:defRPr sz="22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490023" y="1221450"/>
            <a:ext cx="5796359" cy="4535805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824002" y="5908153"/>
            <a:ext cx="171371" cy="171353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042" y="1297420"/>
            <a:ext cx="2439511" cy="1744547"/>
          </a:xfrm>
        </p:spPr>
        <p:txBody>
          <a:bodyPr vert="horz" lIns="50397" tIns="50397" rIns="50397" bIns="50397" anchor="b"/>
          <a:lstStyle>
            <a:lvl1pPr algn="l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2042" y="3118211"/>
            <a:ext cx="2436151" cy="2402297"/>
          </a:xfrm>
        </p:spPr>
        <p:txBody>
          <a:bodyPr lIns="70556" rIns="50397" bIns="50397" anchor="t"/>
          <a:lstStyle>
            <a:lvl1pPr marL="0" indent="0" algn="l">
              <a:spcBef>
                <a:spcPts val="276"/>
              </a:spcBef>
              <a:buFontTx/>
              <a:buNone/>
              <a:defRPr sz="14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904552" y="7006699"/>
            <a:ext cx="672042" cy="402483"/>
          </a:xfrm>
        </p:spPr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842845" y="1322245"/>
            <a:ext cx="5090716" cy="4334214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5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0501" y="6411724"/>
            <a:ext cx="10101626" cy="114795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830299" y="6856206"/>
            <a:ext cx="5250326" cy="70347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8453" y="1007958"/>
            <a:ext cx="2268141" cy="5745004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4031" y="1007958"/>
            <a:ext cx="6636411" cy="574500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9/20/2013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2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3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0501" y="-7875"/>
            <a:ext cx="10101626" cy="114795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830299" y="-7875"/>
            <a:ext cx="5250326" cy="70347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504031" y="776127"/>
            <a:ext cx="9072563" cy="1259946"/>
          </a:xfrm>
          <a:prstGeom prst="rect">
            <a:avLst/>
          </a:prstGeom>
        </p:spPr>
        <p:txBody>
          <a:bodyPr vert="horz" lIns="0" tIns="50397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504031" y="2133508"/>
            <a:ext cx="9072563" cy="4838192"/>
          </a:xfrm>
          <a:prstGeom prst="rect">
            <a:avLst/>
          </a:prstGeom>
        </p:spPr>
        <p:txBody>
          <a:bodyPr vert="horz" lIns="100794" tIns="50397" rIns="100794" bIns="50397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504031" y="7006699"/>
            <a:ext cx="2352146" cy="40248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3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lvl="0"/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940182" y="7006699"/>
            <a:ext cx="3696229" cy="40248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3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lvl="0"/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736542" y="7006699"/>
            <a:ext cx="840052" cy="402483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3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lvl="0"/>
            <a:fld id="{1585268F-F1BB-45CC-9845-52889C3FCA45}" type="slidenum">
              <a:rPr lang="cs-CZ" smtClean="0"/>
              <a:pPr lvl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20965" y="223117"/>
            <a:ext cx="10120917" cy="715649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5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02383" indent="-302383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05560" indent="-27214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indent="-27214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326" indent="-231827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612709" indent="-231827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1915092" indent="-231827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116681" indent="-201589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19063" indent="-201589" algn="l" rtl="0" eaLnBrk="1" latinLnBrk="0" hangingPunct="1">
        <a:spcBef>
          <a:spcPct val="20000"/>
        </a:spcBef>
        <a:buClr>
          <a:schemeClr val="tx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21446" indent="-201589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ZEYEROVA 3354, 767 01 KROMĚŘÍŽ</a:t>
            </a:r>
          </a:p>
          <a:p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projekt v rámci vzdělávacího programu</a:t>
            </a:r>
          </a:p>
          <a:p>
            <a:pPr algn="ctr"/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VZDĚLÁNÍ PRO KONKURENCESCHOPNOST</a:t>
            </a:r>
          </a:p>
          <a:p>
            <a:pPr algn="ctr"/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ŠABLONA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ČÍSLO: III/2</a:t>
            </a:r>
          </a:p>
          <a:p>
            <a:pPr algn="ctr"/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algn="ctr"/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PŘEDMĚT: PŘÍRODOVĚDA</a:t>
            </a: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ROČNÍK: IV.</a:t>
            </a: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TÉMA: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PŘÍRODNÍ SPOLEČENSTVA NA JAŘE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AUTOR: MGR. HANA KOLÁČKOVÁ</a:t>
            </a: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DATUM VYTVOŘENÍ: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15.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10. 2011</a:t>
            </a:r>
          </a:p>
          <a:p>
            <a:endParaRPr lang="cs-CZ" dirty="0"/>
          </a:p>
          <a:p>
            <a:pPr algn="ctr"/>
            <a:r>
              <a:rPr lang="cs-CZ" sz="4400" b="1" dirty="0">
                <a:solidFill>
                  <a:srgbClr val="C00000"/>
                </a:solidFill>
              </a:rPr>
              <a:t> </a:t>
            </a:r>
            <a:r>
              <a:rPr lang="cs-CZ" sz="4400" b="1" dirty="0" smtClean="0">
                <a:solidFill>
                  <a:srgbClr val="C00000"/>
                </a:solidFill>
              </a:rPr>
              <a:t>VY_32_INOVACE_19_HK</a:t>
            </a:r>
            <a:endParaRPr lang="cs-CZ" sz="4400" b="1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1840" y="467469"/>
            <a:ext cx="8835122" cy="14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5804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0506" y="207941"/>
            <a:ext cx="7854942" cy="1019062"/>
          </a:xfr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ANOTACE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667" y="1398574"/>
            <a:ext cx="9367291" cy="5873786"/>
          </a:xfr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26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JE VYTVOŘENA JAKO DOPLNĚK K UČIVU </a:t>
            </a:r>
          </a:p>
          <a:p>
            <a:pPr marL="0" indent="0">
              <a:buNone/>
            </a:pPr>
            <a:r>
              <a:rPr lang="cs-CZ" sz="26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6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 ROČNÍKU PŘÍRODOVĚDY.  DOPLŇUJE UČIVO </a:t>
            </a:r>
            <a:r>
              <a:rPr lang="cs-CZ" sz="2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ROZMANITOST </a:t>
            </a:r>
            <a:r>
              <a:rPr lang="cs-CZ" sz="2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PŘÍRODY </a:t>
            </a:r>
            <a:r>
              <a:rPr lang="cs-CZ" sz="2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ŽIVÁ PŘÍRODA, POZNÁVÁNÍ  ŽIVOČICHŮ A ROSTLIN.</a:t>
            </a:r>
          </a:p>
          <a:p>
            <a:r>
              <a:rPr lang="cs-CZ" sz="2600" u="sng" dirty="0" smtClean="0">
                <a:solidFill>
                  <a:schemeClr val="accent1">
                    <a:lumMod val="50000"/>
                  </a:schemeClr>
                </a:solidFill>
              </a:rPr>
              <a:t>V  RÁMCI  PREZENTACE  SE  </a:t>
            </a:r>
            <a:r>
              <a:rPr lang="cs-CZ" sz="2600" u="sng" dirty="0">
                <a:solidFill>
                  <a:schemeClr val="accent1">
                    <a:lumMod val="50000"/>
                  </a:schemeClr>
                </a:solidFill>
              </a:rPr>
              <a:t>ŽÁCI </a:t>
            </a:r>
            <a:r>
              <a:rPr lang="cs-CZ" sz="2600" u="sng" dirty="0" smtClean="0">
                <a:solidFill>
                  <a:schemeClr val="accent1">
                    <a:lumMod val="50000"/>
                  </a:schemeClr>
                </a:solidFill>
              </a:rPr>
              <a:t> SEZNÁMÍ</a:t>
            </a:r>
            <a:r>
              <a:rPr lang="cs-CZ" sz="2600" u="sng" dirty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pPr>
              <a:buFont typeface="+mj-lt"/>
              <a:buAutoNum type="arabicPeriod"/>
            </a:pPr>
            <a:r>
              <a:rPr lang="cs-CZ" sz="2200" dirty="0" smtClean="0">
                <a:solidFill>
                  <a:schemeClr val="accent1">
                    <a:lumMod val="50000"/>
                  </a:schemeClr>
                </a:solidFill>
              </a:rPr>
              <a:t>S PŘÍRODNÍMI  PODMÍNKAMI  NA JAŘE</a:t>
            </a:r>
          </a:p>
          <a:p>
            <a:pPr>
              <a:buFont typeface="+mj-lt"/>
              <a:buAutoNum type="arabicPeriod"/>
            </a:pPr>
            <a:r>
              <a:rPr lang="cs-CZ" sz="2200" dirty="0" smtClean="0">
                <a:solidFill>
                  <a:schemeClr val="accent1">
                    <a:lumMod val="50000"/>
                  </a:schemeClr>
                </a:solidFill>
              </a:rPr>
              <a:t>S NEJBĚŽNĚJŠÍMI JARNÍMI BYLINAMI</a:t>
            </a:r>
            <a:endParaRPr lang="cs-CZ" sz="22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cs-CZ" sz="2200" dirty="0" smtClean="0">
                <a:solidFill>
                  <a:schemeClr val="accent1">
                    <a:lumMod val="50000"/>
                  </a:schemeClr>
                </a:solidFill>
              </a:rPr>
              <a:t>VYZKOUŠÍ SI JEDNODUCHÝ PĚSTITELSKÝ POKUS </a:t>
            </a:r>
          </a:p>
          <a:p>
            <a:pPr marL="0" indent="0">
              <a:buNone/>
            </a:pPr>
            <a:endParaRPr lang="cs-CZ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200" u="sng" dirty="0" smtClean="0">
                <a:solidFill>
                  <a:schemeClr val="accent1">
                    <a:lumMod val="50000"/>
                  </a:schemeClr>
                </a:solidFill>
              </a:rPr>
              <a:t>ZKUŠENOSTI  Z  PILOTOVÁNÍ:</a:t>
            </a:r>
            <a:endParaRPr lang="cs-CZ" sz="2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200" dirty="0" smtClean="0">
                <a:solidFill>
                  <a:schemeClr val="accent1">
                    <a:lumMod val="50000"/>
                  </a:schemeClr>
                </a:solidFill>
              </a:rPr>
              <a:t>Téma nebylo pro žáky nové. Navazovalo na jejich znalosti z prvouky. Reagovali spontánně, s přehledem odpovídali na otázky. Zaujaly je zajímavosti o jarních cibulovinách. Odpověď na zadanou otázku: za daných podmínek může rostlina vyrůst i z některé vegetativní části mateční rostliny.</a:t>
            </a:r>
            <a:endParaRPr lang="cs-CZ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102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079872" y="1089690"/>
            <a:ext cx="8352929" cy="727998"/>
          </a:xfrm>
        </p:spPr>
        <p:txBody>
          <a:bodyPr wrap="square">
            <a:spAutoFit/>
          </a:bodyPr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 sz="4400" dirty="0"/>
              <a:t>PŘÍRODNÍ SPOLEČENSTVA NA JAŘE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720000" y="1800000"/>
            <a:ext cx="8820000" cy="50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0000">
        <p:dissolve/>
      </p:transition>
    </mc:Choice>
    <mc:Fallback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473200" y="555625"/>
            <a:ext cx="8607425" cy="1262063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PODMÍNKY V PŘÍRODĚ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791841" y="2101850"/>
            <a:ext cx="8712968" cy="4762500"/>
          </a:xfrm>
        </p:spPr>
        <p:txBody>
          <a:bodyPr/>
          <a:lstStyle>
            <a:def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None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defPPr>
            <a:lvl1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1pPr>
            <a:lvl2pPr marL="864000" marR="0" lvl="1" indent="-288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8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2pPr>
            <a:lvl3pPr marL="1296000" marR="0" lvl="2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3pPr>
            <a:lvl4pPr marL="1728000" marR="0" lvl="3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4pPr>
            <a:lvl5pPr marL="2160000" marR="0" lvl="4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5pPr>
            <a:lvl6pPr marL="2592000" marR="0" lvl="5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6pPr>
            <a:lvl7pPr marL="3024000" marR="0" lvl="6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7pPr>
            <a:lvl8pPr marL="3456000" marR="0" lvl="7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8pPr>
            <a:lvl9pPr marL="3887999" marR="0" lvl="8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9pPr>
          </a:lstStyle>
          <a:p>
            <a:pPr lvl="0">
              <a:buNone/>
            </a:pPr>
            <a:r>
              <a:rPr lang="cs-CZ" sz="2000" dirty="0">
                <a:latin typeface="Arial Black" pitchFamily="34"/>
              </a:rPr>
              <a:t>- Jaro se vyznačuje začátkem vegetativní aktivity rostlin </a:t>
            </a:r>
            <a:r>
              <a:rPr lang="cs-CZ" sz="2000" dirty="0" smtClean="0">
                <a:latin typeface="Arial Black" pitchFamily="34"/>
              </a:rPr>
              <a:t>    a  zvýšením </a:t>
            </a:r>
            <a:r>
              <a:rPr lang="cs-CZ" sz="2000" dirty="0">
                <a:latin typeface="Arial Black" pitchFamily="34"/>
              </a:rPr>
              <a:t>aktivity živočichů.</a:t>
            </a:r>
          </a:p>
          <a:p>
            <a:pPr lvl="0">
              <a:buNone/>
            </a:pPr>
            <a:endParaRPr lang="cs-CZ" sz="2000" dirty="0">
              <a:latin typeface="Arial Black" pitchFamily="34"/>
            </a:endParaRPr>
          </a:p>
          <a:p>
            <a:pPr lvl="0">
              <a:buNone/>
            </a:pPr>
            <a:r>
              <a:rPr lang="cs-CZ" sz="2000" dirty="0">
                <a:latin typeface="Arial Black" pitchFamily="34"/>
              </a:rPr>
              <a:t>- Prodlužují se dny, otepluje se.</a:t>
            </a:r>
          </a:p>
          <a:p>
            <a:pPr lvl="0">
              <a:buNone/>
            </a:pPr>
            <a:endParaRPr lang="cs-CZ" sz="2000" dirty="0">
              <a:latin typeface="Arial Black" pitchFamily="34"/>
            </a:endParaRPr>
          </a:p>
          <a:p>
            <a:pPr lvl="0">
              <a:buNone/>
            </a:pPr>
            <a:r>
              <a:rPr lang="cs-CZ" sz="2000" dirty="0">
                <a:latin typeface="Arial Black" pitchFamily="34"/>
              </a:rPr>
              <a:t>- Do jara patří měsíce </a:t>
            </a:r>
            <a:r>
              <a:rPr lang="cs-CZ" sz="2000" dirty="0">
                <a:solidFill>
                  <a:srgbClr val="FFC000"/>
                </a:solidFill>
                <a:latin typeface="Arial Black" pitchFamily="34"/>
              </a:rPr>
              <a:t>březen, duben, květen.</a:t>
            </a:r>
          </a:p>
          <a:p>
            <a:pPr lvl="0">
              <a:buNone/>
            </a:pPr>
            <a:endParaRPr lang="cs-CZ" sz="2000" dirty="0">
              <a:latin typeface="Arial Black" pitchFamily="34"/>
            </a:endParaRPr>
          </a:p>
          <a:p>
            <a:pPr lvl="0">
              <a:buNone/>
            </a:pPr>
            <a:r>
              <a:rPr lang="cs-CZ" sz="2000" dirty="0">
                <a:latin typeface="Arial Black" pitchFamily="34"/>
              </a:rPr>
              <a:t>- Jaro oficiálně začíná </a:t>
            </a:r>
            <a:r>
              <a:rPr lang="cs-CZ" sz="2000" dirty="0" smtClean="0">
                <a:solidFill>
                  <a:srgbClr val="FFC000"/>
                </a:solidFill>
                <a:latin typeface="Arial Black" pitchFamily="34"/>
              </a:rPr>
              <a:t>21. </a:t>
            </a:r>
            <a:r>
              <a:rPr lang="cs-CZ" sz="2000" dirty="0">
                <a:solidFill>
                  <a:srgbClr val="FFC000"/>
                </a:solidFill>
                <a:latin typeface="Arial Black" pitchFamily="34"/>
              </a:rPr>
              <a:t>března </a:t>
            </a:r>
            <a:r>
              <a:rPr lang="cs-CZ" sz="2000" dirty="0">
                <a:latin typeface="Arial Black" pitchFamily="34"/>
              </a:rPr>
              <a:t>– v den jarní rovnodennosti.</a:t>
            </a:r>
          </a:p>
          <a:p>
            <a:pPr lvl="0">
              <a:buNone/>
            </a:pPr>
            <a:endParaRPr lang="cs-CZ" sz="2000" dirty="0">
              <a:latin typeface="Arial Black" pitchFamily="34"/>
            </a:endParaRPr>
          </a:p>
          <a:p>
            <a:pPr lvl="0">
              <a:buNone/>
            </a:pPr>
            <a:r>
              <a:rPr lang="cs-CZ" sz="2000" dirty="0">
                <a:latin typeface="Arial Black" pitchFamily="34"/>
              </a:rPr>
              <a:t>- Pro rostliny je jaro obdobím pučení, vzrůstu, dobou květu, opylení, začátkem růstu plodů.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473200" y="555625"/>
            <a:ext cx="8607425" cy="1262063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 dirty="0"/>
              <a:t>SNĚŽENKA  </a:t>
            </a:r>
            <a:r>
              <a:rPr lang="cs-CZ" dirty="0" smtClean="0"/>
              <a:t>PODSNĚŽNÍK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540000" y="1800000"/>
            <a:ext cx="8820000" cy="54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0000">
        <p:dissolve/>
      </p:transition>
    </mc:Choice>
    <mc:Fallback>
      <p:transition spd="slow" advTm="1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473200" y="555625"/>
            <a:ext cx="8607425" cy="1262063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O SNĚŽENCE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080000" y="1980000"/>
            <a:ext cx="8280000" cy="52484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latin typeface="Arial Black" pitchFamily="34"/>
              </a:defRPr>
            </a:pPr>
            <a:r>
              <a:rPr lang="cs-CZ" sz="2400" b="0" i="0" u="none" strike="noStrike" kern="1200" dirty="0">
                <a:ln>
                  <a:noFill/>
                </a:ln>
                <a:latin typeface="Arial Black" pitchFamily="34"/>
                <a:ea typeface="Lucida Sans Unicode" pitchFamily="2"/>
                <a:cs typeface="Mangal" pitchFamily="2"/>
              </a:rPr>
              <a:t>V minulosti patřila sněženka podsněžník mezi naše nejrozšířenější jarní rostliny, v současné době ji řadíme již mezi </a:t>
            </a:r>
            <a:r>
              <a:rPr lang="cs-CZ" sz="2400" b="0" i="0" u="none" strike="noStrike" kern="1200" dirty="0">
                <a:ln>
                  <a:noFill/>
                </a:ln>
                <a:solidFill>
                  <a:srgbClr val="FFC000"/>
                </a:solidFill>
                <a:latin typeface="Arial Black" pitchFamily="34"/>
                <a:ea typeface="Lucida Sans Unicode" pitchFamily="2"/>
                <a:cs typeface="Mangal" pitchFamily="2"/>
              </a:rPr>
              <a:t>ohrožené a částečně chráněné druhy.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2400" b="0" i="0" u="none" strike="noStrike" kern="1200" dirty="0">
                <a:ln>
                  <a:noFill/>
                </a:ln>
                <a:latin typeface="Arial Black" pitchFamily="34"/>
                <a:ea typeface="Lucida Sans Unicode" pitchFamily="2"/>
                <a:cs typeface="Mangal" pitchFamily="2"/>
              </a:rPr>
              <a:t>Sněženka podsněžník je </a:t>
            </a:r>
            <a:r>
              <a:rPr lang="cs-CZ" sz="2400" b="0" i="0" u="none" strike="noStrike" kern="1200" dirty="0">
                <a:ln>
                  <a:noFill/>
                </a:ln>
                <a:solidFill>
                  <a:srgbClr val="FFC000"/>
                </a:solidFill>
                <a:latin typeface="Arial Black" pitchFamily="34"/>
                <a:ea typeface="Lucida Sans Unicode" pitchFamily="2"/>
                <a:cs typeface="Mangal" pitchFamily="2"/>
              </a:rPr>
              <a:t>15 - 20 cm vysoká. </a:t>
            </a:r>
            <a:r>
              <a:rPr lang="cs-CZ" sz="2400" b="0" i="0" u="none" strike="noStrike" kern="1200" dirty="0">
                <a:ln>
                  <a:noFill/>
                </a:ln>
                <a:latin typeface="Arial Black" pitchFamily="34"/>
                <a:ea typeface="Lucida Sans Unicode" pitchFamily="2"/>
                <a:cs typeface="Mangal" pitchFamily="2"/>
              </a:rPr>
              <a:t>Podobně jako ostatní druhy sněženek má </a:t>
            </a:r>
            <a:r>
              <a:rPr lang="cs-CZ" sz="2400" b="0" i="0" u="none" strike="noStrike" kern="1200" dirty="0">
                <a:ln>
                  <a:noFill/>
                </a:ln>
                <a:solidFill>
                  <a:srgbClr val="FFC000"/>
                </a:solidFill>
                <a:latin typeface="Arial Black" pitchFamily="34"/>
                <a:ea typeface="Lucida Sans Unicode" pitchFamily="2"/>
                <a:cs typeface="Mangal" pitchFamily="2"/>
              </a:rPr>
              <a:t>cibulku, 2 až 3 jednoduché, úzké, přisedlé listy a Štíhlý stvol, který má jeden květ.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2400" b="0" i="0" u="none" strike="noStrike" kern="1200" dirty="0">
                <a:ln>
                  <a:noFill/>
                </a:ln>
                <a:latin typeface="Arial Black" pitchFamily="34"/>
                <a:ea typeface="Lucida Sans Unicode" pitchFamily="2"/>
                <a:cs typeface="Mangal" pitchFamily="2"/>
              </a:rPr>
              <a:t>Sněženka podsněžník patří mezi </a:t>
            </a:r>
            <a:r>
              <a:rPr lang="cs-CZ" sz="2400" b="0" i="0" u="none" strike="noStrike" kern="1200" dirty="0">
                <a:ln>
                  <a:noFill/>
                </a:ln>
                <a:solidFill>
                  <a:srgbClr val="FFC000"/>
                </a:solidFill>
                <a:latin typeface="Arial Black" pitchFamily="34"/>
                <a:ea typeface="Lucida Sans Unicode" pitchFamily="2"/>
                <a:cs typeface="Mangal" pitchFamily="2"/>
              </a:rPr>
              <a:t>mírně jedovaté </a:t>
            </a:r>
            <a:r>
              <a:rPr lang="cs-CZ" sz="2400" b="0" i="0" u="none" strike="noStrike" kern="1200" dirty="0">
                <a:ln>
                  <a:noFill/>
                </a:ln>
                <a:latin typeface="Arial Black" pitchFamily="34"/>
                <a:ea typeface="Lucida Sans Unicode" pitchFamily="2"/>
                <a:cs typeface="Mangal" pitchFamily="2"/>
              </a:rPr>
              <a:t>rostliny. Její cibulka, obsahuje alkaloidy, které se u člověka po pozření projevují průjem, zvracením a bolestmi břicha.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0000">
        <p14:gallery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473200" y="555625"/>
            <a:ext cx="8607425" cy="1262063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BLEDULE  JARNÍ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360000" y="1980000"/>
            <a:ext cx="9000000" cy="48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863848" y="555625"/>
            <a:ext cx="8712969" cy="1262063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 dirty="0" smtClean="0"/>
              <a:t> </a:t>
            </a:r>
            <a:r>
              <a:rPr lang="cs-CZ" dirty="0"/>
              <a:t>O </a:t>
            </a:r>
            <a:r>
              <a:rPr lang="cs-CZ" dirty="0" smtClean="0"/>
              <a:t>BLEDULI  </a:t>
            </a:r>
            <a:r>
              <a:rPr lang="cs-CZ" dirty="0"/>
              <a:t>JARNÍ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41280" y="2160000"/>
            <a:ext cx="8838720" cy="395892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latin typeface="Arial Black" pitchFamily="34"/>
              </a:defRPr>
            </a:pPr>
            <a:r>
              <a:rPr lang="cs-CZ" sz="2400" b="0" i="0" u="none" strike="noStrike" kern="1200" dirty="0">
                <a:ln>
                  <a:noFill/>
                </a:ln>
                <a:latin typeface="Arial Black" pitchFamily="34"/>
                <a:ea typeface="Lucida Sans Unicode" pitchFamily="2"/>
                <a:cs typeface="Mangal" pitchFamily="2"/>
              </a:rPr>
              <a:t>V České republice se vyskytuje ve vlhkých lesích a na vlhkých loukách od nížin do hor.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2400" b="0" i="0" u="none" strike="noStrike" kern="1200" dirty="0">
                <a:ln>
                  <a:noFill/>
                </a:ln>
                <a:latin typeface="Arial Black" pitchFamily="34"/>
                <a:ea typeface="Lucida Sans Unicode" pitchFamily="2"/>
                <a:cs typeface="Mangal" pitchFamily="2"/>
              </a:rPr>
              <a:t>Jedná se o asi </a:t>
            </a:r>
            <a:r>
              <a:rPr lang="cs-CZ" sz="2400" b="0" i="0" u="none" strike="noStrike" kern="1200" dirty="0">
                <a:ln>
                  <a:noFill/>
                </a:ln>
                <a:solidFill>
                  <a:srgbClr val="FFC000"/>
                </a:solidFill>
                <a:latin typeface="Arial Black" pitchFamily="34"/>
                <a:ea typeface="Lucida Sans Unicode" pitchFamily="2"/>
                <a:cs typeface="Mangal" pitchFamily="2"/>
              </a:rPr>
              <a:t>10-30 cm vysokou vytrvalou rostlinu s podzemní cibulkou.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2400" b="0" i="0" u="none" strike="noStrike" kern="1200" dirty="0">
                <a:ln>
                  <a:noFill/>
                </a:ln>
                <a:latin typeface="Arial Black" pitchFamily="34"/>
                <a:ea typeface="Lucida Sans Unicode" pitchFamily="2"/>
                <a:cs typeface="Mangal" pitchFamily="2"/>
              </a:rPr>
              <a:t>Květy jsou na převislých stopkách.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2400" b="0" i="0" u="none" strike="noStrike" kern="1200" dirty="0">
                <a:ln>
                  <a:noFill/>
                </a:ln>
                <a:latin typeface="Arial Black" pitchFamily="34"/>
                <a:ea typeface="Lucida Sans Unicode" pitchFamily="2"/>
                <a:cs typeface="Mangal" pitchFamily="2"/>
              </a:rPr>
              <a:t>Květ je nejčastěji jeden, vzácněji dva. </a:t>
            </a:r>
            <a:r>
              <a:rPr lang="cs-CZ" sz="2400" b="0" i="0" u="none" strike="noStrike" kern="1200" dirty="0">
                <a:ln>
                  <a:noFill/>
                </a:ln>
                <a:solidFill>
                  <a:srgbClr val="FFC000"/>
                </a:solidFill>
                <a:latin typeface="Arial Black" pitchFamily="34"/>
                <a:ea typeface="Lucida Sans Unicode" pitchFamily="2"/>
                <a:cs typeface="Mangal" pitchFamily="2"/>
              </a:rPr>
              <a:t>Okvětních lístků je 6, jsou bílé barvy a pod špičkou mají žlutou až zelenou skvrnu.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2400" b="0" i="0" u="none" strike="noStrike" kern="1200" dirty="0">
                <a:ln>
                  <a:noFill/>
                </a:ln>
                <a:latin typeface="Arial Black" pitchFamily="34"/>
                <a:ea typeface="Lucida Sans Unicode" pitchFamily="2"/>
                <a:cs typeface="Mangal" pitchFamily="2"/>
              </a:rPr>
              <a:t>Kvete velmi časně, už v únoru až dubnu.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473200" y="555625"/>
            <a:ext cx="8607425" cy="1262063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 dirty="0"/>
              <a:t>SASANKA </a:t>
            </a:r>
            <a:r>
              <a:rPr lang="cs-CZ" dirty="0" smtClean="0"/>
              <a:t> HAJNÍ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720000" y="1800000"/>
            <a:ext cx="8100000" cy="48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473200" y="555625"/>
            <a:ext cx="8607425" cy="1262063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ZAJÍMAVOSTI O SASANCE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935857" y="2101850"/>
            <a:ext cx="8496944" cy="4762500"/>
          </a:xfrm>
        </p:spPr>
        <p:txBody>
          <a:bodyPr/>
          <a:lstStyle>
            <a:def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None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defPPr>
            <a:lvl1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1pPr>
            <a:lvl2pPr marL="864000" marR="0" lvl="1" indent="-288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8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2pPr>
            <a:lvl3pPr marL="1296000" marR="0" lvl="2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3pPr>
            <a:lvl4pPr marL="1728000" marR="0" lvl="3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4pPr>
            <a:lvl5pPr marL="2160000" marR="0" lvl="4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5pPr>
            <a:lvl6pPr marL="2592000" marR="0" lvl="5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6pPr>
            <a:lvl7pPr marL="3024000" marR="0" lvl="6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7pPr>
            <a:lvl8pPr marL="3456000" marR="0" lvl="7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8pPr>
            <a:lvl9pPr marL="3887999" marR="0" lvl="8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9pPr>
          </a:lstStyle>
          <a:p>
            <a:pPr lvl="0">
              <a:buNone/>
            </a:pPr>
            <a:r>
              <a:rPr lang="cs-CZ" dirty="0">
                <a:latin typeface="Arial Black" pitchFamily="34"/>
              </a:rPr>
              <a:t>Sasanka je rostlina z čeledí pryskyřníkovitých.</a:t>
            </a:r>
          </a:p>
          <a:p>
            <a:pPr lvl="0">
              <a:buNone/>
            </a:pPr>
            <a:r>
              <a:rPr lang="cs-CZ" dirty="0">
                <a:latin typeface="Arial Black" pitchFamily="34"/>
              </a:rPr>
              <a:t>Je to vytrvalá </a:t>
            </a:r>
            <a:r>
              <a:rPr lang="cs-CZ" dirty="0">
                <a:solidFill>
                  <a:srgbClr val="FFC000"/>
                </a:solidFill>
                <a:latin typeface="Arial Black" pitchFamily="34"/>
              </a:rPr>
              <a:t>jarní bylina s plazivým oddenkem. </a:t>
            </a:r>
            <a:endParaRPr lang="cs-CZ" dirty="0" smtClean="0">
              <a:solidFill>
                <a:srgbClr val="FFC000"/>
              </a:solidFill>
              <a:latin typeface="Arial Black" pitchFamily="34"/>
            </a:endParaRPr>
          </a:p>
          <a:p>
            <a:pPr lvl="0">
              <a:buNone/>
            </a:pPr>
            <a:endParaRPr lang="cs-CZ" dirty="0">
              <a:latin typeface="Arial Black" pitchFamily="34"/>
            </a:endParaRPr>
          </a:p>
          <a:p>
            <a:pPr lvl="0">
              <a:buNone/>
            </a:pPr>
            <a:r>
              <a:rPr lang="cs-CZ" dirty="0" smtClean="0">
                <a:latin typeface="Arial Black" pitchFamily="34"/>
              </a:rPr>
              <a:t>Vysoká </a:t>
            </a:r>
            <a:r>
              <a:rPr lang="cs-CZ" dirty="0">
                <a:latin typeface="Arial Black" pitchFamily="34"/>
              </a:rPr>
              <a:t>je </a:t>
            </a:r>
            <a:r>
              <a:rPr lang="cs-CZ" dirty="0">
                <a:solidFill>
                  <a:srgbClr val="FFC000"/>
                </a:solidFill>
                <a:latin typeface="Arial Black" pitchFamily="34"/>
              </a:rPr>
              <a:t>10-15 centimetrů</a:t>
            </a:r>
            <a:r>
              <a:rPr lang="cs-CZ" dirty="0">
                <a:latin typeface="Arial Black" pitchFamily="34"/>
              </a:rPr>
              <a:t>. Na konci lodyhy je jeden bílý květ se šesti okvětními lístky. Roste v listnatých lesích se silnou vrstvou humusu, na březích potoků a v zahradách</a:t>
            </a:r>
            <a:r>
              <a:rPr lang="cs-CZ" dirty="0" smtClean="0">
                <a:latin typeface="Arial Black" pitchFamily="34"/>
              </a:rPr>
              <a:t>.</a:t>
            </a:r>
          </a:p>
          <a:p>
            <a:pPr lvl="0">
              <a:buNone/>
            </a:pPr>
            <a:endParaRPr lang="cs-CZ" dirty="0">
              <a:latin typeface="Arial Black" pitchFamily="34"/>
            </a:endParaRPr>
          </a:p>
          <a:p>
            <a:pPr lvl="0">
              <a:buNone/>
            </a:pPr>
            <a:r>
              <a:rPr lang="cs-CZ" dirty="0">
                <a:latin typeface="Arial Black" pitchFamily="34"/>
              </a:rPr>
              <a:t>Rostlina </a:t>
            </a:r>
            <a:r>
              <a:rPr lang="cs-CZ" dirty="0">
                <a:solidFill>
                  <a:srgbClr val="FFC000"/>
                </a:solidFill>
                <a:latin typeface="Arial Black" pitchFamily="34"/>
              </a:rPr>
              <a:t>obsahuje jedovaté chemikálie</a:t>
            </a:r>
            <a:r>
              <a:rPr lang="cs-CZ" dirty="0">
                <a:latin typeface="Arial Black" pitchFamily="34"/>
              </a:rPr>
              <a:t>, které jsou toxické pro zvířata včetně člověka, ale také se dají použít jako lék.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Tm="10000">
        <p:checker/>
      </p:transition>
    </mc:Choice>
    <mc:Fallback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473200" y="555625"/>
            <a:ext cx="8607425" cy="1262063"/>
          </a:xfrm>
        </p:spPr>
        <p:txBody>
          <a:bodyPr>
            <a:normAutofit fontScale="90000"/>
          </a:bodyPr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 sz="4000" dirty="0"/>
              <a:t>DALŠÍ JARNÍ ROSTLINY- podběl, prvosenka, smetanka, jaterník podléška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730799" y="2213939"/>
            <a:ext cx="4237505" cy="32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4968304" y="2213939"/>
            <a:ext cx="3888432" cy="3006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68304" y="4931965"/>
            <a:ext cx="3888432" cy="226096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799" y="5000931"/>
            <a:ext cx="4237505" cy="219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0000">
        <p:dissolve/>
      </p:transition>
    </mc:Choice>
    <mc:Fallback>
      <p:transition spd="slow" advTm="1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473200" y="555625"/>
            <a:ext cx="8607425" cy="1262063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VYTRVALÉ BYLINY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1473200" y="2101850"/>
            <a:ext cx="8607425" cy="4762500"/>
          </a:xfrm>
        </p:spPr>
        <p:txBody>
          <a:bodyPr/>
          <a:lstStyle>
            <a:def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None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defPPr>
            <a:lvl1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1pPr>
            <a:lvl2pPr marL="864000" marR="0" lvl="1" indent="-288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8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2pPr>
            <a:lvl3pPr marL="1296000" marR="0" lvl="2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3pPr>
            <a:lvl4pPr marL="1728000" marR="0" lvl="3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4pPr>
            <a:lvl5pPr marL="2160000" marR="0" lvl="4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5pPr>
            <a:lvl6pPr marL="2592000" marR="0" lvl="5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6pPr>
            <a:lvl7pPr marL="3024000" marR="0" lvl="6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7pPr>
            <a:lvl8pPr marL="3456000" marR="0" lvl="7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8pPr>
            <a:lvl9pPr marL="3887999" marR="0" lvl="8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9pPr>
          </a:lstStyle>
          <a:p>
            <a:pPr lvl="0"/>
            <a:r>
              <a:rPr lang="cs-CZ"/>
              <a:t>U vytrvalých a dvouletých bylin přezimují vždy pouze podzemní části rostlin (cibule, oddenky nebo hlízy) nebo kořeny s přízemními pupeny</a:t>
            </a:r>
          </a:p>
          <a:p>
            <a:pPr lvl="0"/>
            <a:r>
              <a:rPr lang="cs-CZ"/>
              <a:t>Kořenem s přízemními pupeny je i mrkev obecná a kořen smetanky lékařské.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900000" y="4320000"/>
            <a:ext cx="2880000" cy="25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5220000" y="3780000"/>
            <a:ext cx="3960000" cy="32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473200" y="555625"/>
            <a:ext cx="8607425" cy="1262063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JEDNODUCHÝ POKUS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647825" y="1979613"/>
            <a:ext cx="9001000" cy="5159375"/>
          </a:xfrm>
        </p:spPr>
        <p:txBody>
          <a:bodyPr/>
          <a:lstStyle>
            <a:def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None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defPPr>
            <a:lvl1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1pPr>
            <a:lvl2pPr marL="864000" marR="0" lvl="1" indent="-288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8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2pPr>
            <a:lvl3pPr marL="1296000" marR="0" lvl="2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3pPr>
            <a:lvl4pPr marL="1728000" marR="0" lvl="3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4pPr>
            <a:lvl5pPr marL="2160000" marR="0" lvl="4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5pPr>
            <a:lvl6pPr marL="2592000" marR="0" lvl="5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6pPr>
            <a:lvl7pPr marL="3024000" marR="0" lvl="6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7pPr>
            <a:lvl8pPr marL="3456000" marR="0" lvl="7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8pPr>
            <a:lvl9pPr marL="3887999" marR="0" lvl="8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Lucida Sans Unicode" pitchFamily="2"/>
                <a:cs typeface="Tahoma" pitchFamily="2"/>
              </a:defRPr>
            </a:lvl9pPr>
          </a:lstStyle>
          <a:p>
            <a:pPr lvl="0"/>
            <a:r>
              <a:rPr lang="cs-CZ" dirty="0">
                <a:latin typeface="Arial Black" pitchFamily="34"/>
              </a:rPr>
              <a:t>K pokusu potřebujete misku, mrkev a kořen pampelišky.</a:t>
            </a:r>
          </a:p>
          <a:p>
            <a:pPr lvl="0"/>
            <a:r>
              <a:rPr lang="cs-CZ" dirty="0">
                <a:latin typeface="Arial Black" pitchFamily="34"/>
              </a:rPr>
              <a:t>Pozorujte pučení kořenů.</a:t>
            </a:r>
          </a:p>
          <a:p>
            <a:pPr lvl="0"/>
            <a:r>
              <a:rPr lang="cs-CZ" dirty="0">
                <a:latin typeface="Arial Black" pitchFamily="34"/>
              </a:rPr>
              <a:t>Vrcholy kořenů seřízněte a položte na misku, do které jste nalili trochu vody.</a:t>
            </a:r>
          </a:p>
          <a:p>
            <a:pPr lvl="0"/>
            <a:r>
              <a:rPr lang="cs-CZ" dirty="0">
                <a:latin typeface="Arial Black" pitchFamily="34"/>
              </a:rPr>
              <a:t>Pozorujte a zapisujte, kdy začaly rašit první listy a na kterém kořenu se objevily dříve.</a:t>
            </a:r>
          </a:p>
          <a:p>
            <a:pPr lvl="0"/>
            <a:r>
              <a:rPr lang="cs-CZ" dirty="0">
                <a:latin typeface="Arial Black" pitchFamily="34"/>
              </a:rPr>
              <a:t>Přeměřte, jak vysoké byly listy za 10 dní.</a:t>
            </a:r>
          </a:p>
          <a:p>
            <a:pPr lvl="0"/>
            <a:endParaRPr lang="cs-CZ" dirty="0">
              <a:latin typeface="Arial Black" pitchFamily="34"/>
            </a:endParaRPr>
          </a:p>
          <a:p>
            <a:pPr lvl="0"/>
            <a:r>
              <a:rPr lang="cs-CZ" u="sng" dirty="0">
                <a:solidFill>
                  <a:schemeClr val="tx1"/>
                </a:solidFill>
                <a:latin typeface="Arial Black" pitchFamily="34"/>
              </a:rPr>
              <a:t>OTÁZKA:</a:t>
            </a:r>
          </a:p>
          <a:p>
            <a:pPr lvl="0"/>
            <a:r>
              <a:rPr lang="cs-CZ" dirty="0">
                <a:solidFill>
                  <a:srgbClr val="FFC000"/>
                </a:solidFill>
                <a:latin typeface="Arial Black" pitchFamily="34"/>
              </a:rPr>
              <a:t>Může z přezimujících kořenů za příznivých podmínek vyrůst nová rostlina?</a:t>
            </a:r>
          </a:p>
        </p:txBody>
      </p:sp>
    </p:spTree>
  </p:cSld>
  <p:clrMapOvr>
    <a:masterClrMapping/>
  </p:clrMapOvr>
  <p:transition spd="slow" advTm="10000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776127"/>
            <a:ext cx="9072563" cy="6274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4031" y="1403573"/>
            <a:ext cx="9072563" cy="5568127"/>
          </a:xfrm>
        </p:spPr>
        <p:txBody>
          <a:bodyPr>
            <a:normAutofit fontScale="92500" lnSpcReduction="20000"/>
          </a:bodyPr>
          <a:lstStyle/>
          <a:p>
            <a:r>
              <a:rPr lang="cs-CZ" sz="1800" dirty="0" smtClean="0"/>
              <a:t>PALOCH, David.  </a:t>
            </a:r>
            <a:r>
              <a:rPr lang="cs-CZ" sz="1800" i="1" dirty="0"/>
              <a:t>cs.wikipedia.org</a:t>
            </a:r>
            <a:r>
              <a:rPr lang="cs-CZ" sz="1800" dirty="0"/>
              <a:t> [online]. </a:t>
            </a:r>
            <a:r>
              <a:rPr lang="cs-CZ" sz="1800" dirty="0" smtClean="0"/>
              <a:t>30.3. 2005 </a:t>
            </a:r>
            <a:r>
              <a:rPr lang="cs-CZ" sz="1800" dirty="0"/>
              <a:t>[cit. </a:t>
            </a:r>
            <a:r>
              <a:rPr lang="cs-CZ" sz="1800" dirty="0" smtClean="0"/>
              <a:t>2011-10-15]. Soubor: Galanthus_nivalis.jpg. Dostupné </a:t>
            </a:r>
            <a:r>
              <a:rPr lang="cs-CZ" sz="1800" dirty="0"/>
              <a:t>z WWW: http://</a:t>
            </a:r>
            <a:r>
              <a:rPr lang="cs-CZ" sz="1800" dirty="0" smtClean="0"/>
              <a:t>cs.wikipedia.org/wiki/Soubor:Galanthus_nivalis.jpg</a:t>
            </a:r>
          </a:p>
          <a:p>
            <a:r>
              <a:rPr lang="cs-CZ" sz="1800" dirty="0" smtClean="0"/>
              <a:t>ROWEROMANIAK. </a:t>
            </a:r>
            <a:r>
              <a:rPr lang="cs-CZ" sz="1800" i="1" dirty="0"/>
              <a:t>cs.wikipedia.org</a:t>
            </a:r>
            <a:r>
              <a:rPr lang="cs-CZ" sz="1800" dirty="0"/>
              <a:t> [online]. </a:t>
            </a:r>
            <a:r>
              <a:rPr lang="cs-CZ" sz="1800" dirty="0" smtClean="0"/>
              <a:t>13.3</a:t>
            </a:r>
            <a:r>
              <a:rPr lang="cs-CZ" sz="1800" dirty="0"/>
              <a:t>. </a:t>
            </a:r>
            <a:r>
              <a:rPr lang="cs-CZ" sz="1800" dirty="0" smtClean="0"/>
              <a:t>2007 </a:t>
            </a:r>
            <a:r>
              <a:rPr lang="cs-CZ" sz="1800" dirty="0"/>
              <a:t>[cit. 2011-10-15]. Soubor: </a:t>
            </a:r>
            <a:r>
              <a:rPr lang="cs-CZ" sz="1800" dirty="0" smtClean="0"/>
              <a:t>Leucoium_vernum_411-20.jpg.  </a:t>
            </a:r>
            <a:r>
              <a:rPr lang="cs-CZ" sz="1800" dirty="0"/>
              <a:t>Dostupné z WWW: http://</a:t>
            </a:r>
            <a:r>
              <a:rPr lang="cs-CZ" sz="1800" dirty="0" smtClean="0"/>
              <a:t>cs.wikipedia.org/wiki/Soubor:Leucoium_vernum_411-20.jpg</a:t>
            </a:r>
          </a:p>
          <a:p>
            <a:r>
              <a:rPr lang="cs-CZ" sz="1800" dirty="0" smtClean="0"/>
              <a:t>LILLY, M. </a:t>
            </a:r>
            <a:r>
              <a:rPr lang="cs-CZ" sz="1800" i="1" dirty="0"/>
              <a:t>cs.wikipedia.org</a:t>
            </a:r>
            <a:r>
              <a:rPr lang="cs-CZ" sz="1800" dirty="0"/>
              <a:t> [online]. </a:t>
            </a:r>
            <a:r>
              <a:rPr lang="cs-CZ" sz="1800" dirty="0" smtClean="0"/>
              <a:t>29.4. 2007 </a:t>
            </a:r>
            <a:r>
              <a:rPr lang="cs-CZ" sz="1800" dirty="0"/>
              <a:t>[cit. 2011-10-15]. Soubor: </a:t>
            </a:r>
            <a:r>
              <a:rPr lang="cs-CZ" sz="1800" dirty="0" smtClean="0"/>
              <a:t>Anemone_nemorosa_001.JPG.  Dostupné z WWW: http://cs.wikipedia.org/wiki/Soubor:Anemone_nemorosa_001.JPG</a:t>
            </a:r>
          </a:p>
          <a:p>
            <a:r>
              <a:rPr lang="cs-CZ" sz="1800" dirty="0" smtClean="0"/>
              <a:t>TRAPTE, Andreas. </a:t>
            </a:r>
            <a:r>
              <a:rPr lang="cs-CZ" sz="1800" dirty="0"/>
              <a:t>.  </a:t>
            </a:r>
            <a:r>
              <a:rPr lang="cs-CZ" sz="1800" i="1" dirty="0"/>
              <a:t>cs.wikipedia.org</a:t>
            </a:r>
            <a:r>
              <a:rPr lang="cs-CZ" sz="1800" dirty="0"/>
              <a:t> [online]. 30.3. </a:t>
            </a:r>
            <a:r>
              <a:rPr lang="cs-CZ" sz="1800" dirty="0" smtClean="0"/>
              <a:t>2008 </a:t>
            </a:r>
            <a:r>
              <a:rPr lang="cs-CZ" sz="1800" dirty="0"/>
              <a:t>[cit. 2011-10-15]. Soubor: </a:t>
            </a:r>
            <a:r>
              <a:rPr lang="cs-CZ" sz="1800" dirty="0" smtClean="0"/>
              <a:t>Coltsfoot.jpg. Dostupné </a:t>
            </a:r>
            <a:r>
              <a:rPr lang="cs-CZ" sz="1800" dirty="0"/>
              <a:t>z WWW: http://</a:t>
            </a:r>
            <a:r>
              <a:rPr lang="cs-CZ" sz="1800" dirty="0" smtClean="0"/>
              <a:t>cs.wikipedia.org/wiki/Soubor:Coltsfoot.jpg</a:t>
            </a:r>
          </a:p>
          <a:p>
            <a:r>
              <a:rPr lang="cs-CZ" sz="1800" dirty="0" smtClean="0"/>
              <a:t>TIGERENTE. </a:t>
            </a:r>
            <a:r>
              <a:rPr lang="cs-CZ" sz="1800" i="1" dirty="0"/>
              <a:t>cs.wikipedia.org</a:t>
            </a:r>
            <a:r>
              <a:rPr lang="cs-CZ" sz="1800" dirty="0"/>
              <a:t> [online]. </a:t>
            </a:r>
            <a:r>
              <a:rPr lang="cs-CZ" sz="1800" dirty="0" smtClean="0"/>
              <a:t>22.5. </a:t>
            </a:r>
            <a:r>
              <a:rPr lang="cs-CZ" sz="1800" dirty="0"/>
              <a:t>2005 [cit. 2011-10-15]. Soubor: </a:t>
            </a:r>
            <a:r>
              <a:rPr lang="cs-CZ" sz="1800" dirty="0" smtClean="0"/>
              <a:t>PrimulaAuricula02.jpg.  </a:t>
            </a:r>
            <a:r>
              <a:rPr lang="cs-CZ" sz="1800" dirty="0"/>
              <a:t>Dostupné z WWW: http://</a:t>
            </a:r>
            <a:r>
              <a:rPr lang="cs-CZ" sz="1800" dirty="0" smtClean="0"/>
              <a:t>cs.wikipedia.org/wiki/Soubor:PrimulaAuricula02.jpg</a:t>
            </a:r>
          </a:p>
          <a:p>
            <a:r>
              <a:rPr lang="cs-CZ" sz="1800" dirty="0" smtClean="0"/>
              <a:t>LINDMAN, </a:t>
            </a:r>
            <a:r>
              <a:rPr lang="cs-CZ" sz="1800" dirty="0" err="1" smtClean="0"/>
              <a:t>Magnus</a:t>
            </a:r>
            <a:r>
              <a:rPr lang="cs-CZ" sz="1800" dirty="0" smtClean="0"/>
              <a:t>.  </a:t>
            </a:r>
            <a:r>
              <a:rPr lang="cs-CZ" sz="1800" i="1" dirty="0"/>
              <a:t>cs.wikipedia.org</a:t>
            </a:r>
            <a:r>
              <a:rPr lang="cs-CZ" sz="1800" dirty="0"/>
              <a:t> [online]. </a:t>
            </a:r>
            <a:r>
              <a:rPr lang="cs-CZ" sz="1800" dirty="0" smtClean="0"/>
              <a:t>11.3</a:t>
            </a:r>
            <a:r>
              <a:rPr lang="cs-CZ" sz="1800" dirty="0"/>
              <a:t>. 2005 [cit. 2011-10-15]. Soubor: </a:t>
            </a:r>
            <a:r>
              <a:rPr lang="cs-CZ" sz="1800" dirty="0" smtClean="0"/>
              <a:t>Daucus_Carota.jpg.  </a:t>
            </a:r>
            <a:r>
              <a:rPr lang="cs-CZ" sz="1800" dirty="0"/>
              <a:t>Dostupné z WWW: http://</a:t>
            </a:r>
            <a:r>
              <a:rPr lang="cs-CZ" sz="1800" dirty="0" smtClean="0"/>
              <a:t>cs.wikipedia.org/wiki/Soubor:Daucus_Carota.jpg</a:t>
            </a:r>
          </a:p>
          <a:p>
            <a:r>
              <a:rPr lang="cs-CZ" sz="1800" dirty="0" smtClean="0"/>
              <a:t>PERNAK. </a:t>
            </a:r>
            <a:r>
              <a:rPr lang="cs-CZ" sz="1800" i="1" dirty="0"/>
              <a:t>cs.wikipedia.org</a:t>
            </a:r>
            <a:r>
              <a:rPr lang="cs-CZ" sz="1800" dirty="0"/>
              <a:t> [online]. 30.3. 2005 [cit. 2011-10-15]. Soubor: </a:t>
            </a:r>
            <a:r>
              <a:rPr lang="cs-CZ" sz="1800" dirty="0" smtClean="0"/>
              <a:t> Blatouch_bahen%C3%AD.JPG.Dostupné </a:t>
            </a:r>
            <a:r>
              <a:rPr lang="cs-CZ" sz="1800" dirty="0"/>
              <a:t>z WWW: http://</a:t>
            </a:r>
            <a:r>
              <a:rPr lang="cs-CZ" sz="1800" dirty="0" smtClean="0"/>
              <a:t>cs.wikipedia.org/wiki/Soubor:Blatouch_bahen%C3%AD.JPG</a:t>
            </a:r>
          </a:p>
          <a:p>
            <a:r>
              <a:rPr lang="cs-CZ" sz="1800" dirty="0" smtClean="0"/>
              <a:t>GIMMEL, </a:t>
            </a:r>
            <a:r>
              <a:rPr lang="cs-CZ" sz="1800" dirty="0"/>
              <a:t>B</a:t>
            </a:r>
            <a:r>
              <a:rPr lang="cs-CZ" sz="1800" dirty="0" smtClean="0"/>
              <a:t>enjamin. </a:t>
            </a:r>
            <a:r>
              <a:rPr lang="cs-CZ" sz="1800" i="1" dirty="0"/>
              <a:t>cs.wikipedia.org</a:t>
            </a:r>
            <a:r>
              <a:rPr lang="cs-CZ" sz="1800" dirty="0"/>
              <a:t> [online]. </a:t>
            </a:r>
            <a:r>
              <a:rPr lang="cs-CZ" sz="1800" dirty="0" smtClean="0"/>
              <a:t>22.4. 2004 </a:t>
            </a:r>
            <a:r>
              <a:rPr lang="cs-CZ" sz="1800" dirty="0"/>
              <a:t>[cit. 2011-10-15]. Soubor: </a:t>
            </a:r>
            <a:r>
              <a:rPr lang="cs-CZ" sz="1800" dirty="0" smtClean="0"/>
              <a:t> Fr%C3%BChling_bl%C3%BChender_Kirschenbaum.jpg. Dostupné </a:t>
            </a:r>
            <a:r>
              <a:rPr lang="cs-CZ" sz="1800" dirty="0"/>
              <a:t>z WWW: </a:t>
            </a:r>
            <a:r>
              <a:rPr lang="cs-CZ" sz="1700" dirty="0"/>
              <a:t>http://cs.wikipedia.org/wiki/Soubor:Fr%C3%BChling_bl%C3%BChender_Kirschenbaum.jpg</a:t>
            </a:r>
          </a:p>
        </p:txBody>
      </p:sp>
    </p:spTree>
    <p:extLst>
      <p:ext uri="{BB962C8B-B14F-4D97-AF65-F5344CB8AC3E}">
        <p14:creationId xmlns:p14="http://schemas.microsoft.com/office/powerpoint/2010/main" xmlns="" val="10365912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596</Words>
  <Application>Microsoft Office PowerPoint</Application>
  <PresentationFormat>Vlastní</PresentationFormat>
  <Paragraphs>79</Paragraphs>
  <Slides>14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Snímek 1</vt:lpstr>
      <vt:lpstr>ANOTACE</vt:lpstr>
      <vt:lpstr>PŘÍRODNÍ SPOLEČENSTVA NA JAŘE</vt:lpstr>
      <vt:lpstr>PODMÍNKY V PŘÍRODĚ</vt:lpstr>
      <vt:lpstr>SNĚŽENKA  PODSNĚŽNÍK</vt:lpstr>
      <vt:lpstr>O SNĚŽENCE</vt:lpstr>
      <vt:lpstr>BLEDULE  JARNÍ</vt:lpstr>
      <vt:lpstr> O BLEDULI  JARNÍ</vt:lpstr>
      <vt:lpstr>SASANKA  HAJNÍ</vt:lpstr>
      <vt:lpstr>ZAJÍMAVOSTI O SASANCE</vt:lpstr>
      <vt:lpstr>DALŠÍ JARNÍ ROSTLINY- podběl, prvosenka, smetanka, jaterník podléška</vt:lpstr>
      <vt:lpstr>VYTRVALÉ BYLINY</vt:lpstr>
      <vt:lpstr>JEDNODUCHÝ POKUS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PŘÍRODNÍ SPOLEČENSTVA NA JAŘE</dc:title>
  <dc:creator>Hana Koláčková</dc:creator>
  <cp:lastModifiedBy>Dum</cp:lastModifiedBy>
  <cp:revision>34</cp:revision>
  <dcterms:created xsi:type="dcterms:W3CDTF">2011-10-24T17:21:54Z</dcterms:created>
  <dcterms:modified xsi:type="dcterms:W3CDTF">2013-09-20T04:18:47Z</dcterms:modified>
</cp:coreProperties>
</file>