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20"/>
  </p:notesMasterIdLst>
  <p:sldIdLst>
    <p:sldId id="256" r:id="rId2"/>
    <p:sldId id="285" r:id="rId3"/>
    <p:sldId id="281" r:id="rId4"/>
    <p:sldId id="257" r:id="rId5"/>
    <p:sldId id="267" r:id="rId6"/>
    <p:sldId id="283" r:id="rId7"/>
    <p:sldId id="269" r:id="rId8"/>
    <p:sldId id="271" r:id="rId9"/>
    <p:sldId id="273" r:id="rId10"/>
    <p:sldId id="279" r:id="rId11"/>
    <p:sldId id="261" r:id="rId12"/>
    <p:sldId id="262" r:id="rId13"/>
    <p:sldId id="264" r:id="rId14"/>
    <p:sldId id="275" r:id="rId15"/>
    <p:sldId id="277" r:id="rId16"/>
    <p:sldId id="284" r:id="rId17"/>
    <p:sldId id="282" r:id="rId18"/>
    <p:sldId id="259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40E7C65-4F08-4ACA-BFB7-DB755DB742F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6CE2053-878D-488D-9434-6E393526CB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sz="quarter" idx="1"/>
          </p:nvPr>
        </p:nvSpPr>
        <p:spPr bwMode="auto">
          <a:xfrm>
            <a:off x="685800" y="4343400"/>
            <a:ext cx="5486400" cy="276225"/>
          </a:xfrm>
          <a:noFill/>
        </p:spPr>
        <p:txBody>
          <a:bodyPr wrap="square" numCol="1" anchor="t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CFE17-0975-4304-8968-83377B082AC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4B9F1-F780-492A-BE07-B3CB2E9EBF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8005F-0888-4846-8CC8-3A08533F339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06A95-3715-413F-9530-007F8B8917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/>
          <a:lstStyle>
            <a:lvl1pPr algn="l">
              <a:defRPr sz="4000" b="0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3EA41-2C59-4858-A22B-6A452ACCFEC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69726E-94B4-42C8-B734-37D1AC2150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D54E1-2768-4051-8E8C-D9D35B225DF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57DD9-90A5-4669-9063-CA8D21A6E3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10CE3-53F4-486D-A9AE-0A3B2A5D008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CA27C-9803-4FE0-AAAC-92FC4904B2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CC578-4336-4C9A-858E-DD12A613009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D0086E-8EF4-4695-AA5C-86591F110D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1C990-0D9C-478F-BECE-F4C00DB82D0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D27DB-3E06-42A7-9FA3-BA52E3763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781824-E249-48FE-97F5-DCF2AE7D13F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E73570-A23F-4BFF-AC11-3D027E2026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88FD3-7E84-472C-AF1D-93CD66A2BAAF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85678F-7D69-49BF-945D-677123D61F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E6D97-D600-4DB9-AEA0-119206DBCC0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1F420-7866-474D-BDF6-7A21E9C55D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01981-229A-4E82-8C38-0F8AEF7F240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222CB-6108-4335-9A3A-07BEAF355E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DEE70BC-1926-4040-9B10-55A013F5B90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63" y="0"/>
            <a:ext cx="642937" cy="57150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A3CF9D1-884B-4D79-B607-FEE93107E7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0" r:id="rId2"/>
    <p:sldLayoutId id="2147483702" r:id="rId3"/>
    <p:sldLayoutId id="2147483699" r:id="rId4"/>
    <p:sldLayoutId id="2147483698" r:id="rId5"/>
    <p:sldLayoutId id="2147483697" r:id="rId6"/>
    <p:sldLayoutId id="2147483696" r:id="rId7"/>
    <p:sldLayoutId id="2147483695" r:id="rId8"/>
    <p:sldLayoutId id="2147483694" r:id="rId9"/>
    <p:sldLayoutId id="2147483693" r:id="rId10"/>
    <p:sldLayoutId id="214748369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ahoma" pitchFamily="34" charset="0"/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" pitchFamily="2" charset="2"/>
        <a:buChar char="z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ø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" pitchFamily="2" charset="2"/>
        <a:buChar char="Y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³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50000"/>
        <a:buFont typeface="Wingdings 2" pitchFamily="18" charset="2"/>
        <a:buChar char="¹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PŘÍRODNÍ SPOLEČENSTVA    V LÉTĚ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24013" y="3214688"/>
            <a:ext cx="5895975" cy="1500187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/>
              <a:buNone/>
              <a:defRPr/>
            </a:pPr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55000" lnSpcReduction="2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algn="ctr" fontAlgn="auto">
              <a:spcAft>
                <a:spcPts val="0"/>
              </a:spcAft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algn="ctr" fontAlgn="auto">
              <a:spcAft>
                <a:spcPts val="0"/>
              </a:spcAft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PŘÍRODOVĚDA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IV.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TÉMA : LÉTO – přírodní společenstvo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KOLÁČKOVÁ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</a:t>
            </a:r>
            <a:r>
              <a:rPr lang="cs-CZ" b="1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b="1" smtClean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10. 2011</a:t>
            </a: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Aft>
                <a:spcPts val="0"/>
              </a:spcAft>
              <a:defRPr/>
            </a:pPr>
            <a:r>
              <a:rPr lang="cs-CZ" sz="4000" b="1" dirty="0">
                <a:solidFill>
                  <a:srgbClr val="C00000"/>
                </a:solidFill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</a:rPr>
              <a:t>VY_32_INOVACE_20_HK</a:t>
            </a:r>
            <a:endParaRPr lang="cs-CZ" sz="4000" b="1" dirty="0">
              <a:solidFill>
                <a:srgbClr val="C00000"/>
              </a:solidFill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5365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476250"/>
            <a:ext cx="3857625" cy="8572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1"/>
            <a:ext cx="8496944" cy="5328592"/>
          </a:xfrm>
          <a:solidFill>
            <a:schemeClr val="bg2">
              <a:lumMod val="90000"/>
            </a:schemeClr>
          </a:solidFill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PREZENTACE JE VYTVOŘENA JAKO DOPLNĚK K UČIVU 4. ROČNÍKU PŘÍRODOVĚDY.  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DOPLŇUJE UČIVO: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</a:rPr>
              <a:t>ROZMANITOST PŘÍRODY – ŽIVÁ PŘÍRODA, POZNÁVÁNÍ  ŽIVOČICHŮ   A ROSTLIN.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800" u="sng" dirty="0" smtClean="0">
                <a:solidFill>
                  <a:schemeClr val="accent1">
                    <a:lumMod val="50000"/>
                  </a:schemeClr>
                </a:solidFill>
              </a:rPr>
              <a:t>V RÁMCI PREZENTACE SE ŽÁCI SEZNÁMÍ: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Jaké jsou podmínky v neživé přírodě během léta.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Dozvědí  se o našich nejběžnějších letních květinách.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Naučí se poznávat nejčastěji se vyskytující trávy. </a:t>
            </a:r>
          </a:p>
          <a:p>
            <a:pPr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Poznají úskalí letního koupání.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      </a:t>
            </a:r>
            <a:r>
              <a:rPr lang="cs-CZ" sz="1800" u="sng" dirty="0" smtClean="0">
                <a:solidFill>
                  <a:schemeClr val="accent1">
                    <a:lumMod val="50000"/>
                  </a:schemeClr>
                </a:solidFill>
              </a:rPr>
              <a:t>Zkušenosti z pilotování:</a:t>
            </a:r>
            <a:endParaRPr lang="cs-CZ" sz="18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 Žáci si připomněli podmínky, které vytváří neživá příroda a charakterizovali si změny, ke kterým dochází v přírodě v průběhu letních měsíců. Pracovali také s textem, ve kterém vyhledávali botanické názvy letniček. Velká pozornost byla v prezentaci věnována úskalím, které mohou dětem zkomplikovat letní koupání. Na závěr zodpověděli shrnující otázky.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8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PODMÍNKY V NEŽIVÉ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Podle kalendáře začíná léto 21.června, v den letního slunovratu.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Sluneční paprsky dopadají na naše území z celého roku pod největším úhlem, po nejdelší dobu a nejvíce hřejí.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Od tohoto dne až do zimního slunovratu (21.prosince) se den krátí a noc se prodlužuje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Protože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Země </a:t>
            </a:r>
            <a:r>
              <a:rPr lang="cs-CZ" dirty="0">
                <a:latin typeface="Arial" pitchFamily="34" charset="0"/>
                <a:cs typeface="Arial" pitchFamily="34" charset="0"/>
              </a:rPr>
              <a:t>obíhá kolem Slunce po mírně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eliptické dráze</a:t>
            </a:r>
            <a:r>
              <a:rPr lang="cs-CZ" dirty="0">
                <a:latin typeface="Arial" pitchFamily="34" charset="0"/>
                <a:cs typeface="Arial" pitchFamily="34" charset="0"/>
              </a:rPr>
              <a:t>, je léto na severní polokouli asi o pět dní delší než na jižní.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465706"/>
            <a:ext cx="8229600" cy="760864"/>
          </a:xfrm>
        </p:spPr>
        <p:txBody>
          <a:bodyPr lIns="82945" tIns="41473" rIns="82945" bIns="41473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 smtClean="0"/>
              <a:t>LÉTNÍ  MĚSÍCE</a:t>
            </a:r>
            <a:endParaRPr lang="cs-CZ" dirty="0"/>
          </a:p>
        </p:txBody>
      </p:sp>
      <p:sp>
        <p:nvSpPr>
          <p:cNvPr id="18434" name="Podnadpis 2"/>
          <p:cNvSpPr>
            <a:spLocks noGrp="1"/>
          </p:cNvSpPr>
          <p:nvPr>
            <p:ph type="subTitle" idx="4294967295"/>
          </p:nvPr>
        </p:nvSpPr>
        <p:spPr>
          <a:xfrm>
            <a:off x="457200" y="1541463"/>
            <a:ext cx="8228013" cy="4652962"/>
          </a:xfrm>
        </p:spPr>
        <p:txBody>
          <a:bodyPr lIns="82945" tIns="41473" rIns="82945" bIns="41473" anchor="ctr">
            <a:spAutoFit/>
          </a:bodyPr>
          <a:lstStyle/>
          <a:p>
            <a:pPr marL="0" indent="0">
              <a:buSzPct val="45000"/>
              <a:buFont typeface="StarSymbol"/>
              <a:buNone/>
            </a:pPr>
            <a:r>
              <a:rPr lang="cs-CZ" sz="2700" smtClean="0">
                <a:latin typeface="Arial" charset="0"/>
                <a:cs typeface="Arial" charset="0"/>
              </a:rPr>
              <a:t>Červen otevírá léto a vše hýří barvami. Modrá, žlutá, červená a bílá je vidět všude. </a:t>
            </a:r>
            <a:r>
              <a:rPr lang="cs-CZ" sz="2700" u="sng" smtClean="0">
                <a:latin typeface="Arial" charset="0"/>
                <a:cs typeface="Arial" charset="0"/>
              </a:rPr>
              <a:t>Růžičky šípkové </a:t>
            </a:r>
            <a:r>
              <a:rPr lang="cs-CZ" sz="2700" smtClean="0">
                <a:latin typeface="Arial" charset="0"/>
                <a:cs typeface="Arial" charset="0"/>
              </a:rPr>
              <a:t>růže jsou v plném květu a jejich jemná vůně doplňuje jejich lákavý vzhled. Trny však nepříjemně píchají. Z bílého království vynikají </a:t>
            </a:r>
            <a:r>
              <a:rPr lang="cs-CZ" sz="2700" u="sng" smtClean="0">
                <a:latin typeface="Arial" charset="0"/>
                <a:cs typeface="Arial" charset="0"/>
              </a:rPr>
              <a:t>knotovky a silenky</a:t>
            </a:r>
            <a:r>
              <a:rPr lang="cs-CZ" sz="2700" smtClean="0">
                <a:latin typeface="Arial" charset="0"/>
                <a:cs typeface="Arial" charset="0"/>
              </a:rPr>
              <a:t>. Žlutou nebo spíše zlatou barvou krášlí přírodu porosty </a:t>
            </a:r>
            <a:r>
              <a:rPr lang="cs-CZ" sz="2700" u="sng" smtClean="0">
                <a:latin typeface="Arial" charset="0"/>
                <a:cs typeface="Arial" charset="0"/>
              </a:rPr>
              <a:t>třezalky tečkované.</a:t>
            </a:r>
            <a:r>
              <a:rPr lang="cs-CZ" sz="2700" smtClean="0">
                <a:latin typeface="Arial" charset="0"/>
                <a:cs typeface="Arial" charset="0"/>
              </a:rPr>
              <a:t> Modrou náladu hájí </a:t>
            </a:r>
            <a:r>
              <a:rPr lang="cs-CZ" sz="2700" u="sng" smtClean="0">
                <a:latin typeface="Arial" charset="0"/>
                <a:cs typeface="Arial" charset="0"/>
              </a:rPr>
              <a:t>rozrazil rezekvítek</a:t>
            </a:r>
            <a:r>
              <a:rPr lang="cs-CZ" sz="2700" smtClean="0">
                <a:latin typeface="Arial" charset="0"/>
                <a:cs typeface="Arial" charset="0"/>
              </a:rPr>
              <a:t>. V lese vládne barva červená. Dozrávají lesní </a:t>
            </a:r>
            <a:r>
              <a:rPr lang="cs-CZ" sz="2700" u="sng" smtClean="0">
                <a:latin typeface="Arial" charset="0"/>
                <a:cs typeface="Arial" charset="0"/>
              </a:rPr>
              <a:t>jahody</a:t>
            </a:r>
            <a:r>
              <a:rPr lang="cs-CZ" sz="2700" smtClean="0">
                <a:latin typeface="Arial" charset="0"/>
                <a:cs typeface="Arial" charset="0"/>
              </a:rPr>
              <a:t> a </a:t>
            </a:r>
            <a:r>
              <a:rPr lang="cs-CZ" sz="2700" u="sng" smtClean="0">
                <a:latin typeface="Arial" charset="0"/>
                <a:cs typeface="Arial" charset="0"/>
              </a:rPr>
              <a:t>maliny.</a:t>
            </a:r>
            <a:r>
              <a:rPr lang="cs-CZ" sz="2700" smtClean="0">
                <a:latin typeface="Arial" charset="0"/>
                <a:cs typeface="Arial" charset="0"/>
              </a:rPr>
              <a:t> Meze u cest kvetou a voní. Slunce pěkně připaluje a z meze se ozývá zpěv cvrčků, ukrytých v </a:t>
            </a:r>
            <a:r>
              <a:rPr lang="cs-CZ" sz="2700" u="sng" smtClean="0">
                <a:latin typeface="Arial" charset="0"/>
                <a:cs typeface="Arial" charset="0"/>
              </a:rPr>
              <a:t>trávě.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ÚKOLY K TEXTU: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1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 Vyjmenuj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všechny květiny a trávy,            o kterých se v textu mluví.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2. Doplň: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Růže –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Rozrazil –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Třezalka –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3. Jakou barvu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má konopka a silenka?</a:t>
            </a: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 lIns="82945" tIns="41473" rIns="82945" bIns="41473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/>
              <a:t>Silenka bílá a koukol</a:t>
            </a:r>
          </a:p>
        </p:txBody>
      </p:sp>
      <p:sp>
        <p:nvSpPr>
          <p:cNvPr id="21506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 lIns="82945" tIns="41473" rIns="82945" bIns="41473"/>
          <a:lstStyle/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endParaRPr lang="cs-CZ" smtClean="0">
              <a:latin typeface="Arial" charset="0"/>
              <a:ea typeface="Lucida Sans Unicode" pitchFamily="34" charset="0"/>
              <a:cs typeface="Mangal" pitchFamily="2"/>
            </a:endParaRPr>
          </a:p>
        </p:txBody>
      </p:sp>
      <p:pic>
        <p:nvPicPr>
          <p:cNvPr id="21507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4975" y="1557338"/>
            <a:ext cx="4281488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9338" y="1557338"/>
            <a:ext cx="3957637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 lIns="82945" tIns="41473" rIns="82945" bIns="41473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/>
              <a:t>Rozrazil a šípková růže</a:t>
            </a:r>
          </a:p>
        </p:txBody>
      </p:sp>
      <p:sp>
        <p:nvSpPr>
          <p:cNvPr id="23554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490538" y="1557338"/>
            <a:ext cx="8229600" cy="4525962"/>
          </a:xfrm>
        </p:spPr>
        <p:txBody>
          <a:bodyPr lIns="82945" tIns="41473" rIns="82945" bIns="41473"/>
          <a:lstStyle/>
          <a:p>
            <a:pPr marL="431800" indent="-323850">
              <a:spcBef>
                <a:spcPct val="0"/>
              </a:spcBef>
              <a:spcAft>
                <a:spcPts val="1413"/>
              </a:spcAft>
              <a:buSzPct val="45000"/>
              <a:buFont typeface="StarSymbol"/>
              <a:buChar char="●"/>
            </a:pPr>
            <a:endParaRPr lang="cs-CZ" smtClean="0">
              <a:latin typeface="Arial" charset="0"/>
              <a:ea typeface="Lucida Sans Unicode" pitchFamily="34" charset="0"/>
              <a:cs typeface="Mangal" pitchFamily="2"/>
            </a:endParaRPr>
          </a:p>
        </p:txBody>
      </p:sp>
      <p:pic>
        <p:nvPicPr>
          <p:cNvPr id="23555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0538" y="1557338"/>
            <a:ext cx="4152900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Obrázek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7900" y="1557338"/>
            <a:ext cx="4029075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Jahodník a maliník</a:t>
            </a:r>
            <a:endParaRPr lang="cs-CZ" dirty="0"/>
          </a:p>
        </p:txBody>
      </p:sp>
      <p:pic>
        <p:nvPicPr>
          <p:cNvPr id="2560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2060575"/>
            <a:ext cx="4064000" cy="4176713"/>
          </a:xfrm>
        </p:spPr>
      </p:pic>
      <p:pic>
        <p:nvPicPr>
          <p:cNvPr id="25603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463" y="2060575"/>
            <a:ext cx="3600450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Kostřava ovčí a lipnice roční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>
                <a:latin typeface="Arial" pitchFamily="34" charset="0"/>
                <a:cs typeface="Arial" pitchFamily="34" charset="0"/>
              </a:rPr>
              <a:t>Kostřava ovčí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V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naší republice roste </a:t>
            </a:r>
            <a:r>
              <a:rPr lang="cs-CZ" dirty="0">
                <a:latin typeface="Arial" pitchFamily="34" charset="0"/>
                <a:cs typeface="Arial" pitchFamily="34" charset="0"/>
              </a:rPr>
              <a:t>něco přes 20 druhů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kostřav. Plodem  </a:t>
            </a:r>
            <a:r>
              <a:rPr lang="cs-CZ" dirty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obilka, </a:t>
            </a:r>
            <a:r>
              <a:rPr lang="cs-CZ" dirty="0">
                <a:latin typeface="Arial" pitchFamily="34" charset="0"/>
                <a:cs typeface="Arial" pitchFamily="34" charset="0"/>
              </a:rPr>
              <a:t>která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má tvar elipsy. Na </a:t>
            </a:r>
            <a:r>
              <a:rPr lang="cs-CZ" dirty="0">
                <a:latin typeface="Arial" pitchFamily="34" charset="0"/>
                <a:cs typeface="Arial" pitchFamily="34" charset="0"/>
              </a:rPr>
              <a:t>celém světě se vyskytuje asi 300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druhů kostřav.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u="sng" dirty="0">
                <a:latin typeface="Arial" pitchFamily="34" charset="0"/>
                <a:cs typeface="Arial" pitchFamily="34" charset="0"/>
              </a:rPr>
              <a:t>Lipnice roční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Jedná </a:t>
            </a:r>
            <a:r>
              <a:rPr lang="cs-CZ" dirty="0">
                <a:latin typeface="Arial" pitchFamily="34" charset="0"/>
                <a:cs typeface="Arial" pitchFamily="34" charset="0"/>
              </a:rPr>
              <a:t>se o jednoleté i vytrvalé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byliny. </a:t>
            </a:r>
            <a:r>
              <a:rPr lang="cs-CZ" dirty="0">
                <a:latin typeface="Arial" pitchFamily="34" charset="0"/>
                <a:cs typeface="Arial" pitchFamily="34" charset="0"/>
              </a:rPr>
              <a:t>Jsou hustě nebo i volně trsnaté, vytváří výběžky.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Listy jsou ploché </a:t>
            </a:r>
            <a:r>
              <a:rPr lang="cs-CZ" dirty="0">
                <a:latin typeface="Arial" pitchFamily="34" charset="0"/>
                <a:cs typeface="Arial" pitchFamily="34" charset="0"/>
              </a:rPr>
              <a:t>nebo štětinovitě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svinuté. Květy jsou v kláscích, </a:t>
            </a:r>
            <a:r>
              <a:rPr lang="cs-CZ" dirty="0">
                <a:latin typeface="Arial" pitchFamily="34" charset="0"/>
                <a:cs typeface="Arial" pitchFamily="34" charset="0"/>
              </a:rPr>
              <a:t>které tvoří latu. V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České republice roste </a:t>
            </a:r>
            <a:r>
              <a:rPr lang="cs-CZ" dirty="0">
                <a:latin typeface="Arial" pitchFamily="34" charset="0"/>
                <a:cs typeface="Arial" pitchFamily="34" charset="0"/>
              </a:rPr>
              <a:t>16 druhů z rodu lipnice. Významným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druhem  </a:t>
            </a:r>
            <a:r>
              <a:rPr lang="cs-CZ" dirty="0">
                <a:latin typeface="Arial" pitchFamily="34" charset="0"/>
                <a:cs typeface="Arial" pitchFamily="34" charset="0"/>
              </a:rPr>
              <a:t>rostoucím na loukách 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lipnice luční. Roste na sušších stanovištích. Dalším </a:t>
            </a:r>
            <a:r>
              <a:rPr lang="cs-CZ" dirty="0">
                <a:latin typeface="Arial" pitchFamily="34" charset="0"/>
                <a:cs typeface="Arial" pitchFamily="34" charset="0"/>
              </a:rPr>
              <a:t>blízce příbuzným druhem 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lipnice namodralá, </a:t>
            </a:r>
            <a:r>
              <a:rPr lang="cs-CZ" dirty="0">
                <a:latin typeface="Arial" pitchFamily="34" charset="0"/>
                <a:cs typeface="Arial" pitchFamily="34" charset="0"/>
              </a:rPr>
              <a:t>kterou nejdeme spíše ve vyšších polohách.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Kostřava a lipnice</a:t>
            </a:r>
            <a:endParaRPr lang="cs-CZ" dirty="0"/>
          </a:p>
        </p:txBody>
      </p:sp>
      <p:pic>
        <p:nvPicPr>
          <p:cNvPr id="2765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0" y="1412875"/>
            <a:ext cx="3960813" cy="5229225"/>
          </a:xfrm>
        </p:spPr>
      </p:pic>
      <p:pic>
        <p:nvPicPr>
          <p:cNvPr id="27651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1412875"/>
            <a:ext cx="3816350" cy="522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Bojínek  a  psárka</a:t>
            </a:r>
            <a:endParaRPr lang="cs-CZ" dirty="0"/>
          </a:p>
        </p:txBody>
      </p:sp>
      <p:pic>
        <p:nvPicPr>
          <p:cNvPr id="2867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71550" y="1844675"/>
            <a:ext cx="3384550" cy="4321175"/>
          </a:xfrm>
        </p:spPr>
      </p:pic>
      <p:pic>
        <p:nvPicPr>
          <p:cNvPr id="28675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3" y="1844675"/>
            <a:ext cx="3600450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Psárka luční a bojínek luční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>
                <a:latin typeface="Arial" pitchFamily="34" charset="0"/>
                <a:cs typeface="Arial" pitchFamily="34" charset="0"/>
              </a:rPr>
              <a:t>Psárka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luční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je tráva z čeledi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lipnicovitých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>
                <a:latin typeface="Arial" pitchFamily="34" charset="0"/>
                <a:cs typeface="Arial" pitchFamily="34" charset="0"/>
              </a:rPr>
              <a:t>Jedná se o jednoleté nebo vytrvalé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byliny. Tvoří trsy nebo oddenky. Stébla dorůstají </a:t>
            </a:r>
            <a:r>
              <a:rPr lang="cs-CZ" dirty="0">
                <a:latin typeface="Arial" pitchFamily="34" charset="0"/>
                <a:cs typeface="Arial" pitchFamily="34" charset="0"/>
              </a:rPr>
              <a:t>výšek zpravidla 10-110 cm.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Listy </a:t>
            </a:r>
            <a:r>
              <a:rPr lang="cs-CZ" dirty="0">
                <a:latin typeface="Arial" pitchFamily="34" charset="0"/>
                <a:cs typeface="Arial" pitchFamily="34" charset="0"/>
              </a:rPr>
              <a:t>jsou ploché nebo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svinuté. Květy </a:t>
            </a:r>
            <a:r>
              <a:rPr lang="cs-CZ" dirty="0">
                <a:latin typeface="Arial" pitchFamily="34" charset="0"/>
                <a:cs typeface="Arial" pitchFamily="34" charset="0"/>
              </a:rPr>
              <a:t>jsou v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kláscích, </a:t>
            </a:r>
            <a:r>
              <a:rPr lang="cs-CZ" dirty="0">
                <a:latin typeface="Arial" pitchFamily="34" charset="0"/>
                <a:cs typeface="Arial" pitchFamily="34" charset="0"/>
              </a:rPr>
              <a:t>které tvoří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latu.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u="sng" dirty="0">
                <a:latin typeface="Arial" pitchFamily="34" charset="0"/>
                <a:cs typeface="Arial" pitchFamily="34" charset="0"/>
              </a:rPr>
              <a:t>Bojínek luční </a:t>
            </a:r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jednoletá </a:t>
            </a:r>
            <a:r>
              <a:rPr lang="cs-CZ" dirty="0">
                <a:latin typeface="Arial" pitchFamily="34" charset="0"/>
                <a:cs typeface="Arial" pitchFamily="34" charset="0"/>
              </a:rPr>
              <a:t>nebo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vytrvalá bylina. </a:t>
            </a:r>
            <a:r>
              <a:rPr lang="cs-CZ" dirty="0">
                <a:latin typeface="Arial" pitchFamily="34" charset="0"/>
                <a:cs typeface="Arial" pitchFamily="34" charset="0"/>
              </a:rPr>
              <a:t>Jsou trsnaté nebo s oddenky, výběžky nebo jsou poléhavé.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Stébla dorůstají </a:t>
            </a:r>
            <a:r>
              <a:rPr lang="cs-CZ" dirty="0">
                <a:latin typeface="Arial" pitchFamily="34" charset="0"/>
                <a:cs typeface="Arial" pitchFamily="34" charset="0"/>
              </a:rPr>
              <a:t>výšek zpravidla 4-150 cm.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Listy jsou </a:t>
            </a:r>
            <a:r>
              <a:rPr lang="cs-CZ" dirty="0">
                <a:latin typeface="Arial" pitchFamily="34" charset="0"/>
                <a:cs typeface="Arial" pitchFamily="34" charset="0"/>
              </a:rPr>
              <a:t>většinou ploché. Roste zpravidla na živinami bohatých loukách, je též hojně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vyséván </a:t>
            </a:r>
            <a:r>
              <a:rPr lang="cs-CZ" dirty="0">
                <a:latin typeface="Arial" pitchFamily="34" charset="0"/>
                <a:cs typeface="Arial" pitchFamily="34" charset="0"/>
              </a:rPr>
              <a:t>na kulturní louky. Je to poměrně pozdní tráva, vyrůstá až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 létě</a:t>
            </a:r>
            <a:r>
              <a:rPr lang="cs-CZ" dirty="0">
                <a:latin typeface="Arial" pitchFamily="34" charset="0"/>
                <a:cs typeface="Arial" pitchFamily="34" charset="0"/>
              </a:rPr>
              <a:t>. 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Koupání v letní přírodě</a:t>
            </a:r>
            <a:endParaRPr lang="cs-CZ" dirty="0"/>
          </a:p>
        </p:txBody>
      </p:sp>
      <p:pic>
        <p:nvPicPr>
          <p:cNvPr id="3072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27088" y="1773238"/>
            <a:ext cx="7632700" cy="4103687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Úskalí letního koupání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400675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r>
              <a:rPr lang="cs-CZ" dirty="0"/>
              <a:t>na přírodních vodních plochách a koupalištích se </a:t>
            </a:r>
            <a:r>
              <a:rPr lang="cs-CZ" dirty="0" smtClean="0"/>
              <a:t>zvyšuje </a:t>
            </a:r>
            <a:r>
              <a:rPr lang="cs-CZ" b="1" dirty="0"/>
              <a:t>riziko výskytu sinic.</a:t>
            </a:r>
            <a:r>
              <a:rPr lang="cs-CZ" dirty="0"/>
              <a:t> Ty </a:t>
            </a:r>
            <a:r>
              <a:rPr lang="cs-CZ" b="1" dirty="0"/>
              <a:t>obsahují toxiny </a:t>
            </a:r>
            <a:r>
              <a:rPr lang="cs-CZ" dirty="0"/>
              <a:t>a voda s nimi může být zejména pro citlivé osoby a alergiky nebezpečná. </a:t>
            </a:r>
            <a:r>
              <a:rPr lang="cs-CZ" dirty="0" smtClean="0"/>
              <a:t>Vždy bychom </a:t>
            </a:r>
            <a:r>
              <a:rPr lang="cs-CZ" dirty="0"/>
              <a:t>se </a:t>
            </a:r>
            <a:r>
              <a:rPr lang="cs-CZ" dirty="0" smtClean="0"/>
              <a:t>měli informovat </a:t>
            </a:r>
            <a:r>
              <a:rPr lang="cs-CZ" dirty="0"/>
              <a:t>o </a:t>
            </a:r>
            <a:r>
              <a:rPr lang="cs-CZ" dirty="0" smtClean="0"/>
              <a:t>kvalitě vody. Nejsou-li </a:t>
            </a:r>
            <a:r>
              <a:rPr lang="cs-CZ" dirty="0"/>
              <a:t>informace o kvalitě vody momentálně k dispozici, můžeme zkusit </a:t>
            </a:r>
            <a:r>
              <a:rPr lang="cs-CZ" b="1" dirty="0"/>
              <a:t>jednoduchý </a:t>
            </a:r>
            <a:r>
              <a:rPr lang="cs-CZ" b="1" dirty="0" smtClean="0"/>
              <a:t>test</a:t>
            </a:r>
            <a:r>
              <a:rPr lang="cs-CZ" dirty="0" smtClean="0"/>
              <a:t>: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r>
              <a:rPr lang="cs-CZ" dirty="0"/>
              <a:t>Nabereme vzorek vody do průhledné nádoby a necháme 20 minut stát. Pokud se při hladině vytvoří </a:t>
            </a:r>
            <a:r>
              <a:rPr lang="cs-CZ" b="1" dirty="0"/>
              <a:t>zelený proužek nebo povlak</a:t>
            </a:r>
            <a:r>
              <a:rPr lang="cs-CZ" dirty="0"/>
              <a:t>, znamená to, že voda obsahuje sinice. Pokud je voda celkově zabarvená do zelena, obsahuje </a:t>
            </a:r>
            <a:r>
              <a:rPr lang="cs-CZ" b="1" dirty="0"/>
              <a:t>zelené řasy</a:t>
            </a:r>
            <a:r>
              <a:rPr lang="cs-CZ" dirty="0"/>
              <a:t>. Ty mohou způsobit alergické reakce, nejsou však natolik nebezpečné jako sinice. 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b="1" dirty="0"/>
              <a:t>Sinice</a:t>
            </a:r>
            <a:r>
              <a:rPr lang="cs-CZ" dirty="0"/>
              <a:t> mohou vyvolávat kožní problémy (zarudnutí pokožky, vyrážky, svědění) při kontaktu kůže s vodou, případně žaludeční a střevní potíže, bolesti hlavy a jaterní potíže při nechtěném požití vody. Riziko je vyšší u dětí, protože během koupání vypijí více vody a zároveň mají nižší tělesnou hmotnost.</a:t>
            </a: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"/>
            </a:pPr>
            <a:r>
              <a:rPr lang="cs-CZ" smtClean="0"/>
              <a:t>1. Kolik druhů kostřav roste v ČR?</a:t>
            </a:r>
          </a:p>
          <a:p>
            <a:pPr>
              <a:buFont typeface="Wingdings" pitchFamily="2" charset="2"/>
              <a:buChar char=""/>
            </a:pPr>
            <a:r>
              <a:rPr lang="cs-CZ" smtClean="0"/>
              <a:t>2. Jaká lipnice je v naší republice nejrozšířenější?</a:t>
            </a:r>
          </a:p>
          <a:p>
            <a:pPr>
              <a:buFont typeface="Wingdings" pitchFamily="2" charset="2"/>
              <a:buChar char=""/>
            </a:pPr>
            <a:r>
              <a:rPr lang="cs-CZ" smtClean="0"/>
              <a:t>3. Kde roste lipnice namodralá?</a:t>
            </a:r>
          </a:p>
          <a:p>
            <a:pPr>
              <a:buFont typeface="Wingdings" pitchFamily="2" charset="2"/>
              <a:buChar char=""/>
            </a:pPr>
            <a:r>
              <a:rPr lang="cs-CZ" smtClean="0"/>
              <a:t>4. Je to pozdní tráva, vyrůstá až v létě. Je vysévána na louky ……..</a:t>
            </a:r>
          </a:p>
          <a:p>
            <a:pPr>
              <a:buFont typeface="Wingdings" pitchFamily="2" charset="2"/>
              <a:buChar char=""/>
            </a:pPr>
            <a:r>
              <a:rPr lang="cs-CZ" smtClean="0"/>
              <a:t>5. Jmenuj všechna úskalí koupání v přírodě.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54355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1600" smtClean="0"/>
              <a:t>ERBENOVÁ, Jitka. Http://cs.wikipedia.org/ [online].17.7. 2010 [cit. 2011-10-20].   File:Kyjovsk%C3%A1_p%C5%99ehrada_-_l%C3%A9to.jpg. Dostupné z WWW: http://commons.wikimedia.org/wiki/File:Kyjovsk%C3%A1_p%C5%99ehrada_-_l%C3%A9to.jpg       </a:t>
            </a:r>
          </a:p>
          <a:p>
            <a:pPr marL="0" indent="0">
              <a:buFont typeface="Wingdings" pitchFamily="2" charset="2"/>
              <a:buNone/>
            </a:pPr>
            <a:endParaRPr lang="cs-CZ" sz="1600" smtClean="0"/>
          </a:p>
          <a:p>
            <a:pPr marL="0" indent="0">
              <a:buFont typeface="Wingdings" pitchFamily="2" charset="2"/>
              <a:buNone/>
            </a:pPr>
            <a:r>
              <a:rPr lang="cs-CZ" sz="1600" smtClean="0"/>
              <a:t>HUHULENIK. Http://cs.wikipedia.org/ [online].23.7. 2011 [cit. 2011-10-20].   File: Strawberries_in_nature_park_Tremsin_(1).jpg. Dostupné z WWW: http://commons.wikimedia.org/wiki/File:Strawberries_in_nature_park_Tremsin_(1).jpg</a:t>
            </a:r>
          </a:p>
          <a:p>
            <a:pPr marL="0" indent="0">
              <a:buFont typeface="Wingdings" pitchFamily="2" charset="2"/>
              <a:buNone/>
            </a:pPr>
            <a:endParaRPr lang="cs-CZ" sz="1600" smtClean="0"/>
          </a:p>
          <a:p>
            <a:pPr marL="0" indent="0">
              <a:buFont typeface="Wingdings" pitchFamily="2" charset="2"/>
              <a:buNone/>
            </a:pPr>
            <a:r>
              <a:rPr lang="cs-CZ" sz="1600" smtClean="0"/>
              <a:t>CHUDY. Http://cs.wikipedia.org/ [online].30.9. 2007 [cit. 2011-10-20].   File: Malina2.jpg. Dostupné z WWW: http://commons.wikimedia.org/wiki/File:Malina2.jpg </a:t>
            </a:r>
          </a:p>
          <a:p>
            <a:pPr marL="0" indent="0">
              <a:buFont typeface="Wingdings" pitchFamily="2" charset="2"/>
              <a:buNone/>
            </a:pPr>
            <a:endParaRPr lang="cs-CZ" sz="1600" smtClean="0"/>
          </a:p>
          <a:p>
            <a:pPr marL="0" indent="0">
              <a:buFont typeface="Wingdings" pitchFamily="2" charset="2"/>
              <a:buNone/>
            </a:pPr>
            <a:r>
              <a:rPr lang="cs-CZ" sz="1600" smtClean="0"/>
              <a:t>FILIPPOV, Petr. Http://cs.wikipedia.org/ [online].29.5. 2009 [cit. 2011-10-20].   File:Poa_pratensis1.JPG. Dostupné z WWW: http://cs.wikipedia.org/wiki/Soubor:Poa_pratensis1.JPG</a:t>
            </a:r>
          </a:p>
          <a:p>
            <a:pPr marL="0" indent="0">
              <a:buFont typeface="Wingdings" pitchFamily="2" charset="2"/>
              <a:buNone/>
            </a:pPr>
            <a:endParaRPr lang="cs-CZ" sz="1600" smtClean="0"/>
          </a:p>
          <a:p>
            <a:pPr marL="0" indent="0">
              <a:buFont typeface="Wingdings" pitchFamily="2" charset="2"/>
              <a:buNone/>
            </a:pPr>
            <a:r>
              <a:rPr lang="cs-CZ" sz="1600" smtClean="0"/>
              <a:t>RASBAK. Http://cs.wikipedia.org/ [online].27.7. 2006 [cit. 2011-10-20].   File: Groene_naaldaar_aarpluim_(Setaria_viridis).jpg . Dostupné z WWW: http://cs.wikipedia.org/wiki/Soubor:Groene_naaldaar_aarpluim_(Setaria_viridis).jpg </a:t>
            </a:r>
          </a:p>
          <a:p>
            <a:pPr marL="0" indent="0">
              <a:buFont typeface="Wingdings" pitchFamily="2" charset="2"/>
              <a:buNone/>
            </a:pPr>
            <a:endParaRPr lang="cs-CZ" sz="16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908050"/>
            <a:ext cx="8785225" cy="5834063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RASBAK. </a:t>
            </a:r>
            <a:r>
              <a:rPr lang="cs-CZ" sz="1600" dirty="0"/>
              <a:t>. Http://cs.wikipedia.org/ [online</a:t>
            </a:r>
            <a:r>
              <a:rPr lang="cs-CZ" sz="1600" dirty="0" smtClean="0"/>
              <a:t>].6.6. 2005 </a:t>
            </a:r>
            <a:r>
              <a:rPr lang="cs-CZ" sz="1600" dirty="0"/>
              <a:t>[cit. 2011-10-20].   </a:t>
            </a:r>
            <a:r>
              <a:rPr lang="cs-CZ" sz="1600" dirty="0" smtClean="0"/>
              <a:t>File: Timoteegras_bloeiwijze_Phleum_pratense_subsp_pratense.jpg.Dostupné </a:t>
            </a:r>
            <a:r>
              <a:rPr lang="cs-CZ" sz="1600" dirty="0"/>
              <a:t>z WWW: 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cs.wikipedia.org/wiki/Soubor:Timoteegras_bloeiwijze_Phleum_pratense_subsp_pratense.jpg</a:t>
            </a:r>
          </a:p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RASBAK.  </a:t>
            </a:r>
            <a:r>
              <a:rPr lang="cs-CZ" sz="1600" dirty="0"/>
              <a:t>Http://cs.wikipedia.org/ [online</a:t>
            </a:r>
            <a:r>
              <a:rPr lang="cs-CZ" sz="1600" dirty="0" smtClean="0"/>
              <a:t>].3.4. </a:t>
            </a:r>
            <a:r>
              <a:rPr lang="cs-CZ" sz="1600" dirty="0"/>
              <a:t>2005 [cit. 2011-10-20].   </a:t>
            </a:r>
            <a:r>
              <a:rPr lang="cs-CZ" sz="1600" dirty="0" smtClean="0"/>
              <a:t>File:Poa_annua.jpg. Dostupné </a:t>
            </a:r>
            <a:r>
              <a:rPr lang="cs-CZ" sz="1600" dirty="0"/>
              <a:t>z WWW: 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cs.wikipedia.org/wiki/Soubor:Poa_annua.jpg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600" dirty="0" smtClean="0"/>
              <a:t>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RASBAK. </a:t>
            </a:r>
            <a:r>
              <a:rPr lang="cs-CZ" sz="1600" dirty="0"/>
              <a:t>Http://cs.wikipedia.org/ [online</a:t>
            </a:r>
            <a:r>
              <a:rPr lang="cs-CZ" sz="1600" dirty="0" smtClean="0"/>
              <a:t>].23.3. 2007 </a:t>
            </a:r>
            <a:r>
              <a:rPr lang="cs-CZ" sz="1600" dirty="0"/>
              <a:t>[cit. 2011-10-20].   </a:t>
            </a:r>
            <a:r>
              <a:rPr lang="cs-CZ" sz="1600" dirty="0" smtClean="0"/>
              <a:t>File:Alopecurus_pratensis_Grote_vossenstaart_closeup.jpg. </a:t>
            </a:r>
            <a:r>
              <a:rPr lang="cs-CZ" sz="1600" dirty="0"/>
              <a:t>Dostupné z WWW: http://</a:t>
            </a:r>
            <a:r>
              <a:rPr lang="cs-CZ" sz="1600" dirty="0" smtClean="0"/>
              <a:t>cs.wikipedia.org/wiki/Soubor:Alopecurus_pratensis_Grote_vossenstaart_closeup.jpg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SHEBS, Stan. </a:t>
            </a:r>
            <a:r>
              <a:rPr lang="cs-CZ" sz="1600" dirty="0"/>
              <a:t>Http://cs.wikipedia.org/ [online</a:t>
            </a:r>
            <a:r>
              <a:rPr lang="cs-CZ" sz="1600" dirty="0" smtClean="0"/>
              <a:t>].17.5. 2008 </a:t>
            </a:r>
            <a:r>
              <a:rPr lang="cs-CZ" sz="1600" dirty="0"/>
              <a:t>[cit. 2011-10-20].   </a:t>
            </a:r>
            <a:r>
              <a:rPr lang="cs-CZ" sz="1600" dirty="0" smtClean="0"/>
              <a:t>File: Veronica_anagallis-aquatica_5.jpg.Dostupné </a:t>
            </a:r>
            <a:r>
              <a:rPr lang="cs-CZ" sz="1600" dirty="0"/>
              <a:t>z WWW: http://</a:t>
            </a:r>
            <a:r>
              <a:rPr lang="cs-CZ" sz="1600" dirty="0" smtClean="0"/>
              <a:t>cs.wikipedia.org/wiki/Soubor:Veronica_anagallis-aquatica_5.jpg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600" dirty="0" smtClean="0"/>
              <a:t> 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FRIESE, Horst. </a:t>
            </a:r>
            <a:r>
              <a:rPr lang="cs-CZ" sz="1600" dirty="0"/>
              <a:t>Http://cs.wikipedia.org/ [online</a:t>
            </a:r>
            <a:r>
              <a:rPr lang="cs-CZ" sz="1600" dirty="0" smtClean="0"/>
              <a:t>].8.6. 2010 </a:t>
            </a:r>
            <a:r>
              <a:rPr lang="cs-CZ" sz="1600" dirty="0"/>
              <a:t>[cit. 2011-10-20].   </a:t>
            </a:r>
            <a:r>
              <a:rPr lang="cs-CZ" sz="1600" dirty="0" smtClean="0"/>
              <a:t>File:A_Blume_33_020be_wp1.jpg. Dostupné </a:t>
            </a:r>
            <a:r>
              <a:rPr lang="cs-CZ" sz="1600" dirty="0"/>
              <a:t>z WWW: http://</a:t>
            </a:r>
            <a:r>
              <a:rPr lang="cs-CZ" sz="1600" dirty="0" smtClean="0"/>
              <a:t>cs.wikipedia.org/wiki/Soubor:A_Blume_33_020be_wp1.jpg.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AROCHE. </a:t>
            </a:r>
            <a:r>
              <a:rPr lang="cs-CZ" sz="1600" dirty="0"/>
              <a:t>Http://cs.wikipedia.org/ [online</a:t>
            </a:r>
            <a:r>
              <a:rPr lang="cs-CZ" sz="1600" dirty="0" smtClean="0"/>
              <a:t>].11.9. 2009 </a:t>
            </a:r>
            <a:r>
              <a:rPr lang="cs-CZ" sz="1600" dirty="0"/>
              <a:t>[cit. 2011-10-20].   </a:t>
            </a:r>
            <a:r>
              <a:rPr lang="cs-CZ" sz="1600" dirty="0" smtClean="0"/>
              <a:t>File:Silene_vulgaris_maritima1.jpg. </a:t>
            </a:r>
            <a:r>
              <a:rPr lang="cs-CZ" sz="1600" dirty="0"/>
              <a:t>Dostupné z WWW: http://</a:t>
            </a:r>
            <a:r>
              <a:rPr lang="cs-CZ" sz="1600" dirty="0" smtClean="0"/>
              <a:t>cs.wikipedia.org/wiki/Soubor:Silene_vulgaris_maritima1.jpg.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HARPER, Derek. </a:t>
            </a:r>
            <a:r>
              <a:rPr lang="cs-CZ" sz="1600" dirty="0"/>
              <a:t>. Http://cs.wikipedia.org/ [online].</a:t>
            </a:r>
            <a:r>
              <a:rPr lang="cs-CZ" sz="1600" dirty="0" smtClean="0"/>
              <a:t>13.6. 2008 </a:t>
            </a:r>
            <a:r>
              <a:rPr lang="cs-CZ" sz="1600" dirty="0"/>
              <a:t>[cit. 2011-10-20].   </a:t>
            </a:r>
            <a:r>
              <a:rPr lang="cs-CZ" sz="1600" dirty="0" smtClean="0"/>
              <a:t>File: Corn_Cockle</a:t>
            </a:r>
            <a:r>
              <a:rPr lang="cs-CZ" sz="1600" dirty="0"/>
              <a:t>,_Torre_churchyard_-_geograph.org.uk_-_847783.jpg </a:t>
            </a:r>
            <a:r>
              <a:rPr lang="cs-CZ" sz="1600" dirty="0" smtClean="0"/>
              <a:t>.Dostupné </a:t>
            </a:r>
            <a:r>
              <a:rPr lang="cs-CZ" sz="1600" dirty="0"/>
              <a:t>z WWW: http://cs.wikipedia.org/wiki/Soubor:Corn_Cockle,_Torre_churchyard_-_geograph.org.uk_-_847783.jpg </a:t>
            </a: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ucky Tie">
    <a:dk1>
      <a:sysClr val="windowText" lastClr="000000"/>
    </a:dk1>
    <a:lt1>
      <a:sysClr val="window" lastClr="FFFFFF"/>
    </a:lt1>
    <a:dk2>
      <a:srgbClr val="C80000"/>
    </a:dk2>
    <a:lt2>
      <a:srgbClr val="FFECEC"/>
    </a:lt2>
    <a:accent1>
      <a:srgbClr val="C93131"/>
    </a:accent1>
    <a:accent2>
      <a:srgbClr val="F58C5D"/>
    </a:accent2>
    <a:accent3>
      <a:srgbClr val="EABC33"/>
    </a:accent3>
    <a:accent4>
      <a:srgbClr val="698F9B"/>
    </a:accent4>
    <a:accent5>
      <a:srgbClr val="825397"/>
    </a:accent5>
    <a:accent6>
      <a:srgbClr val="814359"/>
    </a:accent6>
    <a:hlink>
      <a:srgbClr val="03AEC5"/>
    </a:hlink>
    <a:folHlink>
      <a:srgbClr val="8D9B07"/>
    </a:folHlink>
  </a:clrScheme>
</a:themeOverride>
</file>

<file path=ppt/theme/themeOverride2.xml><?xml version="1.0" encoding="utf-8"?>
<a:themeOverride xmlns:a="http://schemas.openxmlformats.org/drawingml/2006/main">
  <a:clrScheme name="Lucky Tie">
    <a:dk1>
      <a:sysClr val="windowText" lastClr="000000"/>
    </a:dk1>
    <a:lt1>
      <a:sysClr val="window" lastClr="FFFFFF"/>
    </a:lt1>
    <a:dk2>
      <a:srgbClr val="C80000"/>
    </a:dk2>
    <a:lt2>
      <a:srgbClr val="FFECEC"/>
    </a:lt2>
    <a:accent1>
      <a:srgbClr val="C93131"/>
    </a:accent1>
    <a:accent2>
      <a:srgbClr val="F58C5D"/>
    </a:accent2>
    <a:accent3>
      <a:srgbClr val="EABC33"/>
    </a:accent3>
    <a:accent4>
      <a:srgbClr val="698F9B"/>
    </a:accent4>
    <a:accent5>
      <a:srgbClr val="825397"/>
    </a:accent5>
    <a:accent6>
      <a:srgbClr val="814359"/>
    </a:accent6>
    <a:hlink>
      <a:srgbClr val="03AEC5"/>
    </a:hlink>
    <a:folHlink>
      <a:srgbClr val="8D9B07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TC010219413[[fn=Motiv vzorku kravaty]]</Template>
  <TotalTime>164</TotalTime>
  <Words>866</Words>
  <Application>Microsoft Office PowerPoint</Application>
  <PresentationFormat>Předvádění na obrazovce (4:3)</PresentationFormat>
  <Paragraphs>83</Paragraphs>
  <Slides>18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18</vt:i4>
      </vt:variant>
    </vt:vector>
  </HeadingPairs>
  <TitlesOfParts>
    <vt:vector size="30" baseType="lpstr">
      <vt:lpstr>Franklin Gothic Book</vt:lpstr>
      <vt:lpstr>Arial</vt:lpstr>
      <vt:lpstr>Tahoma</vt:lpstr>
      <vt:lpstr>Wingdings</vt:lpstr>
      <vt:lpstr>Wingdings 2</vt:lpstr>
      <vt:lpstr>Calibri</vt:lpstr>
      <vt:lpstr>StarSymbol</vt:lpstr>
      <vt:lpstr>Lucida Sans Unicode</vt:lpstr>
      <vt:lpstr>Mangal</vt:lpstr>
      <vt:lpstr>LuckyTie</vt:lpstr>
      <vt:lpstr>LuckyTie</vt:lpstr>
      <vt:lpstr>LuckyTie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SPOLEČENSTVA V LÉTĚ</dc:title>
  <dc:creator>H Koláčková</dc:creator>
  <cp:lastModifiedBy>Maminka</cp:lastModifiedBy>
  <cp:revision>36</cp:revision>
  <dcterms:created xsi:type="dcterms:W3CDTF">2011-10-25T07:09:55Z</dcterms:created>
  <dcterms:modified xsi:type="dcterms:W3CDTF">2013-09-20T07:37:29Z</dcterms:modified>
</cp:coreProperties>
</file>