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71" r:id="rId2"/>
    <p:sldId id="273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5" r:id="rId15"/>
    <p:sldId id="274" r:id="rId16"/>
    <p:sldId id="267" r:id="rId17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02" y="-9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 sz="1400"/>
            </a:pPr>
            <a:fld id="{CE9D47FB-7D04-4AAC-B6AF-8F1E76A76861}" type="slidenum">
              <a:rPr/>
              <a:pPr>
                <a:defRPr sz="1400"/>
              </a:pPr>
              <a:t>‹#›</a:t>
            </a:fld>
            <a:endParaRPr lang="cs-CZ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2D9325B2-EE3F-4804-B022-A0C56D5EFC23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angal" pitchFamily="2"/>
        <a:cs typeface="Mangal" pitchFamily="2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84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662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301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96370" y="2963392"/>
            <a:ext cx="8568531" cy="3427053"/>
          </a:xfrm>
        </p:spPr>
        <p:txBody>
          <a:bodyPr anchor="t">
            <a:noAutofit/>
          </a:bodyPr>
          <a:lstStyle>
            <a:lvl1pPr algn="ctr">
              <a:defRPr lang="en-US" sz="68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96370" y="1249866"/>
            <a:ext cx="8568531" cy="1663129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4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5634E-0BA2-41E3-AA65-9DC879706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51584-7EAD-49CF-B287-DA0BA24C2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761298" y="542004"/>
            <a:ext cx="8558031" cy="6475667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lIns="100794" tIns="50397" rIns="100794" bIns="50397" anchor="ctr"/>
          <a:lstStyle/>
          <a:p>
            <a:pPr algn="ctr" defTabSz="1007943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000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856853" y="877439"/>
            <a:ext cx="8366919" cy="3431333"/>
          </a:xfrm>
        </p:spPr>
        <p:txBody>
          <a:bodyPr/>
          <a:lstStyle>
            <a:lvl1pPr algn="ctr">
              <a:buNone/>
              <a:defRPr lang="en-US" sz="68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856853" y="4352547"/>
            <a:ext cx="8366919" cy="1664178"/>
          </a:xfrm>
        </p:spPr>
        <p:txBody>
          <a:bodyPr>
            <a:normAutofit/>
          </a:bodyPr>
          <a:lstStyle>
            <a:lvl1pPr indent="0"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839788" y="6569075"/>
            <a:ext cx="2352675" cy="4032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444875" y="6569075"/>
            <a:ext cx="3190875" cy="4032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888163" y="6569075"/>
            <a:ext cx="2352675" cy="4032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F972AC-8479-45AA-B96B-713EB9C6F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99A6A-56C1-429A-95F5-A25B768EC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2167001" y="3070337"/>
            <a:ext cx="6350127" cy="1008063"/>
          </a:xfrm>
        </p:spPr>
        <p:txBody>
          <a:bodyPr anchor="ctr">
            <a:noAutofit/>
          </a:bodyPr>
          <a:lstStyle>
            <a:lvl1pPr algn="ctr">
              <a:defRPr sz="39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764110" y="603482"/>
            <a:ext cx="3729831" cy="705219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100794" tIns="100794" rIns="100794" bIns="100794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tx1"/>
                </a:solidFill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764110" y="1457659"/>
            <a:ext cx="3729831" cy="5291773"/>
          </a:xfrm>
        </p:spPr>
        <p:txBody>
          <a:bodyPr/>
          <a:lstStyle>
            <a:lvl1pPr>
              <a:defRPr sz="2200"/>
            </a:lvl1pPr>
            <a:lvl2pPr>
              <a:defRPr sz="21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654197" y="603482"/>
            <a:ext cx="3729831" cy="705219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100794" tIns="100794" rIns="100794" bIns="100794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tx1"/>
                </a:solidFill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654197" y="1457659"/>
            <a:ext cx="3729831" cy="5291773"/>
          </a:xfrm>
        </p:spPr>
        <p:txBody>
          <a:bodyPr/>
          <a:lstStyle>
            <a:lvl1pPr>
              <a:defRPr sz="2200"/>
            </a:lvl1pPr>
            <a:lvl2pPr>
              <a:defRPr sz="21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6EAF1-33AA-41F2-BB26-83EBCFF2E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C421D-3C11-4E10-9479-3B713185C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5586F-0810-47EF-84E5-F724AB8065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2015809" y="3184055"/>
            <a:ext cx="6047740" cy="1008063"/>
          </a:xfrm>
        </p:spPr>
        <p:txBody>
          <a:bodyPr/>
          <a:lstStyle>
            <a:lvl1pPr algn="l">
              <a:defRPr sz="31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856177" y="664217"/>
            <a:ext cx="6552406" cy="6047740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947004" y="3184056"/>
            <a:ext cx="6047740" cy="1008063"/>
          </a:xfrm>
        </p:spPr>
        <p:txBody>
          <a:bodyPr lIns="100794" rIns="100794"/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637AF-7D46-4086-9330-2BED2D6B9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5226050" y="876300"/>
            <a:ext cx="4365625" cy="5835650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818328" y="3860023"/>
            <a:ext cx="3528219" cy="1259946"/>
          </a:xfrm>
        </p:spPr>
        <p:txBody>
          <a:bodyPr anchor="t">
            <a:noAutofit/>
          </a:bodyPr>
          <a:lstStyle>
            <a:lvl1pPr algn="ctr">
              <a:buNone/>
              <a:defRPr sz="29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81574" y="905224"/>
            <a:ext cx="5017050" cy="5749230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5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818328" y="1763925"/>
            <a:ext cx="3528219" cy="201210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1pPr>
            <a:lvl2pPr marL="507471" marR="0" indent="-124244">
              <a:buFontTx/>
              <a:buNone/>
              <a:defRPr sz="1300"/>
            </a:lvl2pPr>
            <a:lvl3pPr marL="1007943" marR="0" indent="-129493">
              <a:buFontTx/>
              <a:buNone/>
              <a:defRPr sz="1100"/>
            </a:lvl3pPr>
            <a:lvl4pPr marL="1450669" marR="0" indent="-124244">
              <a:buFontTx/>
              <a:buNone/>
              <a:defRPr sz="1000"/>
            </a:lvl4pPr>
            <a:lvl5pPr marL="1886394" marR="0" indent="-129493">
              <a:buFontTx/>
              <a:buNone/>
              <a:defRPr sz="1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9B65C-3A3B-469F-8B51-D575C2FB6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F5885-6722-40C8-931E-36D4E1F8E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3BD4B-E318-48EC-A7BD-C3E3AC205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78024" y="251989"/>
            <a:ext cx="9324578" cy="7055697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lIns="100794" tIns="50397" rIns="100794" bIns="50397" anchor="ctr"/>
          <a:lstStyle/>
          <a:p>
            <a:pPr algn="ctr" defTabSz="1007943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2000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503238" y="336550"/>
            <a:ext cx="9074150" cy="1258888"/>
          </a:xfrm>
          <a:prstGeom prst="rect">
            <a:avLst/>
          </a:prstGeom>
        </p:spPr>
        <p:txBody>
          <a:bodyPr lIns="100794" tIns="50397" rIns="100794" bIns="50397"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0397" tIns="50397" rIns="50397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503238" y="6850063"/>
            <a:ext cx="2352675" cy="403225"/>
          </a:xfrm>
          <a:prstGeom prst="rect">
            <a:avLst/>
          </a:prstGeom>
        </p:spPr>
        <p:txBody>
          <a:bodyPr lIns="100794" tIns="50397" rIns="100794" bIns="50397"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1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444875" y="6850063"/>
            <a:ext cx="3190875" cy="403225"/>
          </a:xfrm>
          <a:prstGeom prst="rect">
            <a:avLst/>
          </a:prstGeom>
        </p:spPr>
        <p:txBody>
          <a:bodyPr lIns="100794" tIns="50397" rIns="100794" bIns="50397"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1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7224713" y="6850063"/>
            <a:ext cx="2352675" cy="403225"/>
          </a:xfrm>
          <a:prstGeom prst="rect">
            <a:avLst/>
          </a:prstGeom>
        </p:spPr>
        <p:txBody>
          <a:bodyPr lIns="100794" tIns="50397" rIns="100794" bIns="50397"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1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3331AC22-18CC-490D-8451-E7A1E1B59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xStyles>
    <p:titleStyle>
      <a:defPPr>
        <a:defRPr sz="49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800" b="1" kern="1200" dirty="0">
          <a:solidFill>
            <a:srgbClr val="171B73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2pPr>
      <a:lvl3pPr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3pPr>
      <a:lvl4pPr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4pPr>
      <a:lvl5pPr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5pPr>
      <a:lvl6pPr marL="457200"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6pPr>
      <a:lvl7pPr marL="914400"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7pPr>
      <a:lvl8pPr marL="1371600"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8pPr>
      <a:lvl9pPr marL="1828800" algn="ctr" rtl="0" fontAlgn="base">
        <a:spcBef>
          <a:spcPct val="0"/>
        </a:spcBef>
        <a:spcAft>
          <a:spcPct val="0"/>
        </a:spcAft>
        <a:defRPr sz="5800" b="1">
          <a:solidFill>
            <a:srgbClr val="171B73"/>
          </a:solidFill>
          <a:latin typeface="Bodoni MT"/>
          <a:ea typeface="Bodoni MT"/>
          <a:cs typeface="Bodoni MT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503238" indent="-3016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3100">
          <a:solidFill>
            <a:schemeClr val="tx1"/>
          </a:solidFill>
          <a:latin typeface="+mn-lt"/>
          <a:ea typeface="+mn-lt"/>
          <a:cs typeface="+mn-lt"/>
        </a:defRPr>
      </a:lvl1pPr>
      <a:lvl2pPr marL="835025" indent="-250825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38238" indent="-250825" algn="l" rtl="0" fontAlgn="base">
        <a:spcBef>
          <a:spcPct val="20000"/>
        </a:spcBef>
        <a:spcAft>
          <a:spcPct val="0"/>
        </a:spcAft>
        <a:buClr>
          <a:srgbClr val="C43D1F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3pPr>
      <a:lvl4pPr marL="1430338" indent="-250825" algn="l" rtl="0" fontAlgn="base">
        <a:spcBef>
          <a:spcPct val="20000"/>
        </a:spcBef>
        <a:spcAft>
          <a:spcPct val="0"/>
        </a:spcAft>
        <a:buClr>
          <a:srgbClr val="B42469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4pPr>
      <a:lvl5pPr marL="1712913" indent="-250825" algn="l" rtl="0" fontAlgn="base">
        <a:spcBef>
          <a:spcPct val="20000"/>
        </a:spcBef>
        <a:spcAft>
          <a:spcPct val="0"/>
        </a:spcAft>
        <a:buClr>
          <a:srgbClr val="7B309B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5pPr>
      <a:lvl6pPr marL="1995727" indent="-251986" algn="l" eaLnBrk="1" hangingPunct="1">
        <a:buClr>
          <a:schemeClr val="accent6"/>
        </a:buClr>
        <a:buFont typeface="Wingdings 2" pitchFamily="18" charset="2"/>
        <a:buChar char=""/>
        <a:defRPr lang="en-US" sz="1800" baseline="0" smtClean="0">
          <a:latin typeface="+mn-lt"/>
        </a:defRPr>
      </a:lvl6pPr>
      <a:lvl7pPr marL="2288031" indent="-251986" algn="l" eaLnBrk="1" hangingPunct="1">
        <a:buClr>
          <a:schemeClr val="tx2"/>
        </a:buClr>
        <a:buFont typeface="Wingdings 2" pitchFamily="18" charset="2"/>
        <a:buChar char=""/>
        <a:defRPr lang="en-US" sz="1800" baseline="0" smtClean="0">
          <a:latin typeface="+mn-lt"/>
        </a:defRPr>
      </a:lvl7pPr>
      <a:lvl8pPr marL="2580334" indent="-251986" algn="l" eaLnBrk="1" hangingPunct="1">
        <a:buClr>
          <a:schemeClr val="accent2"/>
        </a:buClr>
        <a:buFont typeface="Wingdings 2" pitchFamily="18" charset="2"/>
        <a:buChar char=""/>
        <a:defRPr sz="1800" baseline="0">
          <a:latin typeface="+mn-lt"/>
        </a:defRPr>
      </a:lvl8pPr>
      <a:lvl9pPr marL="2862558" indent="-251986" algn="l" eaLnBrk="1" hangingPunct="1">
        <a:buClr>
          <a:schemeClr val="accent1"/>
        </a:buClr>
        <a:buFont typeface="Wingdings 2" pitchFamily="18" charset="2"/>
        <a:buChar char=""/>
        <a:defRPr sz="15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503972" eaLnBrk="1" hangingPunct="1"/>
      <a:lvl3pPr marL="1007943" eaLnBrk="1" hangingPunct="1"/>
      <a:lvl4pPr marL="1511915" eaLnBrk="1" hangingPunct="1"/>
      <a:lvl5pPr marL="2015886" eaLnBrk="1" hangingPunct="1"/>
      <a:lvl6pPr marL="2519858" eaLnBrk="1" hangingPunct="1"/>
      <a:lvl7pPr marL="3023829" eaLnBrk="1" hangingPunct="1"/>
      <a:lvl8pPr marL="3527801" eaLnBrk="1" hangingPunct="1"/>
      <a:lvl9pPr marL="4031772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itta-carolinensis-001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ykora_modrinka3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1619250"/>
            <a:ext cx="9072562" cy="5400675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solidFill>
                  <a:srgbClr val="00B050"/>
                </a:solidFill>
                <a:latin typeface="Arial Black" pitchFamily="34" charset="0"/>
              </a:rPr>
              <a:t>ZÁKLADNÍ ŠKOLA SLOVAN, KROMĚŘÍŽ, PŘÍSPĚVKOVÁ ORGANIZACE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solidFill>
                  <a:srgbClr val="00B050"/>
                </a:solidFill>
                <a:latin typeface="Arial Black" pitchFamily="34" charset="0"/>
              </a:rPr>
              <a:t>ZEYEROVA 3354, 767 01 KROMĚŘÍŽ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smtClean="0">
                <a:latin typeface="Arial Black" pitchFamily="34" charset="0"/>
              </a:rPr>
              <a:t>projekt v rámci vzdělávacího programu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VZDĚLÁNÍ PRO KOKURENCESCHOPNOST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ŠABLOVA ČÍSLO: III/2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NÁZEV:  INOVACE A ZKVALITNĚNÍ VÝUKY PROSTŘEDNICTVÍM ICT</a:t>
            </a:r>
          </a:p>
          <a:p>
            <a:pPr algn="ctr">
              <a:lnSpc>
                <a:spcPct val="90000"/>
              </a:lnSpc>
              <a:spcBef>
                <a:spcPct val="0"/>
              </a:spcBef>
            </a:pPr>
            <a:endParaRPr lang="cs-CZ" sz="2200" smtClean="0">
              <a:latin typeface="Arial Black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PŘEDMĚT: PŘÍRODOVĚDA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ROČNÍK: IV.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TÉMA: ZPĚVNÍ PTÁCI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AUTOR: MGR. HANA KOLÁČKOVÁ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z="2200" b="1" smtClean="0">
                <a:latin typeface="Arial Black" pitchFamily="34" charset="0"/>
              </a:rPr>
              <a:t>DATUM VYTVOŘENÍ: 2. 11. 2011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cs-CZ" sz="2200" b="1" smtClean="0">
              <a:latin typeface="Arial Black" pitchFamily="34" charset="0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</a:pPr>
            <a:r>
              <a:rPr lang="cs-CZ" sz="4800" smtClean="0">
                <a:latin typeface="Arial Black" pitchFamily="34" charset="0"/>
              </a:rPr>
              <a:t> </a:t>
            </a:r>
            <a:r>
              <a:rPr lang="cs-CZ" sz="4800" b="1" smtClean="0">
                <a:solidFill>
                  <a:srgbClr val="C00000"/>
                </a:solidFill>
                <a:latin typeface="Arial Black" pitchFamily="34" charset="0"/>
              </a:rPr>
              <a:t>VY_32_INOVACE_21_HK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cs-CZ" sz="2600" smtClean="0">
              <a:latin typeface="Arial Black" pitchFamily="34" charset="0"/>
            </a:endParaRPr>
          </a:p>
        </p:txBody>
      </p:sp>
      <p:pic>
        <p:nvPicPr>
          <p:cNvPr id="15365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0088" y="539750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506" y="207941"/>
            <a:ext cx="7854942" cy="1019062"/>
          </a:xfr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398588"/>
            <a:ext cx="9366250" cy="5873750"/>
          </a:xfr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cs-CZ" sz="1800" smtClean="0">
                <a:solidFill>
                  <a:srgbClr val="705B01"/>
                </a:solidFill>
              </a:rPr>
              <a:t>PREZENTACE JE VYTVOŘENA JAKO DOPLNĚK K UČIVU 4. ROČNÍKU PŘÍRODOVĚDY.  </a:t>
            </a:r>
          </a:p>
          <a:p>
            <a:pPr>
              <a:spcBef>
                <a:spcPct val="0"/>
              </a:spcBef>
            </a:pPr>
            <a:r>
              <a:rPr lang="cs-CZ" sz="1800" smtClean="0">
                <a:solidFill>
                  <a:srgbClr val="705B01"/>
                </a:solidFill>
              </a:rPr>
              <a:t>DOPLŇUJE UČIVO </a:t>
            </a:r>
            <a:r>
              <a:rPr lang="cs-CZ" sz="1800" b="1" smtClean="0">
                <a:solidFill>
                  <a:srgbClr val="705B01"/>
                </a:solidFill>
              </a:rPr>
              <a:t>ROZMANITOST PŘÍRODY – ŽIVÁ PŘÍRODA, POZNÁVÁNÍ  ŽIVOČICHŮ A ROSTLIN.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z="1800" smtClean="0">
              <a:solidFill>
                <a:srgbClr val="705B01"/>
              </a:solidFill>
            </a:endParaRPr>
          </a:p>
          <a:p>
            <a:pPr>
              <a:spcBef>
                <a:spcPct val="0"/>
              </a:spcBef>
            </a:pPr>
            <a:r>
              <a:rPr lang="cs-CZ" sz="1800" u="sng" smtClean="0">
                <a:solidFill>
                  <a:srgbClr val="705B01"/>
                </a:solidFill>
              </a:rPr>
              <a:t>V RÁMCI PREZENTACE SE ŽÁCI SEZNÁMÍ: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endParaRPr lang="cs-CZ" sz="1800" u="sng" smtClean="0">
              <a:solidFill>
                <a:srgbClr val="705B01"/>
              </a:solidFill>
            </a:endParaRP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r>
              <a:rPr lang="cs-CZ" sz="1800" smtClean="0">
                <a:solidFill>
                  <a:srgbClr val="705B01"/>
                </a:solidFill>
              </a:rPr>
              <a:t>S NAŠIMI NEJBĚŽNĚJŠÍMI  ZPĚVNÝMI  PTÁKY.</a:t>
            </a: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r>
              <a:rPr lang="cs-CZ" sz="1800" smtClean="0">
                <a:solidFill>
                  <a:srgbClr val="705B01"/>
                </a:solidFill>
              </a:rPr>
              <a:t>POZNAJÍ ROZDÍLY MEZI KOSEM, BRHLÍKEM A DROZDEM.</a:t>
            </a: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r>
              <a:rPr lang="cs-CZ" sz="1800" smtClean="0">
                <a:solidFill>
                  <a:srgbClr val="705B01"/>
                </a:solidFill>
              </a:rPr>
              <a:t>S NEJROZŠÍŘENĚJŠÍMI DRUHY NAŠICH SÝKOR.</a:t>
            </a: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r>
              <a:rPr lang="cs-CZ" sz="1800" smtClean="0">
                <a:solidFill>
                  <a:srgbClr val="705B01"/>
                </a:solidFill>
              </a:rPr>
              <a:t>NAUČÍ SE VYROBIT BUDKU PRO SÝKORKY.</a:t>
            </a: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endParaRPr lang="cs-CZ" sz="1800" smtClean="0">
              <a:solidFill>
                <a:srgbClr val="705B01"/>
              </a:solidFill>
            </a:endParaRP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1800" smtClean="0">
                <a:solidFill>
                  <a:srgbClr val="705B01"/>
                </a:solidFill>
              </a:rPr>
              <a:t>    </a:t>
            </a:r>
            <a:r>
              <a:rPr lang="cs-CZ" sz="1800" u="sng" smtClean="0">
                <a:solidFill>
                  <a:srgbClr val="705B01"/>
                </a:solidFill>
              </a:rPr>
              <a:t>  Zkušenosti z pilotování: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1800" smtClean="0">
                <a:solidFill>
                  <a:srgbClr val="705B01"/>
                </a:solidFill>
              </a:rPr>
              <a:t>Žáci dokázali v úvodu hodiny poznat podle obrázků pouze sýkoru koňadru a modřinku. Ostatní zpěvní ptáci pro ně byli učivem novým. Osvojili si jej bez problémů. Na závěrečné otázky odpověděli vesměs správně. Za domácí úkol mají zjistit počet ptačích budek v nejbližším okolí školy.</a:t>
            </a: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endParaRPr lang="cs-CZ" sz="2200" smtClean="0">
              <a:solidFill>
                <a:srgbClr val="705B01"/>
              </a:solidFill>
            </a:endParaRP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endParaRPr lang="cs-CZ" sz="2200" smtClean="0">
              <a:solidFill>
                <a:srgbClr val="705B01"/>
              </a:solidFill>
            </a:endParaRPr>
          </a:p>
          <a:p>
            <a:pPr>
              <a:spcBef>
                <a:spcPct val="0"/>
              </a:spcBef>
              <a:buFont typeface="Wingdings 2" pitchFamily="18" charset="2"/>
              <a:buAutoNum type="arabicPeriod"/>
            </a:pPr>
            <a:endParaRPr lang="cs-CZ" sz="2200" smtClean="0">
              <a:solidFill>
                <a:srgbClr val="705B01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40000" y="569358"/>
            <a:ext cx="8532563" cy="994330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ZPĚVNÍ</a:t>
            </a: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  </a:t>
            </a: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PTÁCI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79725" y="1800225"/>
            <a:ext cx="20955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2275" y="1800225"/>
            <a:ext cx="24574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62588" y="5040313"/>
            <a:ext cx="24574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2275" y="5238750"/>
            <a:ext cx="2638425" cy="142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60700" y="5040313"/>
            <a:ext cx="2455863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22838" y="1800225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2275" y="3535363"/>
            <a:ext cx="2574925" cy="17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943225" y="3448050"/>
            <a:ext cx="24574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400675" y="3506788"/>
            <a:ext cx="2093913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199313" y="1800225"/>
            <a:ext cx="2352675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380288" y="3535363"/>
            <a:ext cx="217170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920038" y="5040313"/>
            <a:ext cx="1619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75816" y="251445"/>
            <a:ext cx="8496747" cy="131224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KONCERT PRO MNOHO HLASŮ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768475"/>
            <a:ext cx="8640763" cy="498951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fontAlgn="auto"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Les se probouzí časně zrána, ještě za šera.</a:t>
            </a:r>
          </a:p>
          <a:p>
            <a:pPr fontAlgn="auto"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Po prvním ptačím pípnutí následuje další a       k němu se přidávají hlasy ze všech stran, jakoby se ozývaly koruny stromů.</a:t>
            </a:r>
          </a:p>
          <a:p>
            <a:pPr fontAlgn="auto"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Stovky drobných oček bdí a stovky </a:t>
            </a:r>
            <a:r>
              <a:rPr dirty="0" err="1">
                <a:latin typeface="Arial" pitchFamily="34" charset="0"/>
                <a:cs typeface="Arial" pitchFamily="34" charset="0"/>
              </a:rPr>
              <a:t>hrdélek</a:t>
            </a:r>
            <a:r>
              <a:rPr dirty="0">
                <a:latin typeface="Arial" pitchFamily="34" charset="0"/>
                <a:cs typeface="Arial" pitchFamily="34" charset="0"/>
              </a:rPr>
              <a:t> vyzpěvuje. Mnohohlasý koncert zní po lese.</a:t>
            </a:r>
          </a:p>
          <a:p>
            <a:pPr fontAlgn="auto">
              <a:defRPr/>
            </a:pPr>
            <a:r>
              <a:rPr dirty="0">
                <a:latin typeface="Arial" pitchFamily="34" charset="0"/>
                <a:cs typeface="Arial" pitchFamily="34" charset="0"/>
              </a:rPr>
              <a:t>V květnu je čas prvního hnízdění a žádný sameček se nenechá zahanbit před svou samičkou.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19832" y="301625"/>
            <a:ext cx="8352731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KOS  A  BRHLÍK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800225"/>
            <a:ext cx="5580062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00675" y="1800225"/>
            <a:ext cx="4319588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75816" y="301625"/>
            <a:ext cx="8496747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Vyber z textu ptačí jména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8569325" cy="5014913"/>
          </a:xfrm>
        </p:spPr>
        <p:txBody>
          <a:bodyPr>
            <a:normAutofit fontScale="92500"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fontAlgn="auto">
              <a:defRPr/>
            </a:pPr>
            <a:r>
              <a:rPr dirty="0"/>
              <a:t>V lese snadno rozpoznáme flétnový hlas kosa černého</a:t>
            </a:r>
            <a:r>
              <a:rPr dirty="0" smtClean="0"/>
              <a:t>. Jeho </a:t>
            </a:r>
            <a:r>
              <a:rPr dirty="0"/>
              <a:t>hnízdo je spleteno ze stébel a mechu a je hladce vymazané hlínou. Ze stromu opodál mu odpovídá melodickou písničkou drozd zpěvný, </a:t>
            </a:r>
            <a:r>
              <a:rPr dirty="0" smtClean="0"/>
              <a:t>jeden z </a:t>
            </a:r>
            <a:r>
              <a:rPr dirty="0"/>
              <a:t>nejlepších lesních zpěváků, jehož bílo hnědo kropenaté bříško prosvítá mezi listím. S hlavou dolů nebo nahoru šplhá po kmeni brhlík lesní, s dlouhým zobákem a černou páskou přes oči. Jeho cip-cip zapadá do koncertu jako hlas hudebního nástroje.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301625"/>
            <a:ext cx="8424739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DROZD  </a:t>
            </a: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ČERNÝ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700" y="1800225"/>
            <a:ext cx="8891588" cy="526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75816" y="301625"/>
            <a:ext cx="8496747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BRKOSLAV  SEVERNÍ  A  AMERICKÝ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800225"/>
            <a:ext cx="4498975" cy="531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1800225"/>
            <a:ext cx="5292725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808" y="301625"/>
            <a:ext cx="8928992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SLAVÍK MODRÁČEK, LEJSEK </a:t>
            </a:r>
            <a: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ŠEDÝ      A  </a:t>
            </a:r>
            <a:r>
              <a:rPr lang="cs-CZ" sz="3200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REHEK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619250"/>
            <a:ext cx="3959225" cy="306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0363" y="3959225"/>
            <a:ext cx="4140200" cy="342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19588" y="1619250"/>
            <a:ext cx="5219700" cy="576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301625"/>
            <a:ext cx="8424739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SÝKORKY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60363" y="1768475"/>
            <a:ext cx="8712200" cy="501491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dirty="0"/>
              <a:t>Jemné hlásky všech druhů sýkor představují pěvecký sbor. V tomto sboru má své přední místo </a:t>
            </a:r>
            <a:r>
              <a:rPr b="1" u="sng" dirty="0"/>
              <a:t>sýkora koňadra</a:t>
            </a:r>
            <a:r>
              <a:rPr dirty="0"/>
              <a:t>. Je také ze všech sýkor </a:t>
            </a:r>
            <a:r>
              <a:rPr dirty="0" smtClean="0"/>
              <a:t>největší. Její </a:t>
            </a:r>
            <a:r>
              <a:rPr dirty="0"/>
              <a:t>volání jako by připomínalo větu</a:t>
            </a:r>
            <a:r>
              <a:rPr dirty="0" smtClean="0"/>
              <a:t>: “</a:t>
            </a:r>
            <a:r>
              <a:rPr dirty="0"/>
              <a:t>Ty jsi pán“ do nekonečna opakovanou. Čilost sýkorek je obdivuhodná. Jejich pohyby a reakce na podněty z okolí překvapují svou rychlostí. Tou vyniká především </a:t>
            </a:r>
            <a:r>
              <a:rPr b="1" u="sng" dirty="0"/>
              <a:t>sýkora uhelníček</a:t>
            </a:r>
            <a:r>
              <a:rPr dirty="0"/>
              <a:t>. V listnatých lesích žije </a:t>
            </a:r>
            <a:r>
              <a:rPr b="1" u="sng" dirty="0"/>
              <a:t>sýkora babka</a:t>
            </a:r>
            <a:r>
              <a:rPr dirty="0"/>
              <a:t> a v jehličnatých </a:t>
            </a:r>
            <a:r>
              <a:rPr b="1" u="sng" dirty="0"/>
              <a:t>sýkora</a:t>
            </a:r>
            <a:r>
              <a:rPr dirty="0"/>
              <a:t> </a:t>
            </a:r>
            <a:r>
              <a:rPr b="1" u="sng" dirty="0"/>
              <a:t>lužní.</a:t>
            </a:r>
            <a:r>
              <a:rPr dirty="0"/>
              <a:t> Chocholku na hlavě má </a:t>
            </a:r>
            <a:r>
              <a:rPr b="1" u="sng" dirty="0"/>
              <a:t>sýkora parukářka</a:t>
            </a:r>
            <a:r>
              <a:rPr dirty="0"/>
              <a:t>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301625"/>
            <a:ext cx="8424739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Arial Black" pitchFamily="34" charset="0"/>
              </a:rPr>
              <a:t>SÝKORKY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800225"/>
            <a:ext cx="3419475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0363" y="4400550"/>
            <a:ext cx="3419475" cy="279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79838" y="1800225"/>
            <a:ext cx="5940425" cy="539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808" y="301625"/>
            <a:ext cx="8568755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BUDKA  PRO  SÝKORKY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60363" y="1768475"/>
            <a:ext cx="8712200" cy="498951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dirty="0"/>
              <a:t>Pro sýkory jsou nejvhodnější </a:t>
            </a:r>
            <a:r>
              <a:rPr b="1" dirty="0"/>
              <a:t>hranolovité budky </a:t>
            </a:r>
            <a:r>
              <a:rPr dirty="0"/>
              <a:t>o rozměrech dna 14x14 cm, přední výšce </a:t>
            </a:r>
            <a:r>
              <a:rPr dirty="0" smtClean="0"/>
              <a:t>   20 cm </a:t>
            </a:r>
            <a:r>
              <a:rPr dirty="0"/>
              <a:t>a zadní výšce 17cm. Rozměry se rozumí vnitřní. V horní třetině přední stěny vyřízneme </a:t>
            </a:r>
            <a:r>
              <a:rPr b="1" dirty="0" err="1"/>
              <a:t>vletový</a:t>
            </a:r>
            <a:r>
              <a:rPr b="1" dirty="0"/>
              <a:t> otvor</a:t>
            </a:r>
            <a:r>
              <a:rPr dirty="0"/>
              <a:t>. Měl by mít asi </a:t>
            </a:r>
            <a:r>
              <a:rPr dirty="0" smtClean="0"/>
              <a:t>3cm  </a:t>
            </a:r>
            <a:r>
              <a:rPr dirty="0"/>
              <a:t>v průměru. Příliš malým </a:t>
            </a:r>
            <a:r>
              <a:rPr dirty="0" err="1"/>
              <a:t>vletovým</a:t>
            </a:r>
            <a:r>
              <a:rPr dirty="0"/>
              <a:t> otvorem se ptáci nemohou lehce protáhnout dovnitř ani ven. Příliš velký otvor zase naopak poskytuje prostor pro škodnou. Budku </a:t>
            </a:r>
            <a:r>
              <a:rPr dirty="0" smtClean="0"/>
              <a:t>vybavíme </a:t>
            </a:r>
            <a:r>
              <a:rPr b="1" dirty="0"/>
              <a:t>odnímatelnou stříškou </a:t>
            </a:r>
            <a:r>
              <a:rPr dirty="0"/>
              <a:t>– pro snadné čištění.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BUDKA</a:t>
            </a:r>
          </a:p>
        </p:txBody>
      </p:sp>
      <p:pic>
        <p:nvPicPr>
          <p:cNvPr id="37890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2700338"/>
            <a:ext cx="2943225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1" name="Picture 2" descr="http://www.zelenadomacnost.com/data/images/56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11750" y="2124075"/>
            <a:ext cx="35718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35985"/>
            <a:ext cx="9072563" cy="1259946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ÚKOLY: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1. Jmenuj všechny sýkorky, o kterých ses v prezentaci dozvěděl.</a:t>
            </a:r>
          </a:p>
          <a:p>
            <a:pPr>
              <a:spcBef>
                <a:spcPct val="0"/>
              </a:spcBef>
            </a:pPr>
            <a:r>
              <a:rPr lang="cs-CZ" smtClean="0"/>
              <a:t>2. Popiš, jak vypadá sýkora modřinka.</a:t>
            </a:r>
          </a:p>
          <a:p>
            <a:pPr>
              <a:spcBef>
                <a:spcPct val="0"/>
              </a:spcBef>
            </a:pPr>
            <a:r>
              <a:rPr lang="cs-CZ" smtClean="0"/>
              <a:t>3. Jak bys vyrobil budku pro sýkorky?</a:t>
            </a:r>
          </a:p>
          <a:p>
            <a:pPr>
              <a:spcBef>
                <a:spcPct val="0"/>
              </a:spcBef>
            </a:pPr>
            <a:r>
              <a:rPr lang="cs-CZ" smtClean="0"/>
              <a:t>4. Vypiš z textů jména všech ptáků.</a:t>
            </a:r>
          </a:p>
          <a:p>
            <a:pPr>
              <a:spcBef>
                <a:spcPct val="0"/>
              </a:spcBef>
            </a:pPr>
            <a:r>
              <a:rPr lang="cs-CZ" smtClean="0"/>
              <a:t>5. Je v okolí tvého bydliště umístěna ptačí budka?</a:t>
            </a:r>
          </a:p>
          <a:p>
            <a:pPr>
              <a:spcBef>
                <a:spcPct val="0"/>
              </a:spcBef>
            </a:pPr>
            <a:r>
              <a:rPr lang="cs-CZ" smtClean="0"/>
              <a:t>6. Spočítej, kolik ptačích budek je v nejbližším okolí školy.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335985"/>
            <a:ext cx="9072563" cy="1259946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CITACE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MDF.Wikipedia.org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[online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].29.12. 2005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[cit.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2011-11-2].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Sitta-carolinensis-001.jpg.Dostupné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 WWW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http://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cs.wikipedia.org/wiki/Soubor:Sitta-carolinensis-001.jpg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01589" indent="0" fontAlgn="auto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SZCZEPANEK, Marek.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Wikipedia.org  [online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].7.11. 2008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[cit. 2011-11-2].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lang="cs-CZ" sz="1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Remiz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1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pendulinus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Dostupné z WWW: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http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://cs.wikipedia.org/wiki/Soubor:Remiz_pendulinus_(Marek_Szczepanek)_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zoom.jpg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01589" indent="0" fontAlgn="auto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THYSSEN, Malene.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Wikipedia.org  [online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].19.5. 2006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[cit. 2011-11-2].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Solsort.jpg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Dostupné z WWW: http://cs.wikipedia.org/wiki/Soubor:Solsort.jpg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201589" indent="0" fontAlgn="auto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BILLINGTON, </a:t>
            </a:r>
            <a:r>
              <a:rPr lang="cs-CZ" sz="1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Ken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Wikipedia.org  [online].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14.12. 2010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[cit. 2011-11-2].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Long-tailed_Tit_(Aegithalos_caudatus)_(4).jpg</a:t>
            </a: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Dostupné z WWW: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http://cs.wikipedia.org/wiki/Soubor:Long-tailed_Tit_(Aegithalos_caudatus)_(4).</a:t>
            </a:r>
            <a:r>
              <a:rPr lang="cs-CZ" sz="1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jpg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01589" indent="0" fontAlgn="auto"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TREPTE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Andreas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Wikipedia.org  [online].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13.4. 2009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[cit. 2011-11-2].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lang="cs-CZ" sz="1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Sardinian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Warbler.jpg.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Dostupné z WWW: </a:t>
            </a:r>
            <a:r>
              <a:rPr lang="cs-CZ" sz="1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http://cs.wikipedia.org/wiki/Soubor:Sardinian_Warbler.jpg</a:t>
            </a:r>
            <a:endParaRPr lang="cs-CZ" sz="1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dirty="0" smtClean="0"/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dirty="0" smtClean="0"/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dirty="0"/>
          </a:p>
          <a:p>
            <a:pPr marL="503972" indent="-302383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91840" y="301625"/>
            <a:ext cx="828072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CITACE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768475"/>
            <a:ext cx="8640763" cy="4989513"/>
          </a:xfrm>
        </p:spPr>
        <p:txBody>
          <a:bodyPr>
            <a:normAutofit fontScale="92500" lnSpcReduction="2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fontAlgn="auto">
              <a:defRPr/>
            </a:pP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VALTERNET .Wikipedia.org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 [online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]. 18.4. 2006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2011-11-2].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Cotovia-de-poupa.jpg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WWW: http://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cs.wikipedia.org/wiki/Soubor:Cotovia-de-poupa.jpg</a:t>
            </a:r>
          </a:p>
          <a:p>
            <a:pPr fontAlgn="auto">
              <a:defRPr/>
            </a:pP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STASZCUK,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Slawek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.Wikipedia.org  [online].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19.2. 2006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2011-11-2].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Parus_major_m.jpg. 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WWW: http://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cs.wikipedia.org/wiki/Soubor:Parus_major_m.jpg</a:t>
            </a:r>
          </a:p>
          <a:p>
            <a:pPr fontAlgn="auto">
              <a:defRPr/>
            </a:pP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STASZCUK, </a:t>
            </a:r>
            <a:r>
              <a:rPr sz="16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Slawek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.Wikipedia.org  [online].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21.6.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2007 [cit. 2011-11-2].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Sykora_modrinka3.jpg.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WWW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:                                            http://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Sykora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modrinka3.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jpg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sz="1600" dirty="0" smtClean="0">
              <a:solidFill>
                <a:schemeClr val="tx2">
                  <a:lumMod val="40000"/>
                  <a:lumOff val="60000"/>
                </a:schemeClr>
              </a:solidFill>
              <a:hlinkClick r:id="rId3"/>
            </a:endParaRPr>
          </a:p>
          <a:p>
            <a:pPr fontAlgn="auto">
              <a:defRPr/>
            </a:pP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THOMAS,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Ken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Wikipedia.org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 [online].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13.5.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2007 [cit. 2011-11-2].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: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Tufted_Titmouse-27527-2.jpg.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WWW: http://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cs.wikipedia.org/wiki/Soubor:Tufted_Titmouse-27527-2.jpg</a:t>
            </a:r>
          </a:p>
          <a:p>
            <a:pPr fontAlgn="auto">
              <a:defRPr/>
            </a:pP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THYSSEN, Malene. Wikipedia.org  [online].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13.6. 2004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2011-11-2].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Landsvale.jpg.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WWW: http://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cs.wikipedia.org/wiki/Soubor:Landsvale.jpg</a:t>
            </a:r>
          </a:p>
          <a:p>
            <a:pPr fontAlgn="auto">
              <a:defRPr/>
            </a:pP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GARG, J.M. 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].6.3. 2007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2011-11-2].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House_Sparrow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_(Passer_domesticus)-_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Female_in_Kolkata_I_IMG_3787.jpg.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z WWW: http://cs.wikipedia.org/wiki/Soubor:House_Sparrow_(Passer_domesticus)-_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Female_in_Kolkata_I_IMG_3787.jpg</a:t>
            </a:r>
          </a:p>
          <a:p>
            <a:pPr fontAlgn="auto">
              <a:defRPr/>
            </a:pP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GRANDFATHER, </a:t>
            </a:r>
            <a:r>
              <a:rPr sz="16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Savannah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].8.2.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2007 [cit. 2011-11-2].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Soubor: Bombycilla_cedrorum.jpg. </a:t>
            </a:r>
            <a:r>
              <a:rPr sz="16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Dostupné z WWW: http://cs.wikipedia.org/wiki/Soubor:Bombycilla_cedrorum.jpg</a:t>
            </a:r>
            <a:r>
              <a:rPr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endParaRPr sz="16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fontAlgn="auto">
              <a:defRPr/>
            </a:pPr>
            <a:endParaRPr sz="1600" dirty="0">
              <a:hlinkClick r:id="rId3"/>
            </a:endParaRPr>
          </a:p>
          <a:p>
            <a:pPr fontAlgn="auto">
              <a:defRPr/>
            </a:pPr>
            <a:endParaRPr sz="1600" dirty="0"/>
          </a:p>
          <a:p>
            <a:pPr fontAlgn="auto">
              <a:defRPr/>
            </a:pPr>
            <a:endParaRPr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190</TotalTime>
  <Words>648</Words>
  <Application>Microsoft Office PowerPoint</Application>
  <PresentationFormat>Vlastní</PresentationFormat>
  <Paragraphs>60</Paragraphs>
  <Slides>16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31" baseType="lpstr">
      <vt:lpstr>Verdana</vt:lpstr>
      <vt:lpstr>Arial</vt:lpstr>
      <vt:lpstr>Bodoni MT</vt:lpstr>
      <vt:lpstr>Wingdings 2</vt:lpstr>
      <vt:lpstr>Mangal</vt:lpstr>
      <vt:lpstr>Calibri</vt:lpstr>
      <vt:lpstr>Corbel</vt:lpstr>
      <vt:lpstr>Times New Roman</vt:lpstr>
      <vt:lpstr>Lucida Sans Unicode</vt:lpstr>
      <vt:lpstr>Tahoma</vt:lpstr>
      <vt:lpstr>Arial Black</vt:lpstr>
      <vt:lpstr>StarSymbol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ZPĚVNÍ  PTÁCI</dc:title>
  <dc:creator>H. Koláčková</dc:creator>
  <cp:lastModifiedBy>Maminka</cp:lastModifiedBy>
  <cp:revision>45</cp:revision>
  <dcterms:created xsi:type="dcterms:W3CDTF">2011-10-31T19:12:35Z</dcterms:created>
  <dcterms:modified xsi:type="dcterms:W3CDTF">2013-09-20T07:31:17Z</dcterms:modified>
</cp:coreProperties>
</file>