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0"/>
  </p:notesMasterIdLst>
  <p:handoutMasterIdLst>
    <p:handoutMasterId r:id="rId21"/>
  </p:handoutMasterIdLst>
  <p:sldIdLst>
    <p:sldId id="256" r:id="rId2"/>
    <p:sldId id="272" r:id="rId3"/>
    <p:sldId id="274" r:id="rId4"/>
    <p:sldId id="257" r:id="rId5"/>
    <p:sldId id="258" r:id="rId6"/>
    <p:sldId id="259" r:id="rId7"/>
    <p:sldId id="260" r:id="rId8"/>
    <p:sldId id="270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5" r:id="rId17"/>
    <p:sldId id="276" r:id="rId18"/>
    <p:sldId id="269" r:id="rId19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332" y="-102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79" cy="534239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79" cy="534239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399"/>
            <a:ext cx="3280679" cy="534239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399"/>
            <a:ext cx="3280679" cy="534239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55A64DA0-334F-4591-B758-44605814E4E6}" type="slidenum">
              <a:t>‹#›</a:t>
            </a:fld>
            <a:endParaRPr lang="cs-CZ" sz="1400" b="0" i="0" u="none" strike="noStrike" kern="1200">
              <a:ln>
                <a:noFill/>
              </a:ln>
              <a:latin typeface="Arial" pitchFamily="18"/>
              <a:ea typeface="Lucida Sans Unicode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3742291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6999" y="812520"/>
            <a:ext cx="5345279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19"/>
            <a:ext cx="6047639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79" cy="534239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79" cy="534239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399"/>
            <a:ext cx="3280679" cy="534239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399"/>
            <a:ext cx="3280679" cy="534239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B0614D1E-D491-496B-99D2-8F96C7604FF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8124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tabLst/>
      <a:defRPr lang="cs-CZ" sz="2000" b="0" i="0" u="none" strike="noStrike" kern="1200">
        <a:ln>
          <a:noFill/>
        </a:ln>
        <a:latin typeface="Arial" pitchFamily="18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799"/>
            <a:ext cx="5226479" cy="4107600"/>
          </a:xfrm>
        </p:spPr>
        <p:txBody>
          <a:bodyPr>
            <a:spAutoFit/>
          </a:bodyPr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799"/>
            <a:ext cx="5226479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799"/>
            <a:ext cx="5226479" cy="4107600"/>
          </a:xfrm>
        </p:spPr>
        <p:txBody>
          <a:bodyPr>
            <a:spAutoFit/>
          </a:bodyPr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799"/>
            <a:ext cx="5226479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799"/>
            <a:ext cx="5226479" cy="4107600"/>
          </a:xfrm>
        </p:spPr>
        <p:txBody>
          <a:bodyPr>
            <a:spAutoFit/>
          </a:bodyPr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799"/>
            <a:ext cx="5226479" cy="4107600"/>
          </a:xfrm>
        </p:spPr>
        <p:txBody>
          <a:bodyPr>
            <a:spAutoFit/>
          </a:bodyPr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799"/>
            <a:ext cx="5226479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799"/>
            <a:ext cx="5226479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799"/>
            <a:ext cx="5226479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799"/>
            <a:ext cx="5226479" cy="4107600"/>
          </a:xfrm>
        </p:spPr>
        <p:txBody>
          <a:bodyPr>
            <a:spAutoFit/>
          </a:bodyPr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799"/>
            <a:ext cx="5226479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799"/>
            <a:ext cx="5226479" cy="4107600"/>
          </a:xfrm>
        </p:spPr>
        <p:txBody>
          <a:bodyPr>
            <a:spAutoFit/>
          </a:bodyPr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1169640" y="5086799"/>
            <a:ext cx="5226479" cy="4107600"/>
          </a:xfrm>
        </p:spPr>
        <p:txBody>
          <a:bodyPr/>
          <a:lstStyle/>
          <a:p>
            <a:endParaRPr lang="cs-CZ" sz="2400">
              <a:solidFill>
                <a:srgbClr val="000000"/>
              </a:solidFill>
              <a:latin typeface="Thorndale" pitchFamily="18"/>
              <a:cs typeface="Tahoma" pitchFamily="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6047" y="2047401"/>
            <a:ext cx="8568531" cy="1620430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74085" y="3701090"/>
            <a:ext cx="7056438" cy="1931917"/>
          </a:xfrm>
        </p:spPr>
        <p:txBody>
          <a:bodyPr/>
          <a:lstStyle>
            <a:lvl1pPr marL="0" indent="0" algn="r">
              <a:buNone/>
              <a:defRPr sz="3100">
                <a:solidFill>
                  <a:schemeClr val="tx1">
                    <a:tint val="75000"/>
                  </a:schemeClr>
                </a:solidFill>
              </a:defRPr>
            </a:lvl1pPr>
            <a:lvl2pPr marL="5039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9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8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8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8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8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5/29/2012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433888" y="1468701"/>
            <a:ext cx="7146901" cy="158733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5/29/2012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6300" y="3622332"/>
            <a:ext cx="8568531" cy="1501435"/>
          </a:xfrm>
        </p:spPr>
        <p:txBody>
          <a:bodyPr anchor="t"/>
          <a:lstStyle>
            <a:lvl1pPr algn="r">
              <a:defRPr sz="44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96300" y="1968653"/>
            <a:ext cx="8568531" cy="1653678"/>
          </a:xfrm>
        </p:spPr>
        <p:txBody>
          <a:bodyPr anchor="b"/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972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943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915" indent="0" algn="r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886" indent="0" algn="r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85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82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8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177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5/29/2012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433888" y="1468701"/>
            <a:ext cx="7146901" cy="158733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4031" y="1763925"/>
            <a:ext cx="4452276" cy="4989036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4318" y="1763925"/>
            <a:ext cx="4452276" cy="4989036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5/29/2012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433888" y="1468701"/>
            <a:ext cx="7146901" cy="158733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4031" y="1692178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20818" y="1692178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5/29/2012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433888" y="1468701"/>
            <a:ext cx="7146901" cy="158733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5/29/2012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5/29/2012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47523" y="314962"/>
            <a:ext cx="5629071" cy="1280945"/>
          </a:xfrm>
        </p:spPr>
        <p:txBody>
          <a:bodyPr anchor="ctr">
            <a:normAutofit/>
          </a:bodyPr>
          <a:lstStyle>
            <a:lvl1pPr algn="ctr">
              <a:defRPr sz="35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1245" y="1594188"/>
            <a:ext cx="5635349" cy="5158471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4033" y="314964"/>
            <a:ext cx="3316456" cy="6437998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500"/>
            </a:lvl1pPr>
            <a:lvl2pPr marL="503972" indent="0">
              <a:spcAft>
                <a:spcPts val="0"/>
              </a:spcAft>
              <a:buNone/>
              <a:defRPr sz="1300"/>
            </a:lvl2pPr>
            <a:lvl3pPr marL="1007943" indent="0">
              <a:spcAft>
                <a:spcPts val="0"/>
              </a:spcAft>
              <a:buNone/>
              <a:defRPr sz="1100"/>
            </a:lvl3pPr>
            <a:lvl4pPr marL="1511915" indent="0">
              <a:spcAft>
                <a:spcPts val="0"/>
              </a:spcAft>
              <a:buNone/>
              <a:defRPr sz="1000"/>
            </a:lvl4pPr>
            <a:lvl5pPr marL="2015886" indent="0">
              <a:spcAft>
                <a:spcPts val="0"/>
              </a:spcAft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5/29/2012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5551" y="678880"/>
            <a:ext cx="1023821" cy="6408338"/>
          </a:xfrm>
        </p:spPr>
        <p:txBody>
          <a:bodyPr vert="eaVert" anchor="ctr">
            <a:normAutofit/>
          </a:bodyPr>
          <a:lstStyle>
            <a:lvl1pPr algn="l">
              <a:defRPr sz="31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87519" y="675474"/>
            <a:ext cx="7560522" cy="5230540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500"/>
            </a:lvl1pPr>
            <a:lvl2pPr marL="503972" indent="0">
              <a:buNone/>
              <a:defRPr sz="3100"/>
            </a:lvl2pPr>
            <a:lvl3pPr marL="1007943" indent="0">
              <a:buNone/>
              <a:defRPr sz="2600"/>
            </a:lvl3pPr>
            <a:lvl4pPr marL="1511915" indent="0">
              <a:buNone/>
              <a:defRPr sz="2200"/>
            </a:lvl4pPr>
            <a:lvl5pPr marL="2015886" indent="0">
              <a:buNone/>
              <a:defRPr sz="2200"/>
            </a:lvl5pPr>
            <a:lvl6pPr marL="2519858" indent="0">
              <a:buNone/>
              <a:defRPr sz="2200"/>
            </a:lvl6pPr>
            <a:lvl7pPr marL="3023829" indent="0">
              <a:buNone/>
              <a:defRPr sz="2200"/>
            </a:lvl7pPr>
            <a:lvl8pPr marL="3527801" indent="0">
              <a:buNone/>
              <a:defRPr sz="2200"/>
            </a:lvl8pPr>
            <a:lvl9pPr marL="4031772" indent="0">
              <a:buNone/>
              <a:defRPr sz="22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87519" y="6063505"/>
            <a:ext cx="7560522" cy="1023713"/>
          </a:xfrm>
        </p:spPr>
        <p:txBody>
          <a:bodyPr/>
          <a:lstStyle>
            <a:lvl1pPr marL="0" indent="0">
              <a:buNone/>
              <a:defRPr sz="15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5/29/2012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433888" y="1468701"/>
            <a:ext cx="7146901" cy="158733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4031" y="1763924"/>
            <a:ext cx="9072563" cy="532329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5/29/2012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54264" y="302737"/>
            <a:ext cx="1622330" cy="6784481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4031" y="302737"/>
            <a:ext cx="7371477" cy="6784481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80666-FB37-4B36-9149-507F3B0178E3}" type="datetimeFigureOut">
              <a:rPr lang="en-US" smtClean="0"/>
              <a:pPr/>
              <a:t>5/29/2012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10080625" cy="7559675"/>
          </a:xfrm>
          <a:prstGeom prst="rect">
            <a:avLst/>
          </a:prstGeom>
          <a:blipFill>
            <a:blip r:embed="rId13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7242235"/>
            <a:ext cx="10080625" cy="317467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94" tIns="50397" rIns="100794" bIns="50397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4031" y="1763925"/>
            <a:ext cx="9072563" cy="4989036"/>
          </a:xfrm>
          <a:prstGeom prst="rect">
            <a:avLst/>
          </a:prstGeom>
        </p:spPr>
        <p:txBody>
          <a:bodyPr vert="horz" lIns="100794" tIns="50397" rIns="100794" bIns="50397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7242208"/>
            <a:ext cx="1811340" cy="317467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l" eaLnBrk="1" latinLnBrk="0" hangingPunct="1">
              <a:defRPr kumimoji="0"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11340" y="7242208"/>
            <a:ext cx="4646571" cy="317467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l" eaLnBrk="1" latinLnBrk="0" hangingPunct="1">
              <a:defRPr kumimoji="0" sz="13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50617" y="7242208"/>
            <a:ext cx="630008" cy="317467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ctr" eaLnBrk="1" latinLnBrk="0" hangingPunct="1">
              <a:defRPr kumimoji="0" sz="13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pPr lvl="0"/>
            <a:fld id="{6E063983-BFE6-49CF-8C7B-AF6A4EFD1A0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lang="zh-CN" altLang="en-US" sz="49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77979" indent="-377979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954" indent="-314982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929" indent="-251986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900" indent="-251986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7872" indent="-251986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844" indent="-251986" algn="l" rtl="0" eaLnBrk="1" latinLnBrk="0" hangingPunct="1">
        <a:spcBef>
          <a:spcPct val="20000"/>
        </a:spcBef>
        <a:buFont typeface="Arial"/>
        <a:buChar char="•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815" indent="-251986" algn="l" rtl="0" eaLnBrk="1" latinLnBrk="0" hangingPunct="1">
        <a:spcBef>
          <a:spcPct val="20000"/>
        </a:spcBef>
        <a:buFont typeface="Arial"/>
        <a:buChar char="•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787" indent="-251986" algn="l" rtl="0" eaLnBrk="1" latinLnBrk="0" hangingPunct="1">
        <a:spcBef>
          <a:spcPct val="20000"/>
        </a:spcBef>
        <a:buFont typeface="Arial"/>
        <a:buChar char="•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3758" indent="-251986" algn="l" rtl="0" eaLnBrk="1" latinLnBrk="0" hangingPunct="1">
        <a:spcBef>
          <a:spcPct val="20000"/>
        </a:spcBef>
        <a:buFont typeface="Arial"/>
        <a:buChar char="•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ryllus_campestris_1.jp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1.osu.cz/orthopter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935856" y="401053"/>
            <a:ext cx="8568951" cy="1025108"/>
          </a:xfrm>
        </p:spPr>
        <p:txBody>
          <a:bodyPr wrap="square">
            <a:spAutoFit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sz="6000" dirty="0">
                <a:solidFill>
                  <a:schemeClr val="bg2">
                    <a:lumMod val="50000"/>
                  </a:schemeClr>
                </a:solidFill>
              </a:rPr>
              <a:t>KONCERT  NA  MEZI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1308101" y="4012080"/>
            <a:ext cx="7980684" cy="840442"/>
          </a:xfrm>
        </p:spPr>
        <p:txBody>
          <a:bodyPr wrap="square" anchor="ctr">
            <a:spAutoFit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●"/>
            </a:lvl1pPr>
            <a:lvl2pPr lvl="1">
              <a:buClr>
                <a:srgbClr val="000000"/>
              </a:buClr>
              <a:buSzPct val="45000"/>
              <a:buFont typeface="StarSymbol"/>
              <a:buChar char="●"/>
            </a:lvl2pPr>
            <a:lvl3pPr lvl="2">
              <a:buClr>
                <a:srgbClr val="000000"/>
              </a:buClr>
              <a:buSzPct val="45000"/>
              <a:buFont typeface="StarSymbol"/>
              <a:buChar char="●"/>
            </a:lvl3pPr>
            <a:lvl4pPr lvl="3">
              <a:buClr>
                <a:srgbClr val="000000"/>
              </a:buClr>
              <a:buSzPct val="45000"/>
              <a:buFont typeface="StarSymbol"/>
              <a:buChar char="●"/>
            </a:lvl4pPr>
            <a:lvl5pPr lvl="4">
              <a:buClr>
                <a:srgbClr val="000000"/>
              </a:buClr>
              <a:buSzPct val="45000"/>
              <a:buFont typeface="StarSymbol"/>
              <a:buChar char="●"/>
            </a:lvl5pPr>
            <a:lvl6pPr lvl="5">
              <a:buClr>
                <a:srgbClr val="000000"/>
              </a:buClr>
              <a:buSzPct val="45000"/>
              <a:buFont typeface="StarSymbol"/>
              <a:buChar char="●"/>
            </a:lvl6pPr>
            <a:lvl7pPr lvl="6">
              <a:buClr>
                <a:srgbClr val="000000"/>
              </a:buClr>
              <a:buSzPct val="45000"/>
              <a:buFont typeface="StarSymbol"/>
              <a:buChar char="●"/>
            </a:lvl7pPr>
            <a:lvl8pPr lvl="7">
              <a:buClr>
                <a:srgbClr val="000000"/>
              </a:buClr>
              <a:buSzPct val="45000"/>
              <a:buFont typeface="StarSymbol"/>
              <a:buChar char="●"/>
            </a:lvl8pPr>
            <a:lvl9pPr lvl="8">
              <a:buClr>
                <a:srgbClr val="000000"/>
              </a:buClr>
              <a:buSzPct val="45000"/>
              <a:buFont typeface="StarSymbol"/>
              <a:buChar char="●"/>
            </a:lvl9pPr>
          </a:lstStyle>
          <a:p>
            <a:pPr marL="0" lvl="0" indent="-216000" algn="ctr">
              <a:buNone/>
            </a:pPr>
            <a:r>
              <a:rPr lang="cs-CZ" sz="4800" dirty="0">
                <a:solidFill>
                  <a:schemeClr val="bg2">
                    <a:lumMod val="50000"/>
                  </a:schemeClr>
                </a:solidFill>
                <a:latin typeface="Arial Black" pitchFamily="34" charset="0"/>
              </a:rPr>
              <a:t>CVRČEK  POLNÍ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4031" y="1763613"/>
            <a:ext cx="9072563" cy="5174839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pPr algn="ctr"/>
            <a:endParaRPr lang="cs-CZ" sz="3600" b="1" dirty="0" smtClean="0"/>
          </a:p>
          <a:p>
            <a:pPr algn="ctr"/>
            <a:r>
              <a:rPr lang="cs-CZ" sz="3600" b="1" dirty="0" smtClean="0">
                <a:latin typeface="Arial Black" pitchFamily="34" charset="0"/>
              </a:rPr>
              <a:t>ZÁKLADNÍ </a:t>
            </a:r>
            <a:r>
              <a:rPr lang="cs-CZ" sz="3600" b="1" dirty="0">
                <a:latin typeface="Arial Black" pitchFamily="34" charset="0"/>
              </a:rPr>
              <a:t>ŠKOLA SLOVAN, KROMĚŘÍŽ, PŘÍSPĚVKOVÁ ORGANIZACE</a:t>
            </a:r>
          </a:p>
          <a:p>
            <a:pPr algn="ctr"/>
            <a:r>
              <a:rPr lang="cs-CZ" dirty="0" smtClean="0">
                <a:latin typeface="Arial Black" pitchFamily="34" charset="0"/>
              </a:rPr>
              <a:t>ZEYEROVA </a:t>
            </a:r>
            <a:r>
              <a:rPr lang="cs-CZ" dirty="0">
                <a:latin typeface="Arial Black" pitchFamily="34" charset="0"/>
              </a:rPr>
              <a:t>3354, 767 01 KROMĚŘÍŽ</a:t>
            </a:r>
          </a:p>
          <a:p>
            <a:endParaRPr lang="cs-CZ" dirty="0">
              <a:latin typeface="Arial Black" pitchFamily="34" charset="0"/>
            </a:endParaRPr>
          </a:p>
          <a:p>
            <a:pPr algn="ctr"/>
            <a:r>
              <a:rPr lang="cs-CZ" b="1" dirty="0">
                <a:latin typeface="Arial Black" pitchFamily="34" charset="0"/>
              </a:rPr>
              <a:t>projekt v rámci vzdělávacího programu</a:t>
            </a:r>
          </a:p>
          <a:p>
            <a:pPr algn="ctr"/>
            <a:r>
              <a:rPr lang="cs-CZ" b="1" dirty="0">
                <a:latin typeface="Arial Black" pitchFamily="34" charset="0"/>
              </a:rPr>
              <a:t>VZDĚLÁNÍ PRO KONKURENCESCHOPNOST</a:t>
            </a:r>
          </a:p>
          <a:p>
            <a:pPr algn="ctr"/>
            <a:endParaRPr lang="cs-CZ" b="1" dirty="0">
              <a:latin typeface="Arial Black" pitchFamily="34" charset="0"/>
            </a:endParaRPr>
          </a:p>
          <a:p>
            <a:pPr algn="ctr"/>
            <a:r>
              <a:rPr lang="cs-CZ" b="1" dirty="0" smtClean="0">
                <a:latin typeface="Arial Black" pitchFamily="34" charset="0"/>
              </a:rPr>
              <a:t>ŠABLONA </a:t>
            </a:r>
            <a:r>
              <a:rPr lang="cs-CZ" b="1" dirty="0">
                <a:latin typeface="Arial Black" pitchFamily="34" charset="0"/>
              </a:rPr>
              <a:t>ČÍSLO: III/2</a:t>
            </a:r>
          </a:p>
          <a:p>
            <a:pPr algn="ctr"/>
            <a:r>
              <a:rPr lang="cs-CZ" b="1" dirty="0">
                <a:latin typeface="Arial Black" pitchFamily="34" charset="0"/>
              </a:rPr>
              <a:t>NÁZEV:  INOVACE A ZKVALITNĚNÍ VÝUKY PROSTŘEDNICTVÍM ICT</a:t>
            </a:r>
          </a:p>
          <a:p>
            <a:pPr algn="ctr"/>
            <a:endParaRPr lang="cs-CZ" b="1" dirty="0">
              <a:latin typeface="Arial Black" pitchFamily="34" charset="0"/>
            </a:endParaRPr>
          </a:p>
          <a:p>
            <a:endParaRPr lang="cs-CZ" dirty="0">
              <a:latin typeface="Arial Black" pitchFamily="34" charset="0"/>
            </a:endParaRPr>
          </a:p>
          <a:p>
            <a:r>
              <a:rPr lang="cs-CZ" b="1" dirty="0">
                <a:latin typeface="Arial Black" pitchFamily="34" charset="0"/>
              </a:rPr>
              <a:t>PŘEDMĚT: PŘÍRODOVĚDA</a:t>
            </a:r>
          </a:p>
          <a:p>
            <a:r>
              <a:rPr lang="cs-CZ" b="1" dirty="0">
                <a:latin typeface="Arial Black" pitchFamily="34" charset="0"/>
              </a:rPr>
              <a:t>ROČNÍK: IV.</a:t>
            </a:r>
          </a:p>
          <a:p>
            <a:r>
              <a:rPr lang="cs-CZ" b="1" dirty="0">
                <a:latin typeface="Arial Black" pitchFamily="34" charset="0"/>
              </a:rPr>
              <a:t>TÉMA: </a:t>
            </a:r>
            <a:r>
              <a:rPr lang="cs-CZ" b="1" dirty="0" smtClean="0">
                <a:latin typeface="Arial Black" pitchFamily="34" charset="0"/>
              </a:rPr>
              <a:t>JARO V LESE</a:t>
            </a:r>
            <a:endParaRPr lang="cs-CZ" b="1" dirty="0">
              <a:latin typeface="Arial Black" pitchFamily="34" charset="0"/>
            </a:endParaRPr>
          </a:p>
          <a:p>
            <a:r>
              <a:rPr lang="cs-CZ" b="1" dirty="0">
                <a:latin typeface="Arial Black" pitchFamily="34" charset="0"/>
              </a:rPr>
              <a:t>AUTOR: MGR. HANA KOLÁČKOVÁ</a:t>
            </a:r>
          </a:p>
          <a:p>
            <a:r>
              <a:rPr lang="cs-CZ" b="1" dirty="0">
                <a:latin typeface="Arial Black" pitchFamily="34" charset="0"/>
              </a:rPr>
              <a:t>DATUM VYTVOŘENÍ: 12. </a:t>
            </a:r>
            <a:r>
              <a:rPr lang="cs-CZ" b="1" dirty="0" smtClean="0">
                <a:latin typeface="Arial Black" pitchFamily="34" charset="0"/>
              </a:rPr>
              <a:t>11. </a:t>
            </a:r>
            <a:r>
              <a:rPr lang="cs-CZ" b="1" dirty="0">
                <a:latin typeface="Arial Black" pitchFamily="34" charset="0"/>
              </a:rPr>
              <a:t>2011</a:t>
            </a:r>
          </a:p>
          <a:p>
            <a:endParaRPr lang="cs-CZ" dirty="0">
              <a:latin typeface="Arial Black" pitchFamily="34" charset="0"/>
            </a:endParaRPr>
          </a:p>
          <a:p>
            <a:pPr algn="ctr"/>
            <a:r>
              <a:rPr lang="cs-CZ" sz="4400" b="1" dirty="0">
                <a:latin typeface="Arial Black" pitchFamily="34" charset="0"/>
              </a:rPr>
              <a:t> </a:t>
            </a:r>
            <a:r>
              <a:rPr lang="cs-CZ" sz="4400" b="1" dirty="0" smtClean="0">
                <a:latin typeface="Arial Black" pitchFamily="34" charset="0"/>
              </a:rPr>
              <a:t>VY_32_INOVACE_24_HK</a:t>
            </a:r>
            <a:endParaRPr lang="cs-CZ" sz="4400" b="1" dirty="0">
              <a:latin typeface="Arial Black" pitchFamily="34" charset="0"/>
            </a:endParaRP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808" y="107429"/>
            <a:ext cx="9073008" cy="1440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3310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0506" y="207941"/>
            <a:ext cx="7854942" cy="1019062"/>
          </a:xfrm>
          <a:solidFill>
            <a:schemeClr val="accent2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ANOTACE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6667" y="1398574"/>
            <a:ext cx="9367291" cy="587378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je vytvořena jako doplněk k učivu </a:t>
            </a:r>
            <a:r>
              <a:rPr lang="cs-CZ" sz="20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 ročníku PŘÍRODOVĚDY.  Doplňuje učivo 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ROZMANITOST PŘÍRODY </a:t>
            </a:r>
            <a:r>
              <a:rPr lang="cs-CZ" sz="20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ŽIVÁ PŘÍRODA, 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POZNÁVÁNÍ ŽIVOČICHŮ A </a:t>
            </a:r>
            <a:r>
              <a:rPr lang="cs-CZ" sz="20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ROSTLIN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Je zařazena do tematického celku 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Živočichové     u lidských obydlí.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Je určena pro práci na interaktivní tabuli.</a:t>
            </a:r>
            <a:endParaRPr lang="cs-CZ" sz="2000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600" u="sng" dirty="0" smtClean="0">
                <a:solidFill>
                  <a:schemeClr val="accent1">
                    <a:lumMod val="50000"/>
                  </a:schemeClr>
                </a:solidFill>
              </a:rPr>
              <a:t>V rámci prezentace se žáci seznámí</a:t>
            </a:r>
            <a:r>
              <a:rPr lang="cs-CZ" sz="2600" b="1" dirty="0" smtClean="0">
                <a:solidFill>
                  <a:schemeClr val="accent1">
                    <a:lumMod val="50000"/>
                  </a:schemeClr>
                </a:solidFill>
              </a:rPr>
              <a:t>:</a:t>
            </a:r>
          </a:p>
          <a:p>
            <a:pPr>
              <a:buFont typeface="+mj-lt"/>
              <a:buAutoNum type="arabicPeriod"/>
            </a:pPr>
            <a:r>
              <a:rPr lang="cs-CZ" sz="2200" dirty="0" smtClean="0">
                <a:solidFill>
                  <a:schemeClr val="accent1">
                    <a:lumMod val="50000"/>
                  </a:schemeClr>
                </a:solidFill>
              </a:rPr>
              <a:t>Se stavbou těla cvrčka polního i domácího</a:t>
            </a:r>
          </a:p>
          <a:p>
            <a:pPr>
              <a:buFont typeface="+mj-lt"/>
              <a:buAutoNum type="arabicPeriod"/>
            </a:pPr>
            <a:r>
              <a:rPr lang="cs-CZ" sz="2200" dirty="0" smtClean="0">
                <a:solidFill>
                  <a:schemeClr val="accent1">
                    <a:lumMod val="50000"/>
                  </a:schemeClr>
                </a:solidFill>
              </a:rPr>
              <a:t>Poznají způsob života a prostředí tohoto živočicha</a:t>
            </a:r>
          </a:p>
          <a:p>
            <a:pPr>
              <a:buFont typeface="+mj-lt"/>
              <a:buAutoNum type="arabicPeriod"/>
            </a:pPr>
            <a:r>
              <a:rPr lang="cs-CZ" sz="2200" dirty="0" smtClean="0">
                <a:solidFill>
                  <a:schemeClr val="accent1">
                    <a:lumMod val="50000"/>
                  </a:schemeClr>
                </a:solidFill>
              </a:rPr>
              <a:t>Získají nové zajímavé informace o cvrčkovi (sluchové ústrojí umístěné      v předních nohou, vyluzování cvrkotu…)</a:t>
            </a:r>
          </a:p>
          <a:p>
            <a:pPr marL="0" indent="0">
              <a:buNone/>
            </a:pPr>
            <a:endParaRPr lang="cs-CZ" sz="22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200" u="sng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200" u="sng" dirty="0" smtClean="0">
                <a:solidFill>
                  <a:schemeClr val="accent1">
                    <a:lumMod val="50000"/>
                  </a:schemeClr>
                </a:solidFill>
              </a:rPr>
              <a:t>Zkušenosti z pilotování:</a:t>
            </a:r>
          </a:p>
          <a:p>
            <a:pPr marL="0" indent="0">
              <a:buNone/>
            </a:pPr>
            <a:r>
              <a:rPr lang="cs-CZ" sz="2200" dirty="0" smtClean="0">
                <a:solidFill>
                  <a:schemeClr val="accent1">
                    <a:lumMod val="50000"/>
                  </a:schemeClr>
                </a:solidFill>
              </a:rPr>
              <a:t>Cíle hodiny bylo úspěšně dosaženo. Prezentace žáky zaujala. Při závěrečném  testu byla většina odpovědí  správná.  Žáky nejvíce  zaujaly zajímavosti ze života tohoto tak rozšířeného a přitom málo známého živočicha.</a:t>
            </a:r>
            <a:endParaRPr lang="cs-CZ" sz="22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2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1101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220000" y="1980000"/>
            <a:ext cx="4320000" cy="486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503808" y="1763613"/>
            <a:ext cx="4392489" cy="5076385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CVRČEK  POLNÍ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5124318" y="1763612"/>
            <a:ext cx="4452276" cy="5076385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"/>
                                    </p:cond>
                                  </p:end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xit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6"/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 build="p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47824" y="485691"/>
            <a:ext cx="8712969" cy="855831"/>
          </a:xfrm>
        </p:spPr>
        <p:txBody>
          <a:bodyPr wrap="square">
            <a:spAutoFit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POVÍDÁNÍ  O  CVRČKOVI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647824" y="1907629"/>
            <a:ext cx="8856985" cy="4533761"/>
          </a:xfrm>
          <a:solidFill>
            <a:srgbClr val="FFFF00"/>
          </a:solidFill>
        </p:spPr>
        <p:txBody>
          <a:bodyPr wrap="square">
            <a:spAutoFit/>
          </a:bodyPr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5pPr>
            <a:lvl6pPr marL="2591999" marR="0" lvl="5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6pPr>
            <a:lvl7pPr marL="3023999" marR="0" lvl="6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9pPr>
          </a:lstStyle>
          <a:p>
            <a:pPr lvl="0"/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Mez u cesty kvetla a voněla, slunce pěkně svítilo. K pohodě dne přispívaly i nejrůznější zvuky a také cvrkot, který se vytrvale ozýval z místa, kde suchá písčitá půda dala vyrůst jen řídkým trsům trav.</a:t>
            </a:r>
          </a:p>
          <a:p>
            <a:pPr lvl="0"/>
            <a:endParaRPr lang="cs-CZ" dirty="0">
              <a:solidFill>
                <a:schemeClr val="bg2">
                  <a:lumMod val="50000"/>
                </a:schemeClr>
              </a:solidFill>
            </a:endParaRPr>
          </a:p>
          <a:p>
            <a:pPr lvl="0"/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Na suché písčité plošince seděl hudebník před otvorem do malé chodbičky a vyhrával.</a:t>
            </a:r>
          </a:p>
          <a:p>
            <a:pPr lvl="0"/>
            <a:endParaRPr lang="cs-CZ" dirty="0">
              <a:solidFill>
                <a:schemeClr val="bg2">
                  <a:lumMod val="50000"/>
                </a:schemeClr>
              </a:solidFill>
            </a:endParaRPr>
          </a:p>
          <a:p>
            <a:pPr lvl="0"/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Jeho tělo bylo zavalité, černě zbarvené a měl poněkud tlustší hlavu. Byl to cvrček polní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</a:p>
          <a:p>
            <a:pPr lvl="0"/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pPr lvl="0"/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Cvrčci jsou velmi teplomilní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živočichové.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03808" y="1691605"/>
            <a:ext cx="9024176" cy="5112568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CVRČEK  NA  LISTU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863849" y="485691"/>
            <a:ext cx="8496944" cy="855831"/>
          </a:xfrm>
        </p:spPr>
        <p:txBody>
          <a:bodyPr wrap="square">
            <a:spAutoFit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CVRČEK  HOUSLISTA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287784" y="1768475"/>
            <a:ext cx="8784779" cy="4989513"/>
          </a:xfrm>
          <a:solidFill>
            <a:srgbClr val="FFFF00"/>
          </a:solidFill>
        </p:spPr>
        <p:txBody>
          <a:bodyPr/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5pPr>
            <a:lvl6pPr marL="2591999" marR="0" lvl="5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6pPr>
            <a:lvl7pPr marL="3023999" marR="0" lvl="6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9pPr>
          </a:lstStyle>
          <a:p>
            <a:pPr lvl="0"/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Cvrček vyluzuje svůj cvrkot podobným způsobem, jako když houslista hraje na housle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. Jeho </a:t>
            </a:r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hudebním nástrojem jsou křídla.</a:t>
            </a:r>
          </a:p>
          <a:p>
            <a:pPr lvl="0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Cvrček </a:t>
            </a:r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má dva páry křídel, ležících vodorovně na hřbetě. Přední pár křídel je tuhý a nazýváme jej krovkami, zadní pár je blanitý. Na spodní ploše jedné krovky má vystouplou žilku opatřenou četnými vroubky. Na protější krovce je také vystouplá žilka, ale s ostrou hranou bez vroubků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</a:p>
          <a:p>
            <a:pPr lvl="0"/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Jde o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typického všežravce, </a:t>
            </a:r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který dokáže pozřít téměř vše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stravitelné.</a:t>
            </a: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DETAIL  HLAVY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840" y="1907629"/>
            <a:ext cx="8712968" cy="4896544"/>
          </a:xfrm>
        </p:spPr>
      </p:pic>
      <p:sp>
        <p:nvSpPr>
          <p:cNvPr id="3" name="TextovéPole 2"/>
          <p:cNvSpPr txBox="1"/>
          <p:nvPr/>
        </p:nvSpPr>
        <p:spPr>
          <a:xfrm>
            <a:off x="1151880" y="1763613"/>
            <a:ext cx="288032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Složené oči a kusadla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5963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151880" y="485691"/>
            <a:ext cx="8424937" cy="855831"/>
          </a:xfrm>
        </p:spPr>
        <p:txBody>
          <a:bodyPr wrap="square">
            <a:spAutoFit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JAK  CVRČEK  HRAJE?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863849" y="1963738"/>
            <a:ext cx="8640960" cy="3548876"/>
          </a:xfrm>
          <a:solidFill>
            <a:srgbClr val="FFFF00"/>
          </a:solidFill>
        </p:spPr>
        <p:txBody>
          <a:bodyPr wrap="square">
            <a:spAutoFit/>
          </a:bodyPr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5pPr>
            <a:lvl6pPr marL="2591999" marR="0" lvl="5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6pPr>
            <a:lvl7pPr marL="3023999" marR="0" lvl="6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9pPr>
          </a:lstStyle>
          <a:p>
            <a:pPr lvl="0"/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Při rovnoběžném pohybu krovek se tře jedna žilka o druhou a tak vzniká crčivý zvuk, zesilovaný plochami krovek. Jednu žilku tedy můžeme přirovnat ke smyčci, druhou ke struně a plochu krovky k rezonanční desce.</a:t>
            </a:r>
          </a:p>
          <a:p>
            <a:pPr lvl="0"/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  <a:p>
            <a:pPr lvl="0"/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Cvrček si svůj nástroj nikde nepořídil, ale už se s ním narodil. Nehraje na něj však pro naše potěšení, ale proto, aby si přivolal samičku.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1" y="282575"/>
            <a:ext cx="8103616" cy="1262063"/>
          </a:xfrm>
        </p:spPr>
        <p:txBody>
          <a:bodyPr>
            <a:normAutofit fontScale="90000"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VROUBKY NA SPODNÍ STRANĚ KROVEK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655936" y="2358720"/>
            <a:ext cx="2857320" cy="285732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5760392" y="2358720"/>
            <a:ext cx="2857320" cy="287604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1439912" y="5707800"/>
            <a:ext cx="2857320" cy="952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5824575" y="5707800"/>
            <a:ext cx="2857320" cy="952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03807" y="1547590"/>
            <a:ext cx="9145017" cy="5453582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CVRČEK  SHÁNÍ  POTRAVU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504031" y="1547589"/>
            <a:ext cx="9072563" cy="5205372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079872" y="282575"/>
            <a:ext cx="8100129" cy="1262063"/>
          </a:xfrm>
        </p:spPr>
        <p:txBody>
          <a:bodyPr/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CVRČKOVO 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OBYDLÍ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260000" y="1980000"/>
            <a:ext cx="3600000" cy="234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5580000" y="1980000"/>
            <a:ext cx="3600000" cy="234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5580000" y="4500000"/>
            <a:ext cx="3600000" cy="234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1260000" y="4500000"/>
            <a:ext cx="3600000" cy="234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1" y="485691"/>
            <a:ext cx="7383536" cy="855831"/>
          </a:xfrm>
        </p:spPr>
        <p:txBody>
          <a:bodyPr wrap="square">
            <a:spAutoFit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STAVBA  TĚLA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791840" y="1259557"/>
            <a:ext cx="8280921" cy="5703312"/>
          </a:xfrm>
          <a:solidFill>
            <a:srgbClr val="FFFF00"/>
          </a:solidFill>
        </p:spPr>
        <p:txBody>
          <a:bodyPr wrap="square">
            <a:spAutoFit/>
          </a:bodyPr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5pPr>
            <a:lvl6pPr marL="2591999" marR="0" lvl="5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6pPr>
            <a:lvl7pPr marL="3023999" marR="0" lvl="6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9pPr>
          </a:lstStyle>
          <a:p>
            <a:pPr lvl="0"/>
            <a:r>
              <a:rPr lang="cs-CZ" sz="2800" b="1" u="sng" dirty="0">
                <a:solidFill>
                  <a:schemeClr val="bg2">
                    <a:lumMod val="50000"/>
                  </a:schemeClr>
                </a:solidFill>
              </a:rPr>
              <a:t>Nohy</a:t>
            </a:r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 cvrčka jsou členité a jeho chodidla mají tři články. Přední nohy jsou zvlášť silné. Cvrček jimi vyhrabává svoje podzemní bydliště. Je to poměrně těžká práce vyhrabat chodbičku až 30cm dlouhou.</a:t>
            </a:r>
          </a:p>
          <a:p>
            <a:pPr lvl="0"/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Cvrček </a:t>
            </a:r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často svádí boj na život a na smrt s jiným cvrčkem jenom proto, aby si nemusel vyhrabávat vlastní chodbičku a mohl zabrat tu jeho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</a:p>
          <a:p>
            <a:pPr lvl="0"/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Samičky kladou do půdy </a:t>
            </a:r>
            <a:r>
              <a:rPr lang="cs-CZ" sz="2800" b="1" u="sng" dirty="0" smtClean="0">
                <a:solidFill>
                  <a:schemeClr val="bg2">
                    <a:lumMod val="50000"/>
                  </a:schemeClr>
                </a:solidFill>
              </a:rPr>
              <a:t>bílá </a:t>
            </a:r>
            <a:r>
              <a:rPr lang="cs-CZ" sz="2800" b="1" u="sng" dirty="0">
                <a:solidFill>
                  <a:schemeClr val="bg2">
                    <a:lumMod val="50000"/>
                  </a:schemeClr>
                </a:solidFill>
              </a:rPr>
              <a:t>vajíčka </a:t>
            </a:r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v malých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skupinkách. </a:t>
            </a:r>
            <a:r>
              <a:rPr lang="cs-CZ" sz="2800" b="1" u="sng" dirty="0" smtClean="0">
                <a:solidFill>
                  <a:schemeClr val="bg2">
                    <a:lumMod val="50000"/>
                  </a:schemeClr>
                </a:solidFill>
              </a:rPr>
              <a:t>Larvy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, </a:t>
            </a:r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líhnoucí se z těchto vajíček, dospívají za dva až čtyři měsíce, za tuto dobu se svlékají až dvanáctkrát. Cvrček polní se někdy tak rozmnoží, že způsobuje škody na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rajčatech</a:t>
            </a:r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, hrachu či bobu.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Gryllus campestri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896" y="1979637"/>
            <a:ext cx="7920880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POHYB  CVRČKA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777" y="2123653"/>
            <a:ext cx="9360818" cy="4629308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55936" y="1547589"/>
            <a:ext cx="5544616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Členité nohy opatřené háčky umožňují  i šplhání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xit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1" y="485691"/>
            <a:ext cx="7671568" cy="855831"/>
          </a:xfrm>
        </p:spPr>
        <p:txBody>
          <a:bodyPr wrap="square">
            <a:spAutoFit/>
          </a:bodyPr>
          <a:lstStyle>
            <a:defPPr lvl="0">
              <a:buClr>
                <a:srgbClr val="000000"/>
              </a:buClr>
              <a:buSzPct val="45000"/>
              <a:buFont typeface="StarSymbol"/>
              <a:buNone/>
            </a:defPPr>
            <a:lvl1pPr lvl="0">
              <a:buClr>
                <a:srgbClr val="000000"/>
              </a:buClr>
              <a:buSzPct val="45000"/>
              <a:buFont typeface="StarSymbol"/>
              <a:buChar char=""/>
            </a:lvl1pPr>
            <a:lvl2pPr lvl="1">
              <a:buClr>
                <a:srgbClr val="000000"/>
              </a:buClr>
              <a:buSzPct val="45000"/>
              <a:buFont typeface="StarSymbol"/>
              <a:buChar char=""/>
            </a:lvl2pPr>
            <a:lvl3pPr lvl="2">
              <a:buClr>
                <a:srgbClr val="000000"/>
              </a:buClr>
              <a:buSzPct val="45000"/>
              <a:buFont typeface="StarSymbol"/>
              <a:buChar char=""/>
            </a:lvl3pPr>
            <a:lvl4pPr lvl="3">
              <a:buClr>
                <a:srgbClr val="000000"/>
              </a:buClr>
              <a:buSzPct val="45000"/>
              <a:buFont typeface="StarSymbol"/>
              <a:buChar char=""/>
            </a:lvl4pPr>
            <a:lvl5pPr lvl="4">
              <a:buClr>
                <a:srgbClr val="000000"/>
              </a:buClr>
              <a:buSzPct val="45000"/>
              <a:buFont typeface="StarSymbol"/>
              <a:buChar char=""/>
            </a:lvl5pPr>
            <a:lvl6pPr lvl="5">
              <a:buClr>
                <a:srgbClr val="000000"/>
              </a:buClr>
              <a:buSzPct val="45000"/>
              <a:buFont typeface="StarSymbol"/>
              <a:buChar char=""/>
            </a:lvl6pPr>
            <a:lvl7pPr lvl="6">
              <a:buClr>
                <a:srgbClr val="000000"/>
              </a:buClr>
              <a:buSzPct val="45000"/>
              <a:buFont typeface="StarSymbol"/>
              <a:buChar char=""/>
            </a:lvl7pPr>
            <a:lvl8pPr lvl="7">
              <a:buClr>
                <a:srgbClr val="000000"/>
              </a:buClr>
              <a:buSzPct val="45000"/>
              <a:buFont typeface="StarSymbol"/>
              <a:buChar char=""/>
            </a:lvl8pPr>
            <a:lvl9pPr lvl="8">
              <a:buClr>
                <a:srgbClr val="000000"/>
              </a:buClr>
              <a:buSzPct val="45000"/>
              <a:buFont typeface="StarSymbol"/>
              <a:buChar char=""/>
            </a:lvl9pPr>
          </a:lstStyle>
          <a:p>
            <a:pPr lvl="0">
              <a:buNone/>
            </a:pP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MÁ  CVRČEK  UŠI?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1308101" y="1963738"/>
            <a:ext cx="7620644" cy="3979763"/>
          </a:xfrm>
          <a:solidFill>
            <a:srgbClr val="FFFF00"/>
          </a:solidFill>
        </p:spPr>
        <p:txBody>
          <a:bodyPr wrap="square">
            <a:spAutoFit/>
          </a:bodyPr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5pPr>
            <a:lvl6pPr marL="2591999" marR="0" lvl="5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6pPr>
            <a:lvl7pPr marL="3023999" marR="0" lvl="6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9pPr>
          </a:lstStyle>
          <a:p>
            <a:pPr lvl="0"/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V horní části holeně předních nohou lze za pomoci lupy objevit dvě rovnoběžné štěrbiny, přepažené blanou, která připomíná ušní bubínek. Je to skutečně bubínkové sluchové ústrojí.</a:t>
            </a:r>
          </a:p>
          <a:p>
            <a:pPr lvl="0"/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  <a:p>
            <a:pPr lvl="0"/>
            <a:r>
              <a:rPr lang="cs-CZ" sz="2800" dirty="0">
                <a:solidFill>
                  <a:schemeClr val="bg2">
                    <a:lumMod val="50000"/>
                  </a:schemeClr>
                </a:solidFill>
              </a:rPr>
              <a:t>Cvrček má tedy uši na nohách. Ostatně nezáleží na tom, kde cvrček uši má, jako spíše na tom, že slyší. K čemu by mu jinak bylo jeho muzicírování?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 NA 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vyluzuje cvrček svůj cvrkot?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znamená tvrzení, že cvrček je všežravec?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Proč cvrček hraje?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co cvrček používá silné přední nohy?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jakých plodinách způsobují cvrčci při přemnožení největší škody?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Kde má cvrček uši?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75391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SPRÁVNÉ  ODPOVĚDI: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Cvrček vyluzuje zvuk třením křídel o vroubkovanou žilku na spodní straně krovky.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Dokáže zkonzumovat téměř vše, co je stravitelné.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Aby přilákal samičku.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Cvrček jimi vyhrabává až 30cm dlouhé chodbičky.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Při přemnožení způsobuje cvrček polní největší škody na rajčatech, hrachu a bobu.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Sluchové ústrojí má uloženo v horní části holeně předních nohou.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7458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4031" y="755501"/>
            <a:ext cx="9072563" cy="936104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C00000"/>
                </a:solidFill>
              </a:rPr>
              <a:t>CITACE</a:t>
            </a:r>
            <a:r>
              <a:rPr lang="pl-PL" sz="5400" dirty="0" smtClean="0">
                <a:solidFill>
                  <a:srgbClr val="C00000"/>
                </a:solidFill>
              </a:rPr>
              <a:t>: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text 2"/>
          <p:cNvSpPr txBox="1">
            <a:spLocks noGrp="1"/>
          </p:cNvSpPr>
          <p:nvPr>
            <p:ph idx="1"/>
          </p:nvPr>
        </p:nvSpPr>
        <p:spPr>
          <a:xfrm>
            <a:off x="504031" y="1619597"/>
            <a:ext cx="9072563" cy="5133364"/>
          </a:xfrm>
        </p:spPr>
        <p:txBody>
          <a:bodyPr>
            <a:normAutofit lnSpcReduction="10000"/>
          </a:bodyPr>
          <a:lstStyle>
            <a:def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None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defPPr>
            <a:lvl1pPr marL="432000" marR="0" lvl="0" indent="-324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1pPr>
            <a:lvl2pPr marL="864000" marR="0" lvl="1" indent="-288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8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2pPr>
            <a:lvl3pPr marL="1296000" marR="0" lvl="2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4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3pPr>
            <a:lvl4pPr marL="1728000" marR="0" lvl="3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75000"/>
              <a:buFont typeface="StarSymbol"/>
              <a:buChar char="–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4pPr>
            <a:lvl5pPr marL="2160000" marR="0" lvl="4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5pPr>
            <a:lvl6pPr marL="2591999" marR="0" lvl="5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6pPr>
            <a:lvl7pPr marL="3023999" marR="0" lvl="6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7pPr>
            <a:lvl8pPr marL="3456000" marR="0" lvl="7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8pPr>
            <a:lvl9pPr marL="3887999" marR="0" lvl="8" indent="-216000" algn="l">
              <a:spcBef>
                <a:spcPts val="0"/>
              </a:spcBef>
              <a:spcAft>
                <a:spcPts val="0"/>
              </a:spcAft>
              <a:buClr>
                <a:srgbClr val="E6E6E6"/>
              </a:buClr>
              <a:buSzPct val="45000"/>
              <a:buFont typeface="StarSymbol"/>
              <a:buChar char="●"/>
              <a:defRPr lang="cs-CZ" sz="2000" b="0" i="0" u="none" strike="noStrike">
                <a:ln>
                  <a:noFill/>
                </a:ln>
                <a:solidFill>
                  <a:srgbClr val="E6E6E6"/>
                </a:solidFill>
                <a:latin typeface="Thorndale" pitchFamily="18"/>
                <a:ea typeface="Lucida Sans Unicode" pitchFamily="2"/>
                <a:cs typeface="Tahoma" pitchFamily="2"/>
              </a:defRPr>
            </a:lvl9pPr>
          </a:lstStyle>
          <a:p>
            <a:pPr marL="108000" indent="0">
              <a:buNone/>
            </a:pPr>
            <a:r>
              <a:rPr lang="cs-CZ" sz="1900" dirty="0" smtClean="0">
                <a:solidFill>
                  <a:srgbClr val="FF0000"/>
                </a:solidFill>
              </a:rPr>
              <a:t>DESCOUENS, </a:t>
            </a:r>
            <a:r>
              <a:rPr lang="cs-CZ" sz="1900" dirty="0" err="1" smtClean="0">
                <a:solidFill>
                  <a:srgbClr val="FF0000"/>
                </a:solidFill>
              </a:rPr>
              <a:t>Didier</a:t>
            </a:r>
            <a:r>
              <a:rPr lang="cs-CZ" sz="1900" dirty="0">
                <a:solidFill>
                  <a:srgbClr val="FF0000"/>
                </a:solidFill>
              </a:rPr>
              <a:t>. </a:t>
            </a:r>
            <a:r>
              <a:rPr lang="cs-CZ" sz="1900" i="1" dirty="0" smtClean="0">
                <a:solidFill>
                  <a:srgbClr val="FF0000"/>
                </a:solidFill>
              </a:rPr>
              <a:t>cs.wikipedia.org</a:t>
            </a:r>
            <a:r>
              <a:rPr lang="cs-CZ" sz="1900" dirty="0">
                <a:solidFill>
                  <a:srgbClr val="FF0000"/>
                </a:solidFill>
              </a:rPr>
              <a:t> [</a:t>
            </a:r>
            <a:r>
              <a:rPr lang="cs-CZ" sz="1900" dirty="0" smtClean="0">
                <a:solidFill>
                  <a:srgbClr val="FF0000"/>
                </a:solidFill>
              </a:rPr>
              <a:t>online].</a:t>
            </a:r>
            <a:r>
              <a:rPr lang="cs-CZ" sz="1900" dirty="0">
                <a:solidFill>
                  <a:srgbClr val="FF0000"/>
                </a:solidFill>
              </a:rPr>
              <a:t> 26. </a:t>
            </a:r>
            <a:r>
              <a:rPr lang="cs-CZ" sz="1900" dirty="0" smtClean="0">
                <a:solidFill>
                  <a:srgbClr val="FF0000"/>
                </a:solidFill>
              </a:rPr>
              <a:t>6. 2011</a:t>
            </a:r>
            <a:r>
              <a:rPr lang="cs-CZ" sz="1900" dirty="0">
                <a:solidFill>
                  <a:srgbClr val="FF0000"/>
                </a:solidFill>
              </a:rPr>
              <a:t> [cit. </a:t>
            </a:r>
            <a:r>
              <a:rPr lang="cs-CZ" sz="1900" dirty="0" smtClean="0">
                <a:solidFill>
                  <a:srgbClr val="FF0000"/>
                </a:solidFill>
              </a:rPr>
              <a:t>2011-10-13].</a:t>
            </a:r>
            <a:r>
              <a:rPr lang="cs-CZ" sz="1900" dirty="0">
                <a:solidFill>
                  <a:srgbClr val="FF0000"/>
                </a:solidFill>
              </a:rPr>
              <a:t> </a:t>
            </a:r>
            <a:r>
              <a:rPr lang="cs-CZ" sz="1900" dirty="0" err="1" smtClean="0">
                <a:solidFill>
                  <a:srgbClr val="FF0000"/>
                </a:solidFill>
              </a:rPr>
              <a:t>Soubor:Gryllus_campestris_MHNT.jpg</a:t>
            </a:r>
            <a:r>
              <a:rPr lang="cs-CZ" sz="1900" dirty="0" smtClean="0">
                <a:solidFill>
                  <a:srgbClr val="FF0000"/>
                </a:solidFill>
              </a:rPr>
              <a:t>. Dostupné </a:t>
            </a:r>
            <a:r>
              <a:rPr lang="cs-CZ" sz="1900" dirty="0">
                <a:solidFill>
                  <a:srgbClr val="FF0000"/>
                </a:solidFill>
              </a:rPr>
              <a:t>z WWW: &lt;http://</a:t>
            </a:r>
            <a:r>
              <a:rPr lang="cs-CZ" sz="1900" dirty="0" smtClean="0">
                <a:solidFill>
                  <a:srgbClr val="FF0000"/>
                </a:solidFill>
              </a:rPr>
              <a:t>cs.wikipedia.org/wiki/Soubor:Gryllus_campestris_MHNT.jpg</a:t>
            </a:r>
          </a:p>
          <a:p>
            <a:pPr marL="108000" indent="0">
              <a:buNone/>
            </a:pPr>
            <a:endParaRPr lang="cs-CZ" sz="1900" dirty="0" smtClean="0">
              <a:solidFill>
                <a:srgbClr val="FF0000"/>
              </a:solidFill>
              <a:hlinkClick r:id="rId3"/>
            </a:endParaRPr>
          </a:p>
          <a:p>
            <a:pPr marL="108000" lvl="0" indent="0">
              <a:buNone/>
            </a:pPr>
            <a:r>
              <a:rPr lang="cs-CZ" sz="1900" dirty="0">
                <a:solidFill>
                  <a:srgbClr val="FF0000"/>
                </a:solidFill>
              </a:rPr>
              <a:t>DESCOUENS, </a:t>
            </a:r>
            <a:r>
              <a:rPr lang="cs-CZ" sz="1900" dirty="0" err="1">
                <a:solidFill>
                  <a:srgbClr val="FF0000"/>
                </a:solidFill>
              </a:rPr>
              <a:t>Didier</a:t>
            </a:r>
            <a:r>
              <a:rPr lang="cs-CZ" sz="1900" dirty="0">
                <a:solidFill>
                  <a:srgbClr val="FF0000"/>
                </a:solidFill>
              </a:rPr>
              <a:t>. </a:t>
            </a:r>
            <a:r>
              <a:rPr lang="cs-CZ" sz="1900" i="1" dirty="0">
                <a:solidFill>
                  <a:srgbClr val="FF0000"/>
                </a:solidFill>
              </a:rPr>
              <a:t>cs.wikipedia.org</a:t>
            </a:r>
            <a:r>
              <a:rPr lang="cs-CZ" sz="1900" dirty="0">
                <a:solidFill>
                  <a:srgbClr val="FF0000"/>
                </a:solidFill>
              </a:rPr>
              <a:t> [online]. 26. 6. 2011 [cit. </a:t>
            </a:r>
            <a:r>
              <a:rPr lang="cs-CZ" sz="1900" dirty="0" smtClean="0">
                <a:solidFill>
                  <a:srgbClr val="FF0000"/>
                </a:solidFill>
              </a:rPr>
              <a:t>2011-10-13</a:t>
            </a:r>
            <a:r>
              <a:rPr lang="cs-CZ" sz="1900" dirty="0">
                <a:solidFill>
                  <a:srgbClr val="FF0000"/>
                </a:solidFill>
              </a:rPr>
              <a:t>]. </a:t>
            </a:r>
            <a:r>
              <a:rPr lang="cs-CZ" sz="1900" dirty="0" smtClean="0">
                <a:solidFill>
                  <a:srgbClr val="FF0000"/>
                </a:solidFill>
              </a:rPr>
              <a:t>Soubor:Gryllus_campestris_</a:t>
            </a:r>
            <a:r>
              <a:rPr lang="cs-CZ" sz="1900" dirty="0" smtClean="0">
                <a:solidFill>
                  <a:srgbClr val="FF0000"/>
                </a:solidFill>
                <a:hlinkClick r:id="rId3"/>
              </a:rPr>
              <a:t>1.jpg</a:t>
            </a:r>
            <a:r>
              <a:rPr lang="cs-CZ" sz="1900" dirty="0">
                <a:solidFill>
                  <a:srgbClr val="FF0000"/>
                </a:solidFill>
              </a:rPr>
              <a:t>.</a:t>
            </a:r>
            <a:r>
              <a:rPr lang="cs-CZ" sz="1900" dirty="0" smtClean="0">
                <a:solidFill>
                  <a:srgbClr val="FF0000"/>
                </a:solidFill>
              </a:rPr>
              <a:t> </a:t>
            </a:r>
            <a:r>
              <a:rPr lang="cs-CZ" sz="1900" dirty="0">
                <a:solidFill>
                  <a:srgbClr val="FF0000"/>
                </a:solidFill>
              </a:rPr>
              <a:t>Dostupné z WWW: &lt;http://</a:t>
            </a:r>
            <a:r>
              <a:rPr lang="cs-CZ" sz="1900" dirty="0" smtClean="0">
                <a:solidFill>
                  <a:srgbClr val="FF0000"/>
                </a:solidFill>
              </a:rPr>
              <a:t>cs.wikipedia.org/wiki/Soubor:Gryllus_campestris_1.jpg.</a:t>
            </a:r>
          </a:p>
          <a:p>
            <a:pPr marL="108000" lvl="0" indent="0">
              <a:buNone/>
            </a:pPr>
            <a:endParaRPr lang="cs-CZ" sz="1900" dirty="0">
              <a:solidFill>
                <a:srgbClr val="FF0000"/>
              </a:solidFill>
              <a:hlinkClick r:id="rId3"/>
            </a:endParaRPr>
          </a:p>
          <a:p>
            <a:pPr marL="108000" lvl="0" indent="0">
              <a:buNone/>
            </a:pPr>
            <a:r>
              <a:rPr lang="cs-CZ" sz="1900" dirty="0" smtClean="0">
                <a:solidFill>
                  <a:srgbClr val="FF0000"/>
                </a:solidFill>
              </a:rPr>
              <a:t>KULAC, Kurt.</a:t>
            </a:r>
            <a:r>
              <a:rPr lang="cs-CZ" sz="1900" i="1" dirty="0">
                <a:solidFill>
                  <a:srgbClr val="FF0000"/>
                </a:solidFill>
              </a:rPr>
              <a:t> cs.wikipedia.org</a:t>
            </a:r>
            <a:r>
              <a:rPr lang="cs-CZ" sz="1900" dirty="0">
                <a:solidFill>
                  <a:srgbClr val="FF0000"/>
                </a:solidFill>
              </a:rPr>
              <a:t> [online]. </a:t>
            </a:r>
            <a:r>
              <a:rPr lang="cs-CZ" sz="1900" dirty="0" smtClean="0">
                <a:solidFill>
                  <a:srgbClr val="FF0000"/>
                </a:solidFill>
              </a:rPr>
              <a:t>18. 8. 2007 </a:t>
            </a:r>
            <a:r>
              <a:rPr lang="cs-CZ" sz="1900" dirty="0">
                <a:solidFill>
                  <a:srgbClr val="FF0000"/>
                </a:solidFill>
              </a:rPr>
              <a:t>[cit. 2011-10-13]. </a:t>
            </a:r>
            <a:r>
              <a:rPr lang="cs-CZ" sz="1900" dirty="0" smtClean="0">
                <a:solidFill>
                  <a:srgbClr val="FF0000"/>
                </a:solidFill>
              </a:rPr>
              <a:t>File:Gomphocerippus_rufus_nymph01.jpg . </a:t>
            </a:r>
            <a:r>
              <a:rPr lang="cs-CZ" sz="1900" dirty="0">
                <a:solidFill>
                  <a:srgbClr val="FF0000"/>
                </a:solidFill>
              </a:rPr>
              <a:t>Dostupné z WWW: http://</a:t>
            </a:r>
            <a:r>
              <a:rPr lang="cs-CZ" sz="1900" dirty="0" smtClean="0">
                <a:solidFill>
                  <a:srgbClr val="FF0000"/>
                </a:solidFill>
              </a:rPr>
              <a:t>en.wikipedia.org/wiki/Gomphocerippus_rufus</a:t>
            </a:r>
          </a:p>
          <a:p>
            <a:pPr marL="108000" lvl="0" indent="0">
              <a:buNone/>
            </a:pPr>
            <a:r>
              <a:rPr lang="cs-CZ" sz="1900" dirty="0" smtClean="0">
                <a:solidFill>
                  <a:srgbClr val="FF0000"/>
                </a:solidFill>
              </a:rPr>
              <a:t> </a:t>
            </a:r>
          </a:p>
          <a:p>
            <a:pPr marL="108000" indent="0">
              <a:buNone/>
            </a:pPr>
            <a:r>
              <a:rPr lang="cs-CZ" sz="1900" dirty="0" err="1" smtClean="0">
                <a:solidFill>
                  <a:srgbClr val="FF0000"/>
                </a:solidFill>
              </a:rPr>
              <a:t>GEBELT,Petr</a:t>
            </a:r>
            <a:r>
              <a:rPr lang="cs-CZ" sz="1900" dirty="0" smtClean="0">
                <a:solidFill>
                  <a:srgbClr val="FF0000"/>
                </a:solidFill>
              </a:rPr>
              <a:t>.</a:t>
            </a:r>
            <a:r>
              <a:rPr lang="cs-CZ" sz="1900" i="1" dirty="0">
                <a:solidFill>
                  <a:srgbClr val="FF0000"/>
                </a:solidFill>
              </a:rPr>
              <a:t> cs.wikipedia.org</a:t>
            </a:r>
            <a:r>
              <a:rPr lang="cs-CZ" sz="1900" dirty="0">
                <a:solidFill>
                  <a:srgbClr val="FF0000"/>
                </a:solidFill>
              </a:rPr>
              <a:t> [online]. </a:t>
            </a:r>
            <a:r>
              <a:rPr lang="cs-CZ" sz="1900" dirty="0" smtClean="0">
                <a:solidFill>
                  <a:srgbClr val="FF0000"/>
                </a:solidFill>
              </a:rPr>
              <a:t>13. 1. 2011 </a:t>
            </a:r>
            <a:r>
              <a:rPr lang="cs-CZ" sz="1900" dirty="0">
                <a:solidFill>
                  <a:srgbClr val="FF0000"/>
                </a:solidFill>
              </a:rPr>
              <a:t>[cit. 2011-10-13</a:t>
            </a:r>
            <a:r>
              <a:rPr lang="cs-CZ" sz="1900" dirty="0" smtClean="0">
                <a:solidFill>
                  <a:srgbClr val="FF0000"/>
                </a:solidFill>
              </a:rPr>
              <a:t>].</a:t>
            </a:r>
            <a:r>
              <a:rPr lang="cs-CZ" sz="1900" dirty="0">
                <a:solidFill>
                  <a:srgbClr val="FF0000"/>
                </a:solidFill>
              </a:rPr>
              <a:t> </a:t>
            </a:r>
            <a:r>
              <a:rPr lang="cs-CZ" sz="1900" dirty="0" err="1">
                <a:solidFill>
                  <a:srgbClr val="FF0000"/>
                </a:solidFill>
              </a:rPr>
              <a:t>Soubor:Cvrcek_big.jpg</a:t>
            </a:r>
            <a:endParaRPr lang="cs-CZ" sz="1900" dirty="0">
              <a:solidFill>
                <a:srgbClr val="FF0000"/>
              </a:solidFill>
            </a:endParaRPr>
          </a:p>
          <a:p>
            <a:pPr marL="108000" lvl="0" indent="0">
              <a:buNone/>
            </a:pPr>
            <a:r>
              <a:rPr lang="cs-CZ" sz="1900" dirty="0" smtClean="0">
                <a:solidFill>
                  <a:srgbClr val="FF0000"/>
                </a:solidFill>
              </a:rPr>
              <a:t> Dostupné z WWW: http</a:t>
            </a:r>
            <a:r>
              <a:rPr lang="cs-CZ" sz="1900" dirty="0">
                <a:solidFill>
                  <a:srgbClr val="FF0000"/>
                </a:solidFill>
              </a:rPr>
              <a:t>://</a:t>
            </a:r>
            <a:r>
              <a:rPr lang="cs-CZ" sz="1900" dirty="0" smtClean="0">
                <a:solidFill>
                  <a:srgbClr val="FF0000"/>
                </a:solidFill>
              </a:rPr>
              <a:t>cs.wikipedia.org/wiki/Soubor:Cvrcek_big.jpg</a:t>
            </a:r>
          </a:p>
          <a:p>
            <a:pPr marL="108000" lvl="0" indent="0">
              <a:buNone/>
            </a:pPr>
            <a:endParaRPr lang="cs-CZ" sz="1900" dirty="0" smtClean="0">
              <a:solidFill>
                <a:srgbClr val="FF0000"/>
              </a:solidFill>
            </a:endParaRPr>
          </a:p>
          <a:p>
            <a:pPr marL="108000" indent="0">
              <a:buNone/>
            </a:pPr>
            <a:r>
              <a:rPr lang="cs-CZ" sz="1900" dirty="0" smtClean="0">
                <a:solidFill>
                  <a:srgbClr val="FF0000"/>
                </a:solidFill>
              </a:rPr>
              <a:t>GARCÍA, Luis </a:t>
            </a:r>
            <a:r>
              <a:rPr lang="cs-CZ" sz="1900" dirty="0" err="1" smtClean="0">
                <a:solidFill>
                  <a:srgbClr val="FF0000"/>
                </a:solidFill>
              </a:rPr>
              <a:t>Fernández</a:t>
            </a:r>
            <a:r>
              <a:rPr lang="cs-CZ" sz="1900" dirty="0" smtClean="0">
                <a:solidFill>
                  <a:srgbClr val="FF0000"/>
                </a:solidFill>
              </a:rPr>
              <a:t>.</a:t>
            </a:r>
            <a:r>
              <a:rPr lang="cs-CZ" sz="1900" i="1" dirty="0" smtClean="0">
                <a:solidFill>
                  <a:srgbClr val="FF0000"/>
                </a:solidFill>
              </a:rPr>
              <a:t> </a:t>
            </a:r>
            <a:r>
              <a:rPr lang="cs-CZ" sz="1900" i="1" dirty="0">
                <a:solidFill>
                  <a:srgbClr val="FF0000"/>
                </a:solidFill>
              </a:rPr>
              <a:t>cs.wikipedia.org</a:t>
            </a:r>
            <a:r>
              <a:rPr lang="cs-CZ" sz="1900" dirty="0">
                <a:solidFill>
                  <a:srgbClr val="FF0000"/>
                </a:solidFill>
              </a:rPr>
              <a:t> [online]. </a:t>
            </a:r>
            <a:r>
              <a:rPr lang="cs-CZ" sz="1900" dirty="0" smtClean="0">
                <a:solidFill>
                  <a:srgbClr val="FF0000"/>
                </a:solidFill>
              </a:rPr>
              <a:t>16</a:t>
            </a:r>
            <a:r>
              <a:rPr lang="cs-CZ" sz="1900" dirty="0">
                <a:solidFill>
                  <a:srgbClr val="FF0000"/>
                </a:solidFill>
              </a:rPr>
              <a:t>. </a:t>
            </a:r>
            <a:r>
              <a:rPr lang="cs-CZ" sz="1900" dirty="0" smtClean="0">
                <a:solidFill>
                  <a:srgbClr val="FF0000"/>
                </a:solidFill>
              </a:rPr>
              <a:t>10. 2005 </a:t>
            </a:r>
            <a:r>
              <a:rPr lang="cs-CZ" sz="1900" dirty="0">
                <a:solidFill>
                  <a:srgbClr val="FF0000"/>
                </a:solidFill>
              </a:rPr>
              <a:t>[cit. 2011-10-13</a:t>
            </a:r>
            <a:r>
              <a:rPr lang="cs-CZ" sz="1900" dirty="0" smtClean="0">
                <a:solidFill>
                  <a:srgbClr val="FF0000"/>
                </a:solidFill>
              </a:rPr>
              <a:t>]. </a:t>
            </a:r>
            <a:r>
              <a:rPr lang="cs-CZ" sz="1900" smtClean="0">
                <a:solidFill>
                  <a:srgbClr val="FF0000"/>
                </a:solidFill>
                <a:hlinkClick r:id="rId4"/>
              </a:rPr>
              <a:t>Soubor:Acheta-domestica-1.jpg. </a:t>
            </a:r>
            <a:r>
              <a:rPr lang="cs-CZ" sz="1900" dirty="0">
                <a:solidFill>
                  <a:srgbClr val="FF0000"/>
                </a:solidFill>
              </a:rPr>
              <a:t>Dostupné z WWW: </a:t>
            </a:r>
            <a:r>
              <a:rPr lang="cs-CZ" sz="1900" dirty="0" smtClean="0">
                <a:solidFill>
                  <a:srgbClr val="FF0000"/>
                </a:solidFill>
                <a:hlinkClick r:id="rId4"/>
              </a:rPr>
              <a:t>http</a:t>
            </a:r>
            <a:r>
              <a:rPr lang="cs-CZ" sz="1900" dirty="0">
                <a:solidFill>
                  <a:srgbClr val="FF0000"/>
                </a:solidFill>
                <a:hlinkClick r:id="rId4"/>
              </a:rPr>
              <a:t>://</a:t>
            </a:r>
            <a:r>
              <a:rPr lang="cs-CZ" sz="1900" dirty="0" smtClean="0">
                <a:solidFill>
                  <a:srgbClr val="FF0000"/>
                </a:solidFill>
                <a:hlinkClick r:id="rId4"/>
              </a:rPr>
              <a:t>cs.wikipedia.org/wiki/Soubor:Acheta-domestica-1.jpg.</a:t>
            </a:r>
          </a:p>
          <a:p>
            <a:pPr marL="108000" indent="0">
              <a:buNone/>
            </a:pPr>
            <a:endParaRPr lang="cs-CZ" sz="1900" dirty="0">
              <a:solidFill>
                <a:srgbClr val="FF0000"/>
              </a:solidFill>
              <a:hlinkClick r:id="rId4"/>
            </a:endParaRPr>
          </a:p>
          <a:p>
            <a:pPr lvl="0"/>
            <a:endParaRPr lang="cs-CZ" dirty="0" smtClean="0">
              <a:solidFill>
                <a:srgbClr val="FFC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355</TotalTime>
  <Words>752</Words>
  <Application>Microsoft Office PowerPoint</Application>
  <PresentationFormat>Vlastní</PresentationFormat>
  <Paragraphs>87</Paragraphs>
  <Slides>18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Welcome</vt:lpstr>
      <vt:lpstr>KONCERT  NA  MEZI</vt:lpstr>
      <vt:lpstr>Prezentace aplikace PowerPoint</vt:lpstr>
      <vt:lpstr>ANOTACE</vt:lpstr>
      <vt:lpstr>CVRČEK  POLNÍ</vt:lpstr>
      <vt:lpstr>POVÍDÁNÍ  O  CVRČKOVI</vt:lpstr>
      <vt:lpstr>CVRČEK  NA  LISTU</vt:lpstr>
      <vt:lpstr>CVRČEK  HOUSLISTA</vt:lpstr>
      <vt:lpstr>DETAIL  HLAVY</vt:lpstr>
      <vt:lpstr>JAK  CVRČEK  HRAJE?</vt:lpstr>
      <vt:lpstr> VROUBKY NA SPODNÍ STRANĚ KROVEK</vt:lpstr>
      <vt:lpstr>CVRČEK  SHÁNÍ  POTRAVU</vt:lpstr>
      <vt:lpstr>CVRČKOVO  OBYDLÍ</vt:lpstr>
      <vt:lpstr>STAVBA  TĚLA</vt:lpstr>
      <vt:lpstr>POHYB  CVRČKA</vt:lpstr>
      <vt:lpstr>MÁ  CVRČEK  UŠI?</vt:lpstr>
      <vt:lpstr>ODPOVĚZ  NA  OTÁZKY:</vt:lpstr>
      <vt:lpstr> SPRÁVNÉ  ODPOVĚDI: 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KONCERT  NA  MEZI</dc:title>
  <dc:creator>H.Koláčková</dc:creator>
  <cp:lastModifiedBy>H Koláčková</cp:lastModifiedBy>
  <cp:revision>35</cp:revision>
  <dcterms:created xsi:type="dcterms:W3CDTF">2011-11-10T03:28:11Z</dcterms:created>
  <dcterms:modified xsi:type="dcterms:W3CDTF">2012-05-29T11:25:13Z</dcterms:modified>
</cp:coreProperties>
</file>