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72" r:id="rId3"/>
    <p:sldId id="273" r:id="rId4"/>
    <p:sldId id="257" r:id="rId5"/>
    <p:sldId id="258" r:id="rId6"/>
    <p:sldId id="268" r:id="rId7"/>
    <p:sldId id="270" r:id="rId8"/>
    <p:sldId id="271" r:id="rId9"/>
    <p:sldId id="259" r:id="rId10"/>
    <p:sldId id="260" r:id="rId11"/>
    <p:sldId id="261" r:id="rId12"/>
    <p:sldId id="262" r:id="rId13"/>
    <p:sldId id="275" r:id="rId14"/>
    <p:sldId id="265" r:id="rId15"/>
    <p:sldId id="266" r:id="rId16"/>
    <p:sldId id="274" r:id="rId17"/>
  </p:sldIdLst>
  <p:sldSz cx="10080625" cy="7559675"/>
  <p:notesSz cx="7559675" cy="10691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66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02" y="-96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+mn-lt"/>
              </a:defRPr>
            </a:lvl1pPr>
          </a:lstStyle>
          <a:p>
            <a:pPr>
              <a:defRPr sz="1400"/>
            </a:pPr>
            <a:fld id="{61FF8639-FDDA-4E97-8F1A-BEC25BCB8D6D}" type="slidenum">
              <a:rPr/>
              <a:pPr>
                <a:defRPr sz="1400"/>
              </a:pPr>
              <a:t>‹#›</a:t>
            </a:fld>
            <a:endParaRPr lang="cs-CZ">
              <a:latin typeface="Arial" pitchFamily="18"/>
              <a:ea typeface="Lucida Sans Unicode" pitchFamily="2"/>
              <a:cs typeface="Mangal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endParaRPr lang="cs-CZ" noProof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fld id="{447C3B13-C1C8-484B-A933-AE28377FF8E6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30000"/>
      </a:spcBef>
      <a:spcAft>
        <a:spcPct val="0"/>
      </a:spcAft>
      <a:defRPr lang="cs-CZ" sz="2000" kern="1200">
        <a:solidFill>
          <a:schemeClr val="tx1"/>
        </a:solidFill>
        <a:latin typeface="Arial" pitchFamily="18"/>
        <a:ea typeface="Mangal" pitchFamily="2"/>
        <a:cs typeface="Mangal" pitchFamily="2"/>
      </a:defRPr>
    </a:lvl1pPr>
    <a:lvl2pPr marL="742950" indent="-28575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2pPr>
    <a:lvl3pPr marL="11430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3pPr>
    <a:lvl4pPr marL="16002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4pPr>
    <a:lvl5pPr marL="20574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6386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048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2530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560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7650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9698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1746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379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584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891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096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0"/>
            <a:ext cx="3759200" cy="7559675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7"/>
          <p:cNvSpPr>
            <a:spLocks noChangeAspect="1" noEditPoints="1"/>
          </p:cNvSpPr>
          <p:nvPr/>
        </p:nvSpPr>
        <p:spPr bwMode="auto">
          <a:xfrm>
            <a:off x="923925" y="1943100"/>
            <a:ext cx="2779713" cy="56165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lIns="100794" tIns="50397" rIns="100794" bIns="50397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Freeform 7"/>
          <p:cNvSpPr>
            <a:spLocks noChangeAspect="1" noEditPoints="1"/>
          </p:cNvSpPr>
          <p:nvPr/>
        </p:nvSpPr>
        <p:spPr bwMode="auto">
          <a:xfrm>
            <a:off x="923925" y="1943100"/>
            <a:ext cx="2779713" cy="56165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lIns="100794" tIns="50397" rIns="100794" bIns="50397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Freeform 7"/>
          <p:cNvSpPr>
            <a:spLocks noChangeAspect="1" noEditPoints="1"/>
          </p:cNvSpPr>
          <p:nvPr/>
        </p:nvSpPr>
        <p:spPr bwMode="auto">
          <a:xfrm>
            <a:off x="923925" y="1943100"/>
            <a:ext cx="2779713" cy="56165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lIns="100794" tIns="50397" rIns="100794" bIns="50397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26754" y="4102235"/>
            <a:ext cx="5645150" cy="1742925"/>
          </a:xfrm>
        </p:spPr>
        <p:txBody>
          <a:bodyPr/>
          <a:lstStyle>
            <a:lvl1pPr marL="0" indent="0" algn="l">
              <a:buNone/>
              <a:defRPr sz="2600" b="0" i="0" cap="none" spc="132" baseline="0">
                <a:solidFill>
                  <a:schemeClr val="tx2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122976" y="1562333"/>
            <a:ext cx="5645150" cy="2540051"/>
          </a:xfrm>
        </p:spPr>
        <p:txBody>
          <a:bodyPr>
            <a:normAutofit/>
          </a:bodyPr>
          <a:lstStyle>
            <a:lvl1pPr>
              <a:defRPr sz="4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8C9D9AA1-FA8E-4ACB-B2DB-918969C214AB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9A59B-9232-4CD9-9B52-F31F2617D43D}" type="slidenum">
              <a:rPr lang="en-US"/>
              <a:pPr>
                <a:defRPr/>
              </a:pPr>
              <a:t>‹#›</a:t>
            </a:fld>
            <a:endParaRPr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8"/>
          <p:cNvSpPr>
            <a:spLocks noChangeAspect="1" noEditPoints="1"/>
          </p:cNvSpPr>
          <p:nvPr/>
        </p:nvSpPr>
        <p:spPr bwMode="auto">
          <a:xfrm>
            <a:off x="6051550" y="0"/>
            <a:ext cx="3741738" cy="75596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lIns="100794" tIns="50397" rIns="100794" bIns="50397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304519" y="251989"/>
            <a:ext cx="9471587" cy="1175951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02419" y="1431298"/>
            <a:ext cx="9475788" cy="544296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43D78B5-998B-42FA-B3D8-2CAFD8D80BA2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D25199-D7F1-41AF-AEF6-E9DA5004C4F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/>
          <p:nvPr/>
        </p:nvSpPr>
        <p:spPr>
          <a:xfrm>
            <a:off x="0" y="0"/>
            <a:ext cx="3759200" cy="7559675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7"/>
          <p:cNvSpPr>
            <a:spLocks noChangeAspect="1" noEditPoints="1"/>
          </p:cNvSpPr>
          <p:nvPr/>
        </p:nvSpPr>
        <p:spPr bwMode="auto">
          <a:xfrm>
            <a:off x="38100" y="150813"/>
            <a:ext cx="3667125" cy="740886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lIns="100794" tIns="50397" rIns="100794" bIns="50397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4126755" y="1543433"/>
            <a:ext cx="5645150" cy="1627430"/>
          </a:xfrm>
        </p:spPr>
        <p:txBody>
          <a:bodyPr anchor="b" anchorCtr="0"/>
          <a:lstStyle>
            <a:lvl1pPr marL="0" indent="0" algn="l">
              <a:buNone/>
              <a:defRPr sz="2600" b="0" i="0" cap="none" spc="132" baseline="0">
                <a:solidFill>
                  <a:schemeClr val="tx2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116256" y="3191862"/>
            <a:ext cx="5654965" cy="2939875"/>
          </a:xfrm>
        </p:spPr>
        <p:txBody>
          <a:bodyPr anchor="t">
            <a:normAutofit/>
          </a:bodyPr>
          <a:lstStyle>
            <a:lvl1pPr>
              <a:defRPr kumimoji="0" lang="en-US" sz="44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ABC8785A-3B9D-4D70-994B-ACC31B64FD11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1DD8DA-5009-4FF7-8877-12EB90480E5B}" type="slidenum">
              <a:rPr lang="en-US"/>
              <a:pPr>
                <a:defRPr/>
              </a:pPr>
              <a:t>‹#›</a:t>
            </a:fld>
            <a:endParaRPr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304519" y="251990"/>
            <a:ext cx="9471587" cy="1175949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304519" y="1431298"/>
            <a:ext cx="4687491" cy="5442966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5088615" y="1431298"/>
            <a:ext cx="4687491" cy="5442966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24188A0-6563-421B-BB74-91DC0CDE64A0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E2679B-31E5-4C11-A824-CF8FA38BE2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304519" y="251990"/>
            <a:ext cx="9471587" cy="1175949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304519" y="1995754"/>
            <a:ext cx="4687491" cy="487851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5088615" y="1995754"/>
            <a:ext cx="4687491" cy="487851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519" y="1431299"/>
            <a:ext cx="4683290" cy="561725"/>
          </a:xfrm>
        </p:spPr>
        <p:txBody>
          <a:bodyPr anchor="ctr"/>
          <a:lstStyle>
            <a:lvl1pPr marL="0" indent="0" algn="l">
              <a:buNone/>
              <a:defRPr sz="2200" b="0" i="0" spc="0" baseline="0">
                <a:solidFill>
                  <a:schemeClr val="tx2"/>
                </a:solidFill>
                <a:latin typeface="+mj-lt"/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5088616" y="1431299"/>
            <a:ext cx="4683290" cy="561725"/>
          </a:xfrm>
        </p:spPr>
        <p:txBody>
          <a:bodyPr anchor="ctr"/>
          <a:lstStyle>
            <a:lvl1pPr marL="0" indent="0">
              <a:buNone/>
              <a:defRPr sz="2200" b="0" i="0" spc="0" baseline="0">
                <a:solidFill>
                  <a:schemeClr val="tx2"/>
                </a:solidFill>
                <a:latin typeface="+mj-lt"/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2139C03-BCC5-4F37-86EB-1C876EACDE28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2AEA59A4-E404-4486-A920-F4885177F6D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304519" y="251990"/>
            <a:ext cx="9471587" cy="1175949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1DC8A41D-B7AB-481E-882E-7CA55FD0A48E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8151F-3D76-4EEC-A8F1-02F487908C7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7AB74C7-BB90-494D-8E93-7E87FC8A974E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B4402-1969-4F66-90CF-F1015E392D1E}" type="slidenum">
              <a:rPr lang="en-US"/>
              <a:pPr>
                <a:defRPr/>
              </a:pPr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0"/>
            <a:ext cx="3759200" cy="7559675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304519" y="251991"/>
            <a:ext cx="3124994" cy="1431298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 sz="26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4162706" y="587975"/>
            <a:ext cx="5581899" cy="628629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518" y="1696727"/>
            <a:ext cx="3124994" cy="5190977"/>
          </a:xfrm>
        </p:spPr>
        <p:txBody>
          <a:bodyPr/>
          <a:lstStyle>
            <a:lvl1pPr marL="0" indent="0">
              <a:buNone/>
              <a:defRPr lang="en-US" sz="1800" b="0" i="0" kern="1200" cap="none" spc="33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E39C48CC-E32E-43D7-A359-C99821E0442A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1A27C-1411-44BB-B67B-787348679EC7}" type="slidenum">
              <a:rPr lang="en-US"/>
              <a:pPr>
                <a:defRPr/>
              </a:pPr>
              <a:t>‹#›</a:t>
            </a:fld>
            <a:endParaRPr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>
            <a:off x="0" y="0"/>
            <a:ext cx="3759200" cy="7559675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759233" y="0"/>
            <a:ext cx="6321392" cy="7559675"/>
          </a:xfrm>
        </p:spPr>
        <p:txBody>
          <a:bodyPr anchor="ctr" anchorCtr="0"/>
          <a:lstStyle>
            <a:lvl1pPr marL="0" indent="0" algn="ctr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304518" y="251989"/>
            <a:ext cx="3124994" cy="1427938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 sz="26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02419" y="1693367"/>
            <a:ext cx="3124994" cy="5194337"/>
          </a:xfrm>
        </p:spPr>
        <p:txBody>
          <a:bodyPr/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188989" indent="1750">
              <a:buNone/>
              <a:defRPr>
                <a:solidFill>
                  <a:schemeClr val="bg2"/>
                </a:solidFill>
              </a:defRPr>
            </a:lvl2pPr>
            <a:lvl3pPr marL="379729" indent="7000">
              <a:buNone/>
              <a:defRPr>
                <a:solidFill>
                  <a:schemeClr val="bg2"/>
                </a:solidFill>
              </a:defRPr>
            </a:lvl3pPr>
            <a:lvl4pPr marL="568718" indent="3500">
              <a:buNone/>
              <a:defRPr>
                <a:solidFill>
                  <a:schemeClr val="bg2"/>
                </a:solidFill>
              </a:defRPr>
            </a:lvl4pPr>
            <a:lvl5pPr marL="759457" indent="-1750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2AC3578F-2A32-47C5-ADCE-20583652FFB1}" type="datetimeFigureOut">
              <a:rPr lang="en-US"/>
              <a:pPr>
                <a:defRPr/>
              </a:pPr>
              <a:t>9/20/2013</a:t>
            </a:fld>
            <a:endParaRPr lang="en-US" dirty="0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5A865-B07E-4454-9A5F-5C7C6C81688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89CEE70-C9F9-4000-8C97-D4260D278993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1F176-B85B-4403-B639-94286512FB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5FA47EA-89A7-4086-853C-10D51B5A41D5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37C51-5BDC-48AA-A1D0-B1C6E3268D3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304800" y="252413"/>
            <a:ext cx="9471025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94" tIns="50397" rIns="100794" bIns="50397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427163"/>
            <a:ext cx="9471025" cy="5438775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7086600"/>
            <a:ext cx="2351088" cy="322263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27500" y="7086600"/>
            <a:ext cx="4503738" cy="322263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810625" y="7086600"/>
            <a:ext cx="965200" cy="322263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800" b="1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B4F37215-46A1-4C7B-AEE8-902A5248F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1006475" rtl="0" fontAlgn="base">
        <a:spcBef>
          <a:spcPts val="438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Tunga" pitchFamily="2"/>
          <a:cs typeface="Tunga" pitchFamily="2"/>
        </a:defRPr>
      </a:lvl1pPr>
      <a:lvl2pPr algn="l" defTabSz="1006475" rtl="0" fontAlgn="base">
        <a:spcBef>
          <a:spcPts val="438"/>
        </a:spcBef>
        <a:spcAft>
          <a:spcPct val="0"/>
        </a:spcAft>
        <a:defRPr sz="40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2pPr>
      <a:lvl3pPr algn="l" defTabSz="1006475" rtl="0" fontAlgn="base">
        <a:spcBef>
          <a:spcPts val="438"/>
        </a:spcBef>
        <a:spcAft>
          <a:spcPct val="0"/>
        </a:spcAft>
        <a:defRPr sz="40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3pPr>
      <a:lvl4pPr algn="l" defTabSz="1006475" rtl="0" fontAlgn="base">
        <a:spcBef>
          <a:spcPts val="438"/>
        </a:spcBef>
        <a:spcAft>
          <a:spcPct val="0"/>
        </a:spcAft>
        <a:defRPr sz="40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4pPr>
      <a:lvl5pPr algn="l" defTabSz="1006475" rtl="0" fontAlgn="base">
        <a:spcBef>
          <a:spcPts val="438"/>
        </a:spcBef>
        <a:spcAft>
          <a:spcPct val="0"/>
        </a:spcAft>
        <a:defRPr sz="40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5pPr>
      <a:lvl6pPr marL="457200" algn="l" defTabSz="1006475" rtl="0" fontAlgn="base">
        <a:spcBef>
          <a:spcPts val="438"/>
        </a:spcBef>
        <a:spcAft>
          <a:spcPct val="0"/>
        </a:spcAft>
        <a:defRPr sz="40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6pPr>
      <a:lvl7pPr marL="914400" algn="l" defTabSz="1006475" rtl="0" fontAlgn="base">
        <a:spcBef>
          <a:spcPts val="438"/>
        </a:spcBef>
        <a:spcAft>
          <a:spcPct val="0"/>
        </a:spcAft>
        <a:defRPr sz="40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7pPr>
      <a:lvl8pPr marL="1371600" algn="l" defTabSz="1006475" rtl="0" fontAlgn="base">
        <a:spcBef>
          <a:spcPts val="438"/>
        </a:spcBef>
        <a:spcAft>
          <a:spcPct val="0"/>
        </a:spcAft>
        <a:defRPr sz="40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8pPr>
      <a:lvl9pPr marL="1828800" algn="l" defTabSz="1006475" rtl="0" fontAlgn="base">
        <a:spcBef>
          <a:spcPts val="438"/>
        </a:spcBef>
        <a:spcAft>
          <a:spcPct val="0"/>
        </a:spcAft>
        <a:defRPr sz="40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9pPr>
    </p:titleStyle>
    <p:bodyStyle>
      <a:lvl1pPr marL="188913" indent="-190500" algn="l" defTabSz="1006475" rtl="0" fontAlgn="base">
        <a:spcBef>
          <a:spcPts val="663"/>
        </a:spcBef>
        <a:spcAft>
          <a:spcPct val="0"/>
        </a:spcAft>
        <a:buClr>
          <a:schemeClr val="accent1"/>
        </a:buClr>
        <a:buFont typeface="Arial" charset="0"/>
        <a:buChar char="•"/>
        <a:defRPr sz="2400" kern="1200" spc="33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79413" indent="-190500" algn="l" defTabSz="1006475" rtl="0" fontAlgn="base">
        <a:spcBef>
          <a:spcPts val="663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68325" indent="-190500" algn="l" defTabSz="1006475" rtl="0" fontAlgn="base">
        <a:spcBef>
          <a:spcPts val="663"/>
        </a:spcBef>
        <a:spcAft>
          <a:spcPct val="0"/>
        </a:spcAft>
        <a:buClr>
          <a:schemeClr val="accent1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758825" indent="-190500" algn="l" defTabSz="1006475" rtl="0" fontAlgn="base">
        <a:spcBef>
          <a:spcPts val="663"/>
        </a:spcBef>
        <a:spcAft>
          <a:spcPct val="0"/>
        </a:spcAft>
        <a:buClr>
          <a:schemeClr val="accent1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947738" indent="-190500" algn="l" defTabSz="1006475" rtl="0" fontAlgn="base">
        <a:spcBef>
          <a:spcPts val="663"/>
        </a:spcBef>
        <a:spcAft>
          <a:spcPct val="0"/>
        </a:spcAft>
        <a:buClr>
          <a:schemeClr val="accent1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159135" indent="-191509" algn="l" defTabSz="1007943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500" kern="1200">
          <a:solidFill>
            <a:schemeClr val="tx2"/>
          </a:solidFill>
          <a:latin typeface="+mn-lt"/>
          <a:ea typeface="+mn-ea"/>
          <a:cs typeface="+mn-cs"/>
        </a:defRPr>
      </a:lvl6pPr>
      <a:lvl7pPr marL="1360723" indent="-191509" algn="l" defTabSz="1007943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500" kern="1200">
          <a:solidFill>
            <a:schemeClr val="tx2"/>
          </a:solidFill>
          <a:latin typeface="+mn-lt"/>
          <a:ea typeface="+mn-ea"/>
          <a:cs typeface="+mn-cs"/>
        </a:defRPr>
      </a:lvl7pPr>
      <a:lvl8pPr marL="1562312" indent="-191509" algn="l" defTabSz="1007943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1763900" indent="-191509" algn="l" defTabSz="1007943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5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 idx="4294967295"/>
          </p:nvPr>
        </p:nvSpPr>
        <p:spPr>
          <a:xfrm>
            <a:off x="1473200" y="828675"/>
            <a:ext cx="8607425" cy="715963"/>
          </a:xfrm>
          <a:solidFill>
            <a:srgbClr val="00B0F0"/>
          </a:solidFill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>
                <a:latin typeface="Arial Black" pitchFamily="34" charset="0"/>
              </a:rPr>
              <a:t>Pokusy – neživá příroda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2913063" y="4186238"/>
            <a:ext cx="6519862" cy="593725"/>
          </a:xfrm>
          <a:solidFill>
            <a:srgbClr val="66FFFF"/>
          </a:solidFill>
        </p:spPr>
        <p:txBody>
          <a:bodyPr wrap="square" anchor="ctr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0" indent="-216000" algn="ctr" defTabSz="1007943" fontAlgn="auto">
              <a:spcBef>
                <a:spcPts val="661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 sz="3200" dirty="0">
                <a:latin typeface="Arial Black" pitchFamily="34" charset="0"/>
              </a:rPr>
              <a:t>1</a:t>
            </a:r>
            <a:r>
              <a:rPr lang="cs-CZ" sz="3200" dirty="0" smtClean="0">
                <a:latin typeface="Arial Black" pitchFamily="34" charset="0"/>
              </a:rPr>
              <a:t>. SLOŽENÍ  PŮDY</a:t>
            </a:r>
            <a:endParaRPr lang="cs-CZ" sz="3200" dirty="0">
              <a:latin typeface="Arial Black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304800" y="252413"/>
            <a:ext cx="9471025" cy="1174750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3238" y="1931988"/>
            <a:ext cx="9074150" cy="4821237"/>
          </a:xfrm>
        </p:spPr>
        <p:txBody>
          <a:bodyPr>
            <a:normAutofit fontScale="62500" lnSpcReduction="20000"/>
          </a:bodyPr>
          <a:lstStyle/>
          <a:p>
            <a:pPr marL="188989" indent="-191509" algn="ctr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188989" indent="-191509" algn="ctr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marL="188989" indent="-191509" algn="ctr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marL="188989" indent="-191509" algn="ctr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188989" indent="-191509" algn="ctr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marL="188989" indent="-191509" algn="ctr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marL="188989" indent="-191509" algn="ctr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PŘÍRODOVĚDA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IV.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SLOŽENÍ PŮDY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KOLÁČKOVÁ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17. 11.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2011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188989" indent="-191509" algn="ctr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b="1" dirty="0">
                <a:solidFill>
                  <a:srgbClr val="C00000"/>
                </a:solidFill>
              </a:rPr>
              <a:t> </a:t>
            </a:r>
            <a:r>
              <a:rPr lang="cs-CZ" sz="4400" b="1" dirty="0" smtClean="0">
                <a:solidFill>
                  <a:srgbClr val="C00000"/>
                </a:solidFill>
              </a:rPr>
              <a:t>VY_32_INOVACE_25_HK</a:t>
            </a:r>
            <a:endParaRPr lang="cs-CZ" sz="4400" b="1" dirty="0">
              <a:solidFill>
                <a:srgbClr val="C00000"/>
              </a:solidFill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7413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24188" y="539750"/>
            <a:ext cx="3857625" cy="857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304800" y="252413"/>
            <a:ext cx="9471025" cy="1174750"/>
          </a:xfrm>
          <a:solidFill>
            <a:srgbClr val="66FFFF"/>
          </a:solidFill>
        </p:spPr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3238" y="1931988"/>
            <a:ext cx="9074150" cy="4821237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pPr marL="0" indent="0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Prezentace je vytvořena jako doplněk k učivu 4. ročníku přírodovědy. Doplňuje učivo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ROZMANITOST PŘÍRODY, NEŽIVÁ PŘÍRODA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POZNÁVÁNÍ NEROSTŮ A HORNIN.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V rámci prezentace se žáci seznámí:</a:t>
            </a:r>
            <a:endParaRPr lang="cs-CZ" u="sng" dirty="0"/>
          </a:p>
          <a:p>
            <a:pPr marL="107978" indent="0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- SE SLOŽENÍM PŮDY</a:t>
            </a:r>
          </a:p>
          <a:p>
            <a:pPr marL="107978" indent="0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- S TÍM, JAK JEDNODUŠE ZJISTIT, ČÍM JE PŮDA TVOŘENA</a:t>
            </a:r>
          </a:p>
          <a:p>
            <a:pPr marL="393728" indent="-285750" defTabSz="1007943" fontAlgn="auto">
              <a:spcBef>
                <a:spcPts val="661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1800" dirty="0" smtClean="0"/>
              <a:t>S TYPY PŮD PODLE OBSAHU HUMUSU</a:t>
            </a:r>
          </a:p>
          <a:p>
            <a:pPr marL="107978" indent="0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u="sng" dirty="0" smtClean="0"/>
              <a:t>ZKUŠENOSTI Z PILOTOVÁNÍ:</a:t>
            </a:r>
          </a:p>
          <a:p>
            <a:pPr marL="107978" indent="0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ŽÁKY NEJVÍCE ZAUJALY POKUSY S PŮDOU. ZJISTILI MNOŽSTVÍ HUMUSU V DANÉM VZORKU. ZKOUMALI TAKÉ BARVU A JEDNOTLIVÉ VRSTVY USAZENÉ ZEMINY. </a:t>
            </a:r>
            <a:r>
              <a:rPr lang="cs-CZ" sz="1800" smtClean="0"/>
              <a:t>NA ZÁKLADĚ SVÝCH POZOROVÁNÍ ROZDĚLILI PŮDU DO NĚKOLIKA PŮDNÍCH TYPŮ.</a:t>
            </a:r>
            <a:endParaRPr lang="cs-CZ" sz="1800" dirty="0"/>
          </a:p>
          <a:p>
            <a:pPr marL="0" indent="0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>
              <a:solidFill>
                <a:schemeClr val="accent1">
                  <a:lumMod val="50000"/>
                </a:schemeClr>
              </a:solidFill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1152525" y="900113"/>
            <a:ext cx="7920038" cy="917575"/>
          </a:xfrm>
          <a:solidFill>
            <a:srgbClr val="00B0F0"/>
          </a:solidFill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>
                <a:latin typeface="Arial Black" pitchFamily="34" charset="0"/>
              </a:rPr>
              <a:t>KRAJINA  S  ORNICÍ</a:t>
            </a:r>
          </a:p>
        </p:txBody>
      </p:sp>
      <p:pic>
        <p:nvPicPr>
          <p:cNvPr id="19458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36625" y="2051050"/>
            <a:ext cx="8496300" cy="537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 idx="4294967295"/>
          </p:nvPr>
        </p:nvSpPr>
        <p:spPr>
          <a:xfrm>
            <a:off x="936625" y="755650"/>
            <a:ext cx="6696075" cy="1062038"/>
          </a:xfrm>
          <a:solidFill>
            <a:srgbClr val="00B0F0"/>
          </a:solidFill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>
                <a:latin typeface="Arial Black" pitchFamily="34" charset="0"/>
              </a:rPr>
              <a:t>SLOŽENÍ  PŮDY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360363" y="2101850"/>
            <a:ext cx="8712200" cy="5133975"/>
          </a:xfrm>
          <a:solidFill>
            <a:srgbClr val="66FFFF"/>
          </a:solidFill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Lucida Sans Unicode" pitchFamily="2"/>
                <a:cs typeface="Tahoma" pitchFamily="2"/>
              </a:defRPr>
            </a:lvl5pPr>
            <a:lvl6pPr marL="2591999" marR="0" lvl="5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Lucida Sans Unicode" pitchFamily="2"/>
                <a:cs typeface="Tahoma" pitchFamily="2"/>
              </a:defRPr>
            </a:lvl6pPr>
            <a:lvl7pPr marL="3023999" marR="0" lvl="6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Lucida Sans Unicode" pitchFamily="2"/>
                <a:cs typeface="Tahoma" pitchFamily="2"/>
              </a:defRPr>
            </a:lvl9pPr>
          </a:lstStyle>
          <a:p>
            <a:pPr defTabSz="1007943" fontAlgn="auto">
              <a:buFont typeface="StarSymbol"/>
              <a:buNone/>
              <a:defRPr/>
            </a:pPr>
            <a:r>
              <a:rPr dirty="0">
                <a:latin typeface="Arial" pitchFamily="34" charset="0"/>
                <a:cs typeface="Arial" pitchFamily="34" charset="0"/>
              </a:rPr>
              <a:t>1. Do igelitového sáčku nabereme na poli hrst ornice. (Do igelitu proto, aby si udržela přirozenou vlhkost, jakou má na poli).</a:t>
            </a:r>
          </a:p>
          <a:p>
            <a:pPr defTabSz="1007943" fontAlgn="auto">
              <a:buFont typeface="StarSymbol"/>
              <a:buNone/>
              <a:defRPr/>
            </a:pPr>
            <a:r>
              <a:rPr dirty="0">
                <a:latin typeface="Arial" pitchFamily="34" charset="0"/>
                <a:cs typeface="Arial" pitchFamily="34" charset="0"/>
              </a:rPr>
              <a:t>2. Nejdříve zhodnotíme její barvu a prostřednictvím barvy i obsah humusu</a:t>
            </a:r>
            <a:r>
              <a:rPr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defTabSz="1007943" fontAlgn="auto">
              <a:buFont typeface="StarSymbol"/>
              <a:buNone/>
              <a:defRPr/>
            </a:pPr>
            <a:endParaRPr dirty="0">
              <a:latin typeface="Arial" pitchFamily="34" charset="0"/>
              <a:cs typeface="Arial" pitchFamily="34" charset="0"/>
            </a:endParaRPr>
          </a:p>
          <a:p>
            <a:pPr defTabSz="1007943" fontAlgn="auto">
              <a:buFont typeface="StarSymbol"/>
              <a:buNone/>
              <a:defRPr/>
            </a:pPr>
            <a:r>
              <a:rPr dirty="0" smtClean="0">
                <a:latin typeface="Arial" pitchFamily="34" charset="0"/>
                <a:cs typeface="Arial" pitchFamily="34" charset="0"/>
              </a:rPr>
              <a:t> </a:t>
            </a:r>
            <a:r>
              <a:rPr b="1" dirty="0">
                <a:latin typeface="Arial" pitchFamily="34" charset="0"/>
                <a:cs typeface="Arial" pitchFamily="34" charset="0"/>
              </a:rPr>
              <a:t>Humus</a:t>
            </a:r>
            <a:r>
              <a:rPr dirty="0">
                <a:latin typeface="Arial" pitchFamily="34" charset="0"/>
                <a:cs typeface="Arial" pitchFamily="34" charset="0"/>
              </a:rPr>
              <a:t> tvoří v půdě organické látky pocházející z odumřelých rostlin a živočichů. Je tmavé barvy a proto čím více humusu půda obsahuje, tím je tmavší</a:t>
            </a:r>
            <a:r>
              <a:rPr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defTabSz="1007943" fontAlgn="auto">
              <a:buFont typeface="StarSymbol"/>
              <a:buNone/>
              <a:defRPr/>
            </a:pPr>
            <a:endParaRPr dirty="0">
              <a:latin typeface="Arial" pitchFamily="34" charset="0"/>
              <a:cs typeface="Arial" pitchFamily="34" charset="0"/>
            </a:endParaRPr>
          </a:p>
          <a:p>
            <a:pPr marL="108000" indent="0" defTabSz="1007943" fontAlgn="auto">
              <a:buFont typeface="StarSymbol"/>
              <a:buNone/>
              <a:defRPr/>
            </a:pPr>
            <a:r>
              <a:rPr dirty="0" smtClean="0">
                <a:latin typeface="Arial" pitchFamily="34" charset="0"/>
                <a:cs typeface="Arial" pitchFamily="34" charset="0"/>
              </a:rPr>
              <a:t>Čím </a:t>
            </a:r>
            <a:r>
              <a:rPr dirty="0">
                <a:latin typeface="Arial" pitchFamily="34" charset="0"/>
                <a:cs typeface="Arial" pitchFamily="34" charset="0"/>
              </a:rPr>
              <a:t>je humusu více, tím lépe, neboť je důležitý pro výživu rostlin a zlepšuje i fyzikální vlastnosti půdy.</a:t>
            </a:r>
          </a:p>
          <a:p>
            <a:pPr defTabSz="1007943" fontAlgn="auto">
              <a:buFont typeface="StarSymbol"/>
              <a:buNone/>
              <a:defRPr/>
            </a:pPr>
            <a:endParaRPr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52413"/>
            <a:ext cx="9471025" cy="1174750"/>
          </a:xfrm>
          <a:solidFill>
            <a:srgbClr val="00B0F0"/>
          </a:solidFill>
        </p:spPr>
        <p:txBody>
          <a:bodyPr/>
          <a:lstStyle/>
          <a:p>
            <a:r>
              <a:rPr lang="cs-CZ" sz="3200" smtClean="0">
                <a:latin typeface="Arial Black" pitchFamily="34" charset="0"/>
              </a:rPr>
              <a:t>TYPY  PŮD  PODLE  OBSAHU  HUMUSU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3213" y="1908175"/>
            <a:ext cx="9475787" cy="4965700"/>
          </a:xfrm>
          <a:solidFill>
            <a:srgbClr val="66FFFF"/>
          </a:solidFill>
        </p:spPr>
        <p:txBody>
          <a:bodyPr/>
          <a:lstStyle/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Stupnice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Světlehnědá</a:t>
            </a:r>
            <a:r>
              <a:rPr lang="cs-CZ" dirty="0">
                <a:latin typeface="Arial" pitchFamily="34" charset="0"/>
                <a:cs typeface="Arial" pitchFamily="34" charset="0"/>
              </a:rPr>
              <a:t> půda – pod 2% humusu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Tmavohnědá</a:t>
            </a:r>
            <a:r>
              <a:rPr lang="cs-CZ" dirty="0">
                <a:latin typeface="Arial" pitchFamily="34" charset="0"/>
                <a:cs typeface="Arial" pitchFamily="34" charset="0"/>
              </a:rPr>
              <a:t> půda – 2-3% humusu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Černohnědá</a:t>
            </a:r>
            <a:r>
              <a:rPr lang="cs-CZ" dirty="0">
                <a:latin typeface="Arial" pitchFamily="34" charset="0"/>
                <a:cs typeface="Arial" pitchFamily="34" charset="0"/>
              </a:rPr>
              <a:t> půda – 3-5% humusu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Černá půda </a:t>
            </a:r>
            <a:r>
              <a:rPr lang="cs-CZ" dirty="0">
                <a:latin typeface="Arial" pitchFamily="34" charset="0"/>
                <a:cs typeface="Arial" pitchFamily="34" charset="0"/>
              </a:rPr>
              <a:t>-nad 5% humusu.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>
          <a:xfrm>
            <a:off x="1008063" y="555625"/>
            <a:ext cx="7200900" cy="1262063"/>
          </a:xfrm>
          <a:solidFill>
            <a:srgbClr val="00B0F0"/>
          </a:solidFill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>
                <a:latin typeface="Arial Black" pitchFamily="34" charset="0"/>
              </a:rPr>
              <a:t>PŮDNÍ  TYPY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2879725"/>
            <a:ext cx="2700337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79838" y="2898775"/>
            <a:ext cx="2879725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32600" y="2879725"/>
            <a:ext cx="2527300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TextovéPole 2"/>
          <p:cNvSpPr txBox="1">
            <a:spLocks noChangeArrowheads="1"/>
          </p:cNvSpPr>
          <p:nvPr/>
        </p:nvSpPr>
        <p:spPr bwMode="auto">
          <a:xfrm>
            <a:off x="7272338" y="2266950"/>
            <a:ext cx="1655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ČERNÁ  PŮDA</a:t>
            </a:r>
          </a:p>
        </p:txBody>
      </p:sp>
      <p:sp>
        <p:nvSpPr>
          <p:cNvPr id="24582" name="TextovéPole 6"/>
          <p:cNvSpPr txBox="1">
            <a:spLocks noChangeArrowheads="1"/>
          </p:cNvSpPr>
          <p:nvPr/>
        </p:nvSpPr>
        <p:spPr bwMode="auto">
          <a:xfrm>
            <a:off x="4248150" y="2266950"/>
            <a:ext cx="2016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TMAVOHNĚDÁ  </a:t>
            </a:r>
          </a:p>
        </p:txBody>
      </p:sp>
      <p:sp>
        <p:nvSpPr>
          <p:cNvPr id="24583" name="Obdélník 7"/>
          <p:cNvSpPr>
            <a:spLocks noChangeArrowheads="1"/>
          </p:cNvSpPr>
          <p:nvPr/>
        </p:nvSpPr>
        <p:spPr bwMode="auto">
          <a:xfrm>
            <a:off x="900113" y="2278063"/>
            <a:ext cx="27003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ČERNOHNĚDÁ PŮDA  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>
          <a:xfrm>
            <a:off x="1008063" y="555625"/>
            <a:ext cx="8569325" cy="1262063"/>
          </a:xfrm>
          <a:solidFill>
            <a:srgbClr val="00B0F0"/>
          </a:solidFill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z="2800" smtClean="0">
                <a:latin typeface="Arial Black" pitchFamily="34" charset="0"/>
              </a:rPr>
              <a:t>JAK SE PŘESVĚDČÍME O PŘÍTOMNOSTI HUMUSU V PŮDĚ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831850" y="1979613"/>
            <a:ext cx="9104313" cy="5289550"/>
          </a:xfrm>
          <a:solidFill>
            <a:srgbClr val="66FFFF"/>
          </a:solidFill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31800" indent="-323850">
              <a:lnSpc>
                <a:spcPct val="90000"/>
              </a:lnSpc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None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1. Zeminu nasypeme do sklenice a zalijeme vodou.</a:t>
            </a:r>
          </a:p>
          <a:p>
            <a:pPr marL="431800" indent="-323850">
              <a:lnSpc>
                <a:spcPct val="90000"/>
              </a:lnSpc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None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2. Důkladně zamícháme a zakalený roztok necháme asi půl hodiny v klidu.</a:t>
            </a:r>
          </a:p>
          <a:p>
            <a:pPr marL="431800" indent="-323850">
              <a:lnSpc>
                <a:spcPct val="90000"/>
              </a:lnSpc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None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3. Půda se usadí na dně sklenice, kde vytvoří několik vrstev podle velikosti částic</a:t>
            </a:r>
          </a:p>
          <a:p>
            <a:pPr marL="431800" indent="-323850">
              <a:lnSpc>
                <a:spcPct val="90000"/>
              </a:lnSpc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None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- naspodu je vrstva hrubozrnná, výše k hladině jsou vrstvy jemnější až nejjemnější.</a:t>
            </a:r>
          </a:p>
          <a:p>
            <a:pPr marL="431800" indent="-323850">
              <a:lnSpc>
                <a:spcPct val="90000"/>
              </a:lnSpc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None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4. Některé částečky zůstávají plavat na hladině – jsou to úlomky kořenů, listů, zbytky brouků apod.</a:t>
            </a:r>
          </a:p>
          <a:p>
            <a:pPr marL="431800" indent="-323850">
              <a:lnSpc>
                <a:spcPct val="90000"/>
              </a:lnSpc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None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5. Gumovou trubičkou opatrně odsajeme všechnu vodu ze sklenice a z každé vrstvy usazeniny odebereme vzorek, který přeneseme na sklo.</a:t>
            </a:r>
          </a:p>
          <a:p>
            <a:pPr marL="431800" indent="-323850">
              <a:lnSpc>
                <a:spcPct val="90000"/>
              </a:lnSpc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None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6. Jednotlivé vzorky vyzkoušíme rozemnutím mezi prsty.</a:t>
            </a:r>
          </a:p>
          <a:p>
            <a:pPr marL="431800" indent="-323850">
              <a:lnSpc>
                <a:spcPct val="90000"/>
              </a:lnSpc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None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7. Změříme výšku jednotlivých vrstev a podle vzájemného poměru určíme charakter půdy.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152525" y="555625"/>
            <a:ext cx="7848600" cy="920750"/>
          </a:xfrm>
          <a:solidFill>
            <a:srgbClr val="00B0F0"/>
          </a:solidFill>
        </p:spPr>
        <p:txBody>
          <a:bodyPr rtlCol="0">
            <a:normAutofit fontScale="90000"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defTabSz="1007943" fontAlgn="auto">
              <a:spcBef>
                <a:spcPts val="441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latin typeface="Arial Black" pitchFamily="34" charset="0"/>
                <a:ea typeface="+mj-ea"/>
              </a:rPr>
              <a:t>NABÍRÁNÍ  VZORKU  ORNICE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995488"/>
            <a:ext cx="8999538" cy="484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73200" y="684213"/>
            <a:ext cx="6519863" cy="1133475"/>
          </a:xfrm>
          <a:solidFill>
            <a:srgbClr val="00B0F0"/>
          </a:solidFill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>
                <a:latin typeface="Arial Black" pitchFamily="34" charset="0"/>
              </a:rPr>
              <a:t>ORNICE</a:t>
            </a:r>
          </a:p>
        </p:txBody>
      </p:sp>
      <p:pic>
        <p:nvPicPr>
          <p:cNvPr id="30722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52525" y="1976438"/>
            <a:ext cx="8235950" cy="482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276350" y="466725"/>
            <a:ext cx="7167563" cy="849313"/>
          </a:xfrm>
          <a:solidFill>
            <a:srgbClr val="00B0F0"/>
          </a:solidFill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>
                <a:latin typeface="Arial Black" pitchFamily="34" charset="0"/>
              </a:rPr>
              <a:t>PRŮŘEZ  PŮDOU</a:t>
            </a:r>
          </a:p>
        </p:txBody>
      </p:sp>
      <p:pic>
        <p:nvPicPr>
          <p:cNvPr id="32770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68425" y="1547813"/>
            <a:ext cx="7610475" cy="570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63600" y="555625"/>
            <a:ext cx="7848600" cy="992188"/>
          </a:xfrm>
          <a:solidFill>
            <a:srgbClr val="00B0F0"/>
          </a:solidFill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>
                <a:latin typeface="Arial Black" pitchFamily="34" charset="0"/>
              </a:rPr>
              <a:t>PŮDNÍ  PROFIL</a:t>
            </a:r>
          </a:p>
        </p:txBody>
      </p:sp>
      <p:pic>
        <p:nvPicPr>
          <p:cNvPr id="34818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63600" y="1619250"/>
            <a:ext cx="7921625" cy="556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>
          <a:xfrm>
            <a:off x="304800" y="252413"/>
            <a:ext cx="9471025" cy="1174750"/>
          </a:xfrm>
          <a:solidFill>
            <a:srgbClr val="00B0F0"/>
          </a:solidFill>
        </p:spPr>
        <p:txBody>
          <a:bodyPr/>
          <a:lstStyle/>
          <a:p>
            <a:r>
              <a:rPr lang="cs-CZ" smtClean="0"/>
              <a:t>PŮDNÍ  HORIZONT</a:t>
            </a:r>
          </a:p>
        </p:txBody>
      </p:sp>
      <p:pic>
        <p:nvPicPr>
          <p:cNvPr id="36866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871663" y="1516063"/>
            <a:ext cx="6985000" cy="5799137"/>
          </a:xfrm>
          <a:solidFill>
            <a:srgbClr val="66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73200" y="323850"/>
            <a:ext cx="7599363" cy="1079500"/>
          </a:xfrm>
          <a:solidFill>
            <a:srgbClr val="00B0F0"/>
          </a:solidFill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>
                <a:latin typeface="Arial Black" pitchFamily="34" charset="0"/>
              </a:rPr>
              <a:t>VÝSLEDKY  POZOROVÁNÍ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287338" y="1547813"/>
            <a:ext cx="9505950" cy="5651500"/>
          </a:xfrm>
          <a:solidFill>
            <a:srgbClr val="66FFFF"/>
          </a:solidFill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31800" indent="-323850"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Char char="●"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Písek se prozradí tím, že jeho částečky jsou drsné a škrábou a píchají. - Takový charakter má nejspodnější vrstva usazeniny.</a:t>
            </a:r>
          </a:p>
          <a:p>
            <a:pPr marL="431800" indent="-323850"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Char char="●"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Nejsvrchnější vrstva z nejjemnějších částic se mezi prsty jeví jako klouzavá až mastná. - Ta je tvořena jílem.</a:t>
            </a:r>
          </a:p>
          <a:p>
            <a:pPr marL="431800" indent="-323850"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Char char="●"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Zbývající vrstva je hlinitá, tedy jakýsi střed mezi předcházejícími.</a:t>
            </a:r>
          </a:p>
          <a:p>
            <a:pPr marL="431800" indent="-323850"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Char char="●"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Pokud mají ve vzorku převahu jílovité částice, jedná se o těžší půdu jílovitého až hlinitého rázu.</a:t>
            </a:r>
          </a:p>
          <a:p>
            <a:pPr marL="431800" indent="-323850"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Char char="●"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Když půdu zalijeme vodou ještě jednou a nebudeme míchat, začnou z půdních hrudek unikat stříbřité bublinky – </a:t>
            </a:r>
            <a:r>
              <a:rPr lang="cs-CZ" b="1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půda tedy obsahuje i vzduch.</a:t>
            </a:r>
          </a:p>
          <a:p>
            <a:pPr marL="431800" indent="-323850">
              <a:spcBef>
                <a:spcPct val="0"/>
              </a:spcBef>
              <a:buClr>
                <a:srgbClr val="0E594D"/>
              </a:buClr>
              <a:buSzPct val="45000"/>
              <a:buFont typeface="StarSymbol"/>
              <a:buChar char="●"/>
            </a:pPr>
            <a:r>
              <a:rPr lang="cs-CZ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Pokud nasypeme trochu půdu do zkumavky a zahřejeme nad plamenem, stěny zkumavky se orosí -</a:t>
            </a:r>
            <a:r>
              <a:rPr lang="cs-CZ" b="1" smtClean="0">
                <a:solidFill>
                  <a:srgbClr val="000000"/>
                </a:solidFill>
                <a:latin typeface="Albany"/>
                <a:cs typeface="Lucida Sans Unicode" pitchFamily="34" charset="0"/>
              </a:rPr>
              <a:t>součástí půdy je i voda.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36625" y="555625"/>
            <a:ext cx="8280400" cy="920750"/>
          </a:xfrm>
          <a:solidFill>
            <a:srgbClr val="00B0F0"/>
          </a:solidFill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>
                <a:latin typeface="Arial Black" pitchFamily="34" charset="0"/>
              </a:rPr>
              <a:t>ČISTÁ HLÍNA PO POKUSU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725" y="1979613"/>
            <a:ext cx="8639175" cy="486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Nadpis 1"/>
          <p:cNvSpPr>
            <a:spLocks noGrp="1"/>
          </p:cNvSpPr>
          <p:nvPr>
            <p:ph type="title"/>
          </p:nvPr>
        </p:nvSpPr>
        <p:spPr>
          <a:xfrm>
            <a:off x="304800" y="252413"/>
            <a:ext cx="9488488" cy="1174750"/>
          </a:xfrm>
          <a:solidFill>
            <a:srgbClr val="00B0F0"/>
          </a:solidFill>
        </p:spPr>
        <p:txBody>
          <a:bodyPr/>
          <a:lstStyle/>
          <a:p>
            <a:r>
              <a:rPr lang="cs-CZ" smtClean="0"/>
              <a:t>CITACE: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3213" y="1431925"/>
            <a:ext cx="9475787" cy="5441950"/>
          </a:xfrm>
          <a:solidFill>
            <a:srgbClr val="66FFFF"/>
          </a:solidFill>
        </p:spPr>
        <p:txBody>
          <a:bodyPr/>
          <a:lstStyle/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REMULAZZ. Wikipedia.org</a:t>
            </a:r>
            <a:r>
              <a:rPr lang="cs-CZ" sz="1800" dirty="0"/>
              <a:t>. </a:t>
            </a:r>
            <a:r>
              <a:rPr lang="cs-CZ" sz="1800" dirty="0">
                <a:cs typeface="Arial" pitchFamily="34" charset="0"/>
              </a:rPr>
              <a:t>[online]. </a:t>
            </a:r>
            <a:r>
              <a:rPr lang="cs-CZ" sz="1800" dirty="0" smtClean="0">
                <a:cs typeface="Arial" pitchFamily="34" charset="0"/>
              </a:rPr>
              <a:t>4.6.2007 </a:t>
            </a:r>
            <a:r>
              <a:rPr lang="cs-CZ" sz="1800" dirty="0">
                <a:cs typeface="Arial" pitchFamily="34" charset="0"/>
              </a:rPr>
              <a:t>[cit. </a:t>
            </a:r>
            <a:r>
              <a:rPr lang="cs-CZ" sz="1800" dirty="0" smtClean="0">
                <a:cs typeface="Arial" pitchFamily="34" charset="0"/>
              </a:rPr>
              <a:t>2011-11-15]. Soubor: BrownSoil.jpg. </a:t>
            </a:r>
            <a:r>
              <a:rPr lang="cs-CZ" sz="1800" dirty="0" smtClean="0"/>
              <a:t> </a:t>
            </a:r>
            <a:r>
              <a:rPr lang="cs-CZ" sz="1800" dirty="0" smtClean="0">
                <a:cs typeface="Arial" pitchFamily="34" charset="0"/>
              </a:rPr>
              <a:t>Dostupné </a:t>
            </a:r>
            <a:r>
              <a:rPr lang="cs-CZ" sz="1800" dirty="0">
                <a:cs typeface="Arial" pitchFamily="34" charset="0"/>
              </a:rPr>
              <a:t>z WWW: http://</a:t>
            </a:r>
            <a:r>
              <a:rPr lang="cs-CZ" sz="1800" dirty="0" smtClean="0">
                <a:cs typeface="Arial" pitchFamily="34" charset="0"/>
              </a:rPr>
              <a:t>cs.wikipedia.org/wiki/Soubor:BrownSoil.jpg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>
              <a:cs typeface="Arial" pitchFamily="34" charset="0"/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cs typeface="Arial" pitchFamily="34" charset="0"/>
              </a:rPr>
              <a:t>BODENFREUD. </a:t>
            </a:r>
            <a:r>
              <a:rPr lang="cs-CZ" sz="1800" dirty="0"/>
              <a:t>Wikipedia.org. </a:t>
            </a:r>
            <a:r>
              <a:rPr lang="cs-CZ" sz="1800" dirty="0">
                <a:cs typeface="Arial" pitchFamily="34" charset="0"/>
              </a:rPr>
              <a:t>[online]. </a:t>
            </a:r>
            <a:r>
              <a:rPr lang="cs-CZ" sz="1800" dirty="0" smtClean="0">
                <a:cs typeface="Arial" pitchFamily="34" charset="0"/>
              </a:rPr>
              <a:t>24.3.2005 </a:t>
            </a:r>
            <a:r>
              <a:rPr lang="cs-CZ" sz="1800" dirty="0">
                <a:cs typeface="Arial" pitchFamily="34" charset="0"/>
              </a:rPr>
              <a:t>[cit. 2011-11-15]. </a:t>
            </a:r>
            <a:r>
              <a:rPr lang="cs-CZ" sz="1800" dirty="0" smtClean="0">
                <a:cs typeface="Arial" pitchFamily="34" charset="0"/>
              </a:rPr>
              <a:t>Soubor: Mollisol.jpg. Dostupné </a:t>
            </a:r>
            <a:r>
              <a:rPr lang="cs-CZ" sz="1800" dirty="0">
                <a:cs typeface="Arial" pitchFamily="34" charset="0"/>
              </a:rPr>
              <a:t>z WWW: http://</a:t>
            </a:r>
            <a:r>
              <a:rPr lang="cs-CZ" sz="1800" dirty="0" smtClean="0">
                <a:cs typeface="Arial" pitchFamily="34" charset="0"/>
              </a:rPr>
              <a:t>cs.wikipedia.org/wiki/Soubor:Mollisol.jpg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>
              <a:cs typeface="Arial" pitchFamily="34" charset="0"/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cs typeface="Arial" pitchFamily="34" charset="0"/>
              </a:rPr>
              <a:t>BURKHARDT. </a:t>
            </a:r>
            <a:r>
              <a:rPr lang="cs-CZ" sz="1800" dirty="0"/>
              <a:t>Wikipedia.org. </a:t>
            </a:r>
            <a:r>
              <a:rPr lang="cs-CZ" sz="1800" dirty="0">
                <a:cs typeface="Arial" pitchFamily="34" charset="0"/>
              </a:rPr>
              <a:t>[online]. </a:t>
            </a:r>
            <a:r>
              <a:rPr lang="cs-CZ" sz="1800" dirty="0" smtClean="0">
                <a:cs typeface="Arial" pitchFamily="34" charset="0"/>
              </a:rPr>
              <a:t>21.4. 1997 </a:t>
            </a:r>
            <a:r>
              <a:rPr lang="cs-CZ" sz="1800" dirty="0">
                <a:cs typeface="Arial" pitchFamily="34" charset="0"/>
              </a:rPr>
              <a:t>[cit. 2011-11-15</a:t>
            </a:r>
            <a:r>
              <a:rPr lang="cs-CZ" sz="1800" dirty="0" smtClean="0">
                <a:cs typeface="Arial" pitchFamily="34" charset="0"/>
              </a:rPr>
              <a:t>].Soubor: Braunerde_Conv.jpg. Dostupné </a:t>
            </a:r>
            <a:r>
              <a:rPr lang="cs-CZ" sz="1800" dirty="0">
                <a:cs typeface="Arial" pitchFamily="34" charset="0"/>
              </a:rPr>
              <a:t>z WWW: http</a:t>
            </a:r>
            <a:r>
              <a:rPr lang="cs-CZ" sz="1800">
                <a:cs typeface="Arial" pitchFamily="34" charset="0"/>
              </a:rPr>
              <a:t>://</a:t>
            </a:r>
            <a:r>
              <a:rPr lang="cs-CZ" sz="1800" smtClean="0">
                <a:cs typeface="Arial" pitchFamily="34" charset="0"/>
              </a:rPr>
              <a:t>cs.wikipedia.org/wiki/Soubor:Braunerde_Conv.jpg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>
              <a:cs typeface="Arial" pitchFamily="34" charset="0"/>
            </a:endParaRP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cs typeface="Arial" pitchFamily="34" charset="0"/>
              </a:rPr>
              <a:t>VOJNÍKOV, Juan. </a:t>
            </a:r>
            <a:r>
              <a:rPr lang="cs-CZ" sz="1800" dirty="0"/>
              <a:t>Wikipedia.org. </a:t>
            </a:r>
            <a:r>
              <a:rPr lang="cs-CZ" sz="1800" dirty="0">
                <a:cs typeface="Arial" pitchFamily="34" charset="0"/>
              </a:rPr>
              <a:t>[online]. </a:t>
            </a:r>
            <a:r>
              <a:rPr lang="cs-CZ" sz="1800" dirty="0" smtClean="0">
                <a:cs typeface="Arial" pitchFamily="34" charset="0"/>
              </a:rPr>
              <a:t>9.9.2009 </a:t>
            </a:r>
            <a:r>
              <a:rPr lang="cs-CZ" sz="1800" dirty="0">
                <a:cs typeface="Arial" pitchFamily="34" charset="0"/>
              </a:rPr>
              <a:t>[cit. 2011-11-15]. Soubor: </a:t>
            </a:r>
            <a:r>
              <a:rPr lang="cs-CZ" sz="1800" dirty="0" smtClean="0">
                <a:cs typeface="Arial" pitchFamily="34" charset="0"/>
              </a:rPr>
              <a:t>Top%C4%9Blec</a:t>
            </a:r>
            <a:r>
              <a:rPr lang="cs-CZ" sz="1800" dirty="0">
                <a:cs typeface="Arial" pitchFamily="34" charset="0"/>
              </a:rPr>
              <a:t>,_v%C3%BDkop_u_plynovodu_(002).</a:t>
            </a:r>
            <a:r>
              <a:rPr lang="cs-CZ" sz="1800" dirty="0" smtClean="0">
                <a:cs typeface="Arial" pitchFamily="34" charset="0"/>
              </a:rPr>
              <a:t>JPG.</a:t>
            </a:r>
            <a:r>
              <a:rPr lang="cs-CZ" sz="1800" dirty="0" smtClean="0"/>
              <a:t> </a:t>
            </a:r>
            <a:r>
              <a:rPr lang="cs-CZ" sz="1800" dirty="0">
                <a:cs typeface="Arial" pitchFamily="34" charset="0"/>
              </a:rPr>
              <a:t>Dostupné z WWW: http://commons.wikimedia.org/wiki/File:Top%C4%9Blec,_v%C3%BDkop_u_plynovodu_(002).</a:t>
            </a:r>
            <a:r>
              <a:rPr lang="cs-CZ" sz="1800" dirty="0" smtClean="0">
                <a:cs typeface="Arial" pitchFamily="34" charset="0"/>
              </a:rPr>
              <a:t>JPG</a:t>
            </a:r>
          </a:p>
          <a:p>
            <a:pPr marL="188989" indent="-191509" defTabSz="1007943" fontAlgn="auto">
              <a:spcBef>
                <a:spcPts val="661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cs typeface="Arial" pitchFamily="34" charset="0"/>
              </a:rPr>
              <a:t>PALEORTHID. </a:t>
            </a:r>
            <a:r>
              <a:rPr lang="cs-CZ" sz="1800" dirty="0"/>
              <a:t>Wikipedia.org. </a:t>
            </a:r>
            <a:r>
              <a:rPr lang="cs-CZ" sz="1800" dirty="0">
                <a:cs typeface="Arial" pitchFamily="34" charset="0"/>
              </a:rPr>
              <a:t>[online</a:t>
            </a:r>
            <a:r>
              <a:rPr lang="cs-CZ" sz="1800" dirty="0" smtClean="0">
                <a:cs typeface="Arial" pitchFamily="34" charset="0"/>
              </a:rPr>
              <a:t>].24116.2047 </a:t>
            </a:r>
            <a:r>
              <a:rPr lang="cs-CZ" sz="1800" dirty="0">
                <a:cs typeface="Arial" pitchFamily="34" charset="0"/>
              </a:rPr>
              <a:t>[cit. 2011-11-15]. Soubor: </a:t>
            </a:r>
            <a:r>
              <a:rPr lang="cs-CZ" sz="1800" dirty="0" smtClean="0">
                <a:cs typeface="Arial" pitchFamily="34" charset="0"/>
              </a:rPr>
              <a:t>Soil_profile.jpg. </a:t>
            </a:r>
            <a:r>
              <a:rPr lang="cs-CZ" sz="1800" dirty="0" smtClean="0"/>
              <a:t> </a:t>
            </a:r>
            <a:r>
              <a:rPr lang="cs-CZ" sz="1800" dirty="0">
                <a:cs typeface="Arial" pitchFamily="34" charset="0"/>
              </a:rPr>
              <a:t>Dostupné z WWW: http://cs.wikipedia.org/wiki/Soubor:Soil_profile.jpg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96</TotalTime>
  <Words>534</Words>
  <Application>Microsoft Office PowerPoint</Application>
  <PresentationFormat>Vlastní</PresentationFormat>
  <Paragraphs>78</Paragraphs>
  <Slides>16</Slides>
  <Notes>11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16</vt:i4>
      </vt:variant>
    </vt:vector>
  </HeadingPairs>
  <TitlesOfParts>
    <vt:vector size="40" baseType="lpstr">
      <vt:lpstr>Candara</vt:lpstr>
      <vt:lpstr>Arial</vt:lpstr>
      <vt:lpstr>Tunga</vt:lpstr>
      <vt:lpstr>Tahoma</vt:lpstr>
      <vt:lpstr>Mangal</vt:lpstr>
      <vt:lpstr>Calibri</vt:lpstr>
      <vt:lpstr>Times New Roman</vt:lpstr>
      <vt:lpstr>Lucida Sans Unicode</vt:lpstr>
      <vt:lpstr>Arial Black</vt:lpstr>
      <vt:lpstr>StarSymbol</vt:lpstr>
      <vt:lpstr>Albany</vt:lpstr>
      <vt:lpstr>Thorndale</vt:lpstr>
      <vt:lpstr>Soho</vt:lpstr>
      <vt:lpstr>Soho</vt:lpstr>
      <vt:lpstr>Soho</vt:lpstr>
      <vt:lpstr>Soho</vt:lpstr>
      <vt:lpstr>Soho</vt:lpstr>
      <vt:lpstr>Soho</vt:lpstr>
      <vt:lpstr>Soho</vt:lpstr>
      <vt:lpstr>Soho</vt:lpstr>
      <vt:lpstr>Soho</vt:lpstr>
      <vt:lpstr>Soho</vt:lpstr>
      <vt:lpstr>Soho</vt:lpstr>
      <vt:lpstr>Soho</vt:lpstr>
      <vt:lpstr>Pokusy – neživá příroda</vt:lpstr>
      <vt:lpstr>Snímek 2</vt:lpstr>
      <vt:lpstr>ANOTACE</vt:lpstr>
      <vt:lpstr>KRAJINA  S  ORNICÍ</vt:lpstr>
      <vt:lpstr>SLOŽENÍ  PŮDY</vt:lpstr>
      <vt:lpstr>TYPY  PŮD  PODLE  OBSAHU  HUMUSU</vt:lpstr>
      <vt:lpstr>PŮDNÍ  TYPY</vt:lpstr>
      <vt:lpstr>JAK SE PŘESVĚDČÍME O PŘÍTOMNOSTI HUMUSU V PŮDĚ</vt:lpstr>
      <vt:lpstr>NABÍRÁNÍ  VZORKU  ORNICE</vt:lpstr>
      <vt:lpstr>ORNICE</vt:lpstr>
      <vt:lpstr>PRŮŘEZ  PŮDOU</vt:lpstr>
      <vt:lpstr>PŮDNÍ  PROFIL</vt:lpstr>
      <vt:lpstr>PŮDNÍ  HORIZONT</vt:lpstr>
      <vt:lpstr>VÝSLEDKY  POZOROVÁNÍ</vt:lpstr>
      <vt:lpstr>ČISTÁ HLÍNA PO POKUSU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Pokusy – neživá příroda</dc:title>
  <dc:creator>H. Koláčková</dc:creator>
  <cp:lastModifiedBy>Maminka</cp:lastModifiedBy>
  <cp:revision>18</cp:revision>
  <dcterms:created xsi:type="dcterms:W3CDTF">2011-11-14T19:55:45Z</dcterms:created>
  <dcterms:modified xsi:type="dcterms:W3CDTF">2013-09-20T07:53:26Z</dcterms:modified>
</cp:coreProperties>
</file>