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handoutMasterIdLst>
    <p:handoutMasterId r:id="rId20"/>
  </p:handoutMasterIdLst>
  <p:sldIdLst>
    <p:sldId id="256" r:id="rId2"/>
    <p:sldId id="270" r:id="rId3"/>
    <p:sldId id="272" r:id="rId4"/>
    <p:sldId id="257" r:id="rId5"/>
    <p:sldId id="258" r:id="rId6"/>
    <p:sldId id="259" r:id="rId7"/>
    <p:sldId id="260" r:id="rId8"/>
    <p:sldId id="274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3" r:id="rId17"/>
    <p:sldId id="268" r:id="rId18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78" autoAdjust="0"/>
  </p:normalViewPr>
  <p:slideViewPr>
    <p:cSldViewPr>
      <p:cViewPr varScale="1">
        <p:scale>
          <a:sx n="77" d="100"/>
          <a:sy n="77" d="100"/>
        </p:scale>
        <p:origin x="-1494" y="-10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 sz="1400"/>
            </a:pPr>
            <a:fld id="{C1A55DD4-78DB-40D0-824F-F261E1F658D6}" type="slidenum">
              <a:rPr/>
              <a:pPr>
                <a:defRPr sz="1400"/>
              </a:pPr>
              <a:t>‹#›</a:t>
            </a:fld>
            <a:endParaRPr lang="cs-CZ"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1566310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33922705-2C94-43F4-AF20-DD520EA62C8F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24271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Arial" pitchFamily="18"/>
        <a:cs typeface="Mangal" pitchFamily="2"/>
      </a:defRPr>
    </a:lvl1pPr>
    <a:lvl2pPr marL="742950" indent="-28575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Mangal" pitchFamily="18" charset="0"/>
      </a:defRPr>
    </a:lvl2pPr>
    <a:lvl3pPr marL="11430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Mangal" pitchFamily="18" charset="0"/>
      </a:defRPr>
    </a:lvl3pPr>
    <a:lvl4pPr marL="16002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Mangal" pitchFamily="18" charset="0"/>
      </a:defRPr>
    </a:lvl4pPr>
    <a:lvl5pPr marL="20574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Mangal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0723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1747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277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379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4819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5843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6867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789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891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dirty="0"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9939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0963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1987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301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mtClean="0">
              <a:solidFill>
                <a:srgbClr val="000000"/>
              </a:solidFill>
              <a:latin typeface="Arial" pitchFamily="34" charset="0"/>
              <a:cs typeface="Mangal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6"/>
          <p:cNvGrpSpPr>
            <a:grpSpLocks/>
          </p:cNvGrpSpPr>
          <p:nvPr/>
        </p:nvGrpSpPr>
        <p:grpSpPr bwMode="auto">
          <a:xfrm>
            <a:off x="0" y="3602038"/>
            <a:ext cx="10080625" cy="161925"/>
            <a:chOff x="0" y="3268345"/>
            <a:chExt cx="9144000" cy="146304"/>
          </a:xfrm>
        </p:grpSpPr>
        <p:sp>
          <p:nvSpPr>
            <p:cNvPr id="5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3"/>
            <p:cNvSpPr/>
            <p:nvPr userDrawn="1"/>
          </p:nvSpPr>
          <p:spPr>
            <a:xfrm>
              <a:off x="518112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4"/>
            <p:cNvSpPr/>
            <p:nvPr userDrawn="1"/>
          </p:nvSpPr>
          <p:spPr>
            <a:xfrm>
              <a:off x="627840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5"/>
            <p:cNvSpPr/>
            <p:nvPr userDrawn="1"/>
          </p:nvSpPr>
          <p:spPr>
            <a:xfrm>
              <a:off x="737568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2042" y="1931918"/>
            <a:ext cx="8736542" cy="1620430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094" y="3863834"/>
            <a:ext cx="7056438" cy="1931917"/>
          </a:xfrm>
        </p:spPr>
        <p:txBody>
          <a:bodyPr>
            <a:normAutofit/>
          </a:bodyPr>
          <a:lstStyle>
            <a:lvl1pPr marL="0" indent="0" algn="ctr">
              <a:buNone/>
              <a:defRPr sz="3100">
                <a:solidFill>
                  <a:schemeClr val="tx1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A3A60-CD77-4632-9FE4-4A9E51367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550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0" y="1511300"/>
            <a:ext cx="10080625" cy="80963"/>
            <a:chOff x="0" y="3268345"/>
            <a:chExt cx="9144000" cy="146304"/>
          </a:xfrm>
        </p:grpSpPr>
        <p:sp>
          <p:nvSpPr>
            <p:cNvPr id="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5"/>
            <p:cNvSpPr/>
            <p:nvPr userDrawn="1"/>
          </p:nvSpPr>
          <p:spPr>
            <a:xfrm>
              <a:off x="518112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627840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7"/>
            <p:cNvSpPr/>
            <p:nvPr userDrawn="1"/>
          </p:nvSpPr>
          <p:spPr>
            <a:xfrm>
              <a:off x="737568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031" y="1653050"/>
            <a:ext cx="9072563" cy="509991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59591-DDFA-449F-93BD-E13002A8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7460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2"/>
          <p:cNvGrpSpPr>
            <a:grpSpLocks/>
          </p:cNvGrpSpPr>
          <p:nvPr/>
        </p:nvGrpSpPr>
        <p:grpSpPr bwMode="auto">
          <a:xfrm flipH="1">
            <a:off x="0" y="4660900"/>
            <a:ext cx="10080625" cy="161925"/>
            <a:chOff x="0" y="3268345"/>
            <a:chExt cx="9144000" cy="146304"/>
          </a:xfrm>
        </p:grpSpPr>
        <p:sp>
          <p:nvSpPr>
            <p:cNvPr id="5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4"/>
            <p:cNvSpPr/>
            <p:nvPr userDrawn="1"/>
          </p:nvSpPr>
          <p:spPr>
            <a:xfrm>
              <a:off x="518112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5"/>
            <p:cNvSpPr/>
            <p:nvPr userDrawn="1"/>
          </p:nvSpPr>
          <p:spPr>
            <a:xfrm>
              <a:off x="627840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6"/>
            <p:cNvSpPr/>
            <p:nvPr userDrawn="1"/>
          </p:nvSpPr>
          <p:spPr>
            <a:xfrm>
              <a:off x="737568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5886" y="4857792"/>
            <a:ext cx="8628946" cy="1501435"/>
          </a:xfrm>
          <a:prstGeom prst="rect">
            <a:avLst/>
          </a:prstGeo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5886" y="2939874"/>
            <a:ext cx="8628946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78068-A5DE-4473-9842-89862BD870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451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0" y="1511300"/>
            <a:ext cx="10080625" cy="80963"/>
            <a:chOff x="0" y="3268345"/>
            <a:chExt cx="9144000" cy="146304"/>
          </a:xfrm>
        </p:grpSpPr>
        <p:sp>
          <p:nvSpPr>
            <p:cNvPr id="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518112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7"/>
            <p:cNvSpPr/>
            <p:nvPr userDrawn="1"/>
          </p:nvSpPr>
          <p:spPr>
            <a:xfrm>
              <a:off x="627840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8"/>
            <p:cNvSpPr/>
            <p:nvPr userDrawn="1"/>
          </p:nvSpPr>
          <p:spPr>
            <a:xfrm>
              <a:off x="737568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45516C-5197-430A-9C1F-007B6789E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999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>
            <a:grpSpLocks/>
          </p:cNvGrpSpPr>
          <p:nvPr/>
        </p:nvGrpSpPr>
        <p:grpSpPr bwMode="auto">
          <a:xfrm>
            <a:off x="0" y="1511300"/>
            <a:ext cx="10080625" cy="80963"/>
            <a:chOff x="0" y="3268345"/>
            <a:chExt cx="9144000" cy="146304"/>
          </a:xfrm>
        </p:grpSpPr>
        <p:sp>
          <p:nvSpPr>
            <p:cNvPr id="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8"/>
            <p:cNvSpPr/>
            <p:nvPr userDrawn="1"/>
          </p:nvSpPr>
          <p:spPr>
            <a:xfrm>
              <a:off x="518112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Rectangle 19"/>
            <p:cNvSpPr/>
            <p:nvPr userDrawn="1"/>
          </p:nvSpPr>
          <p:spPr>
            <a:xfrm>
              <a:off x="627840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Rectangle 20"/>
            <p:cNvSpPr/>
            <p:nvPr userDrawn="1"/>
          </p:nvSpPr>
          <p:spPr>
            <a:xfrm>
              <a:off x="737568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4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31" y="2532141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0818" y="1763924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8" y="2532141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E8CF4-CFC9-4931-9425-24602CA4D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282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2"/>
          <p:cNvGrpSpPr>
            <a:grpSpLocks/>
          </p:cNvGrpSpPr>
          <p:nvPr/>
        </p:nvGrpSpPr>
        <p:grpSpPr bwMode="auto">
          <a:xfrm flipH="1">
            <a:off x="0" y="1511300"/>
            <a:ext cx="10080625" cy="80963"/>
            <a:chOff x="0" y="3268345"/>
            <a:chExt cx="9144000" cy="146304"/>
          </a:xfrm>
        </p:grpSpPr>
        <p:sp>
          <p:nvSpPr>
            <p:cNvPr id="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" name="Rectangle 14"/>
            <p:cNvSpPr/>
            <p:nvPr userDrawn="1"/>
          </p:nvSpPr>
          <p:spPr>
            <a:xfrm>
              <a:off x="518112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5"/>
            <p:cNvSpPr/>
            <p:nvPr userDrawn="1"/>
          </p:nvSpPr>
          <p:spPr>
            <a:xfrm>
              <a:off x="627840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6"/>
            <p:cNvSpPr/>
            <p:nvPr userDrawn="1"/>
          </p:nvSpPr>
          <p:spPr>
            <a:xfrm>
              <a:off x="737568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D141D-B995-4F47-B044-FA8EFCFB8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24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-9525" y="-20638"/>
            <a:ext cx="10080625" cy="161926"/>
            <a:chOff x="0" y="3268345"/>
            <a:chExt cx="9144000" cy="146304"/>
          </a:xfrm>
        </p:grpSpPr>
        <p:sp>
          <p:nvSpPr>
            <p:cNvPr id="3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" name="Rectangle 12"/>
            <p:cNvSpPr/>
            <p:nvPr userDrawn="1"/>
          </p:nvSpPr>
          <p:spPr>
            <a:xfrm>
              <a:off x="549504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" name="Rectangle 13"/>
            <p:cNvSpPr/>
            <p:nvPr userDrawn="1"/>
          </p:nvSpPr>
          <p:spPr>
            <a:xfrm>
              <a:off x="659232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14"/>
            <p:cNvSpPr/>
            <p:nvPr userDrawn="1"/>
          </p:nvSpPr>
          <p:spPr>
            <a:xfrm>
              <a:off x="768960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5CA48-29A5-42B1-B63E-A8E7FCBA3F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91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3"/>
          <p:cNvGrpSpPr>
            <a:grpSpLocks/>
          </p:cNvGrpSpPr>
          <p:nvPr/>
        </p:nvGrpSpPr>
        <p:grpSpPr bwMode="auto">
          <a:xfrm flipH="1">
            <a:off x="0" y="1260475"/>
            <a:ext cx="10080625" cy="79375"/>
            <a:chOff x="0" y="3268345"/>
            <a:chExt cx="9144000" cy="146304"/>
          </a:xfrm>
        </p:grpSpPr>
        <p:sp>
          <p:nvSpPr>
            <p:cNvPr id="6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5"/>
            <p:cNvSpPr/>
            <p:nvPr userDrawn="1"/>
          </p:nvSpPr>
          <p:spPr>
            <a:xfrm>
              <a:off x="518112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6"/>
            <p:cNvSpPr/>
            <p:nvPr userDrawn="1"/>
          </p:nvSpPr>
          <p:spPr>
            <a:xfrm>
              <a:off x="627840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7"/>
            <p:cNvSpPr/>
            <p:nvPr userDrawn="1"/>
          </p:nvSpPr>
          <p:spPr>
            <a:xfrm>
              <a:off x="737568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874962"/>
          </a:xfrm>
          <a:prstGeom prst="rect">
            <a:avLst/>
          </a:prstGeom>
        </p:spPr>
        <p:txBody>
          <a:bodyPr anchor="b"/>
          <a:lstStyle>
            <a:lvl1pPr algn="l">
              <a:defRPr sz="31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245" y="1511936"/>
            <a:ext cx="5635349" cy="5241025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4032" y="1511936"/>
            <a:ext cx="3316456" cy="5241025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A5AA8-AB98-4726-809A-04FF39EE7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853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9525" y="-20638"/>
            <a:ext cx="10080625" cy="161926"/>
            <a:chOff x="0" y="3268345"/>
            <a:chExt cx="9144000" cy="146304"/>
          </a:xfrm>
        </p:grpSpPr>
        <p:sp>
          <p:nvSpPr>
            <p:cNvPr id="6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17"/>
            <p:cNvSpPr/>
            <p:nvPr userDrawn="1"/>
          </p:nvSpPr>
          <p:spPr>
            <a:xfrm>
              <a:off x="549504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8"/>
            <p:cNvSpPr/>
            <p:nvPr userDrawn="1"/>
          </p:nvSpPr>
          <p:spPr>
            <a:xfrm>
              <a:off x="659232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9"/>
            <p:cNvSpPr/>
            <p:nvPr userDrawn="1"/>
          </p:nvSpPr>
          <p:spPr>
            <a:xfrm>
              <a:off x="768960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985883" y="755967"/>
            <a:ext cx="6058456" cy="4283816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  <a:prstGeom prst="rect">
            <a:avLst/>
          </a:prstGeo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3B790-C727-45AE-9B53-08AA9AD37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343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 flipH="1">
            <a:off x="0" y="1511300"/>
            <a:ext cx="10080625" cy="80963"/>
            <a:chOff x="0" y="3268345"/>
            <a:chExt cx="9144000" cy="146304"/>
          </a:xfrm>
        </p:grpSpPr>
        <p:sp>
          <p:nvSpPr>
            <p:cNvPr id="5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9"/>
            <p:cNvSpPr/>
            <p:nvPr userDrawn="1"/>
          </p:nvSpPr>
          <p:spPr>
            <a:xfrm>
              <a:off x="518112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0"/>
            <p:cNvSpPr/>
            <p:nvPr userDrawn="1"/>
          </p:nvSpPr>
          <p:spPr>
            <a:xfrm>
              <a:off x="627840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11"/>
            <p:cNvSpPr/>
            <p:nvPr userDrawn="1"/>
          </p:nvSpPr>
          <p:spPr>
            <a:xfrm>
              <a:off x="737568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3836D-46FF-41A3-8126-2CF89CEFE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9601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 rot="5400000" flipH="1">
            <a:off x="3675063" y="3732212"/>
            <a:ext cx="7569200" cy="79375"/>
            <a:chOff x="0" y="3268345"/>
            <a:chExt cx="9144000" cy="146304"/>
          </a:xfrm>
        </p:grpSpPr>
        <p:sp>
          <p:nvSpPr>
            <p:cNvPr id="5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 userDrawn="1"/>
          </p:nvSpPr>
          <p:spPr>
            <a:xfrm>
              <a:off x="5181856" y="3268345"/>
              <a:ext cx="1096973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 userDrawn="1"/>
          </p:nvSpPr>
          <p:spPr>
            <a:xfrm>
              <a:off x="6278829" y="3268345"/>
              <a:ext cx="1096973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Rectangle 10"/>
            <p:cNvSpPr/>
            <p:nvPr userDrawn="1"/>
          </p:nvSpPr>
          <p:spPr>
            <a:xfrm>
              <a:off x="7375802" y="3268345"/>
              <a:ext cx="1096973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60469" y="302738"/>
            <a:ext cx="2016125" cy="6450223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804422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7540625" y="7007225"/>
            <a:ext cx="2058988" cy="401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93F06-8730-4653-99C5-C0B8B26CC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542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7525" y="0"/>
            <a:ext cx="10080625" cy="6929724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ko-KR" altLang="en-US"/>
          </a:p>
        </p:txBody>
      </p:sp>
      <p:sp>
        <p:nvSpPr>
          <p:cNvPr id="205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8525" y="7007225"/>
            <a:ext cx="2351088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solidFill>
                  <a:sysClr val="windowText" lastClr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1FFD60-BEFB-4340-9754-042351248F3A}" type="datetimeFigureOut">
              <a:rPr lang="en-US"/>
              <a:pPr>
                <a:defRPr/>
              </a:pPr>
              <a:t>5/29/2012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300">
                <a:solidFill>
                  <a:sysClr val="windowText" lastClr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8000" y="7007225"/>
            <a:ext cx="2351088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 smtClean="0">
                <a:solidFill>
                  <a:sysClr val="windowText" lastClr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2F79CE-458A-4D9F-9943-AFC1EDF73AE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503238" y="168275"/>
            <a:ext cx="9074150" cy="1258888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1006475" rtl="0" fontAlgn="base">
        <a:spcBef>
          <a:spcPct val="0"/>
        </a:spcBef>
        <a:spcAft>
          <a:spcPct val="0"/>
        </a:spcAft>
        <a:defRPr sz="4900" kern="1200"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algn="l" defTabSz="1006475" rtl="0" fontAlgn="base">
        <a:spcBef>
          <a:spcPct val="0"/>
        </a:spcBef>
        <a:spcAft>
          <a:spcPct val="0"/>
        </a:spcAft>
        <a:defRPr sz="4900">
          <a:solidFill>
            <a:srgbClr val="FFFFFF"/>
          </a:solidFill>
          <a:latin typeface="Gill Sans MT" pitchFamily="34" charset="-18"/>
        </a:defRPr>
      </a:lvl2pPr>
      <a:lvl3pPr algn="l" defTabSz="1006475" rtl="0" fontAlgn="base">
        <a:spcBef>
          <a:spcPct val="0"/>
        </a:spcBef>
        <a:spcAft>
          <a:spcPct val="0"/>
        </a:spcAft>
        <a:defRPr sz="4900">
          <a:solidFill>
            <a:srgbClr val="FFFFFF"/>
          </a:solidFill>
          <a:latin typeface="Gill Sans MT" pitchFamily="34" charset="-18"/>
        </a:defRPr>
      </a:lvl3pPr>
      <a:lvl4pPr algn="l" defTabSz="1006475" rtl="0" fontAlgn="base">
        <a:spcBef>
          <a:spcPct val="0"/>
        </a:spcBef>
        <a:spcAft>
          <a:spcPct val="0"/>
        </a:spcAft>
        <a:defRPr sz="4900">
          <a:solidFill>
            <a:srgbClr val="FFFFFF"/>
          </a:solidFill>
          <a:latin typeface="Gill Sans MT" pitchFamily="34" charset="-18"/>
        </a:defRPr>
      </a:lvl4pPr>
      <a:lvl5pPr algn="l" defTabSz="1006475" rtl="0" fontAlgn="base">
        <a:spcBef>
          <a:spcPct val="0"/>
        </a:spcBef>
        <a:spcAft>
          <a:spcPct val="0"/>
        </a:spcAft>
        <a:defRPr sz="4900">
          <a:solidFill>
            <a:srgbClr val="FFFFFF"/>
          </a:solidFill>
          <a:latin typeface="Gill Sans MT" pitchFamily="34" charset="-18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77825" indent="-377825" algn="l" defTabSz="1006475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 2" pitchFamily="18" charset="2"/>
        <a:buChar char="¥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7563" indent="-314325" algn="l" defTabSz="1006475" rtl="0" fontAlgn="base">
        <a:spcBef>
          <a:spcPct val="20000"/>
        </a:spcBef>
        <a:spcAft>
          <a:spcPct val="0"/>
        </a:spcAft>
        <a:buClr>
          <a:srgbClr val="108BB4"/>
        </a:buClr>
        <a:buSzPct val="60000"/>
        <a:buFont typeface="Wingdings 2" pitchFamily="18" charset="2"/>
        <a:buChar char="¥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250825" algn="l" defTabSz="1006475" rtl="0" fontAlgn="base">
        <a:spcBef>
          <a:spcPct val="20000"/>
        </a:spcBef>
        <a:spcAft>
          <a:spcPct val="0"/>
        </a:spcAft>
        <a:buClr>
          <a:srgbClr val="DA7328"/>
        </a:buClr>
        <a:buSzPct val="57000"/>
        <a:buFont typeface="Wingdings 2" pitchFamily="18" charset="2"/>
        <a:buChar char="¥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713" indent="-250825" algn="l" defTabSz="1006475" rtl="0" fontAlgn="base">
        <a:spcBef>
          <a:spcPct val="20000"/>
        </a:spcBef>
        <a:spcAft>
          <a:spcPct val="0"/>
        </a:spcAft>
        <a:buClr>
          <a:srgbClr val="AE589F"/>
        </a:buClr>
        <a:buSzPct val="55000"/>
        <a:buFont typeface="Wingdings 2" pitchFamily="18" charset="2"/>
        <a:buChar char="¥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50" indent="-250825" algn="l" defTabSz="1006475" rtl="0" fontAlgn="base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 2" pitchFamily="18" charset="2"/>
        <a:buChar char="¥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844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815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787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758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a/Potamobius_astacus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tamobius_astacus.jpg%3chttp:/cs.wikipedia.org/wiki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images.google.com/imgres?imgurl=http://www.naturfoto.cz/fotografie/ostatni/rak-ricni-34266.jpg" TargetMode="External"/><Relationship Id="rId4" Type="http://schemas.openxmlformats.org/officeDocument/2006/relationships/hyperlink" Target="http://cs.wikipedia.org/wiki/Soubor:Gryllus_campestris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367904" y="327770"/>
            <a:ext cx="7704659" cy="1209774"/>
          </a:xfrm>
        </p:spPr>
        <p:txBody>
          <a:bodyPr wrap="square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sz="7200" dirty="0"/>
              <a:t>ČISTOTA  VODY</a:t>
            </a:r>
          </a:p>
        </p:txBody>
      </p:sp>
      <p:sp>
        <p:nvSpPr>
          <p:cNvPr id="14339" name="Podnadpis 2"/>
          <p:cNvSpPr>
            <a:spLocks noGrp="1"/>
          </p:cNvSpPr>
          <p:nvPr>
            <p:ph type="subTitle" idx="4294967295"/>
          </p:nvPr>
        </p:nvSpPr>
        <p:spPr>
          <a:xfrm>
            <a:off x="647700" y="3965575"/>
            <a:ext cx="8424863" cy="595313"/>
          </a:xfrm>
        </p:spPr>
        <p:txBody>
          <a:bodyPr anchor="ctr">
            <a:spAutoFit/>
          </a:bodyPr>
          <a:lstStyle/>
          <a:p>
            <a:pPr marL="0" indent="0" algn="ctr">
              <a:buSzPct val="45000"/>
              <a:buFont typeface="StarSymbol"/>
              <a:buNone/>
            </a:pPr>
            <a:r>
              <a:rPr lang="cs-CZ" sz="3200" smtClean="0">
                <a:latin typeface="Arial Black" pitchFamily="34" charset="0"/>
              </a:rPr>
              <a:t>ZKOUMÁME  ČISTOTU  VODY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lIns="91430" tIns="45716" rIns="91430" bIns="45716"/>
          <a:lstStyle/>
          <a:p>
            <a:pPr defTabSz="1007943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3238" y="1763614"/>
            <a:ext cx="9074150" cy="5175350"/>
          </a:xfrm>
          <a:solidFill>
            <a:schemeClr val="accent1">
              <a:lumMod val="20000"/>
              <a:lumOff val="80000"/>
            </a:schemeClr>
          </a:solidFill>
        </p:spPr>
        <p:txBody>
          <a:bodyPr lIns="91430" tIns="45716" rIns="91430" bIns="45716" rtlCol="0">
            <a:normAutofit fontScale="32500" lnSpcReduction="20000"/>
          </a:bodyPr>
          <a:lstStyle/>
          <a:p>
            <a:pPr marL="377979" indent="-377979" algn="ctr" defTabSz="1007943" fontAlgn="auto">
              <a:spcAft>
                <a:spcPts val="0"/>
              </a:spcAft>
              <a:defRPr/>
            </a:pPr>
            <a:r>
              <a:rPr lang="cs-CZ" sz="6600" b="1" dirty="0">
                <a:latin typeface="Arial Black" pitchFamily="34" charset="0"/>
              </a:rPr>
              <a:t>ZÁKLADNÍ ŠKOLA SLOVAN, KROMĚŘÍŽ, </a:t>
            </a:r>
            <a:r>
              <a:rPr lang="cs-CZ" sz="6600" b="1" dirty="0" smtClean="0">
                <a:latin typeface="Arial Black" pitchFamily="34" charset="0"/>
              </a:rPr>
              <a:t>       PŘÍSPĚVKOVÁ </a:t>
            </a:r>
            <a:r>
              <a:rPr lang="cs-CZ" sz="6600" b="1" dirty="0">
                <a:latin typeface="Arial Black" pitchFamily="34" charset="0"/>
              </a:rPr>
              <a:t>ORGANIZACE</a:t>
            </a:r>
          </a:p>
          <a:p>
            <a:pPr marL="377979" indent="-377979" algn="ctr" defTabSz="1007943" fontAlgn="auto">
              <a:spcAft>
                <a:spcPts val="0"/>
              </a:spcAft>
              <a:defRPr/>
            </a:pPr>
            <a:r>
              <a:rPr lang="cs-CZ" sz="6400" b="1" dirty="0" smtClean="0">
                <a:latin typeface="Arial Black" pitchFamily="34" charset="0"/>
              </a:rPr>
              <a:t>ZEYEROVA </a:t>
            </a:r>
            <a:r>
              <a:rPr lang="cs-CZ" sz="6400" b="1" dirty="0">
                <a:latin typeface="Arial Black" pitchFamily="34" charset="0"/>
              </a:rPr>
              <a:t>3354, 767 01 </a:t>
            </a:r>
            <a:r>
              <a:rPr lang="cs-CZ" sz="6400" b="1" dirty="0" smtClean="0">
                <a:latin typeface="Arial Black" pitchFamily="34" charset="0"/>
              </a:rPr>
              <a:t>KROMĚŘÍŽ</a:t>
            </a:r>
          </a:p>
          <a:p>
            <a:pPr marL="377979" indent="-377979" algn="ctr" defTabSz="1007943" fontAlgn="auto">
              <a:spcAft>
                <a:spcPts val="0"/>
              </a:spcAft>
              <a:defRPr/>
            </a:pPr>
            <a:endParaRPr lang="cs-CZ" sz="6400" b="1" dirty="0">
              <a:latin typeface="Arial Black" pitchFamily="34" charset="0"/>
            </a:endParaRPr>
          </a:p>
          <a:p>
            <a:pPr marL="377979" indent="-377979" algn="ctr" defTabSz="1007943" fontAlgn="auto">
              <a:spcAft>
                <a:spcPts val="0"/>
              </a:spcAft>
              <a:defRPr/>
            </a:pPr>
            <a:r>
              <a:rPr lang="cs-CZ" sz="6400" b="1" dirty="0">
                <a:latin typeface="Arial Black" pitchFamily="34" charset="0"/>
              </a:rPr>
              <a:t>projekt v rámci vzdělávacího programu</a:t>
            </a:r>
          </a:p>
          <a:p>
            <a:pPr marL="377979" indent="-377979" algn="ctr" defTabSz="1007943" fontAlgn="auto">
              <a:spcAft>
                <a:spcPts val="0"/>
              </a:spcAft>
              <a:defRPr/>
            </a:pPr>
            <a:r>
              <a:rPr lang="cs-CZ" sz="6400" b="1" dirty="0">
                <a:latin typeface="Arial Black" pitchFamily="34" charset="0"/>
              </a:rPr>
              <a:t>VZDĚLÁNÍ PRO KONKURENCESCHOPNOST</a:t>
            </a:r>
          </a:p>
          <a:p>
            <a:pPr marL="377979" indent="-377979" algn="ctr" defTabSz="1007943" fontAlgn="auto">
              <a:spcAft>
                <a:spcPts val="0"/>
              </a:spcAft>
              <a:defRPr/>
            </a:pPr>
            <a:r>
              <a:rPr lang="cs-CZ" sz="6400" b="1" dirty="0">
                <a:latin typeface="Arial Black" pitchFamily="34" charset="0"/>
              </a:rPr>
              <a:t>ŠABLONA ČÍSLO: III/2</a:t>
            </a:r>
          </a:p>
          <a:p>
            <a:pPr marL="377979" indent="-377979" algn="ctr" defTabSz="1007943" fontAlgn="auto">
              <a:spcAft>
                <a:spcPts val="0"/>
              </a:spcAft>
              <a:defRPr/>
            </a:pPr>
            <a:r>
              <a:rPr lang="cs-CZ" sz="6400" b="1" u="sng" dirty="0">
                <a:latin typeface="Arial Black" pitchFamily="34" charset="0"/>
              </a:rPr>
              <a:t>NÁZEV</a:t>
            </a:r>
            <a:r>
              <a:rPr lang="cs-CZ" sz="6400" b="1" dirty="0">
                <a:latin typeface="Arial Black" pitchFamily="34" charset="0"/>
              </a:rPr>
              <a:t>:  INOVACE A ZKVALITNĚNÍ VÝUKY                        PROSTŘEDNICTVÍM ICT</a:t>
            </a:r>
          </a:p>
          <a:p>
            <a:pPr marL="377979" indent="-377979" defTabSz="1007943" fontAlgn="auto">
              <a:spcAft>
                <a:spcPts val="0"/>
              </a:spcAft>
              <a:defRPr/>
            </a:pPr>
            <a:endParaRPr lang="cs-CZ" sz="6400" dirty="0">
              <a:latin typeface="Arial Black" pitchFamily="34" charset="0"/>
            </a:endParaRPr>
          </a:p>
          <a:p>
            <a:pPr marL="377979" indent="-377979" defTabSz="1007943" fontAlgn="auto">
              <a:spcAft>
                <a:spcPts val="0"/>
              </a:spcAft>
              <a:defRPr/>
            </a:pPr>
            <a:r>
              <a:rPr lang="cs-CZ" sz="6400" b="1" u="sng" dirty="0">
                <a:latin typeface="Arial Black" pitchFamily="34" charset="0"/>
              </a:rPr>
              <a:t>PŘEDMĚT</a:t>
            </a:r>
            <a:r>
              <a:rPr lang="cs-CZ" sz="6400" b="1" dirty="0">
                <a:latin typeface="Arial Black" pitchFamily="34" charset="0"/>
              </a:rPr>
              <a:t>: PŘÍRODOVĚDA</a:t>
            </a:r>
          </a:p>
          <a:p>
            <a:pPr marL="377979" indent="-377979" defTabSz="1007943" fontAlgn="auto">
              <a:spcAft>
                <a:spcPts val="0"/>
              </a:spcAft>
              <a:defRPr/>
            </a:pPr>
            <a:r>
              <a:rPr lang="cs-CZ" sz="6400" b="1" u="sng" dirty="0">
                <a:latin typeface="Arial Black" pitchFamily="34" charset="0"/>
              </a:rPr>
              <a:t>ROČNÍK</a:t>
            </a:r>
            <a:r>
              <a:rPr lang="cs-CZ" sz="6400" b="1" u="sng" dirty="0" smtClean="0">
                <a:latin typeface="Arial Black" pitchFamily="34" charset="0"/>
              </a:rPr>
              <a:t>:  I</a:t>
            </a:r>
            <a:r>
              <a:rPr lang="cs-CZ" sz="6400" b="1" dirty="0" smtClean="0">
                <a:latin typeface="Arial Black" pitchFamily="34" charset="0"/>
              </a:rPr>
              <a:t>V</a:t>
            </a:r>
            <a:r>
              <a:rPr lang="cs-CZ" sz="6400" b="1" dirty="0">
                <a:latin typeface="Arial Black" pitchFamily="34" charset="0"/>
              </a:rPr>
              <a:t>.</a:t>
            </a:r>
          </a:p>
          <a:p>
            <a:pPr marL="377979" indent="-377979" defTabSz="1007943" fontAlgn="auto">
              <a:spcAft>
                <a:spcPts val="0"/>
              </a:spcAft>
              <a:defRPr/>
            </a:pPr>
            <a:r>
              <a:rPr lang="cs-CZ" sz="6400" b="1" u="sng" dirty="0">
                <a:latin typeface="Arial Black" pitchFamily="34" charset="0"/>
              </a:rPr>
              <a:t>TÉMA:</a:t>
            </a:r>
            <a:r>
              <a:rPr lang="cs-CZ" sz="6400" b="1" dirty="0">
                <a:latin typeface="Arial Black" pitchFamily="34" charset="0"/>
              </a:rPr>
              <a:t> </a:t>
            </a:r>
            <a:r>
              <a:rPr lang="cs-CZ" sz="6400" b="1" dirty="0" smtClean="0">
                <a:latin typeface="Arial Black" pitchFamily="34" charset="0"/>
              </a:rPr>
              <a:t> ČISTOTA VODY</a:t>
            </a:r>
            <a:endParaRPr lang="cs-CZ" sz="6400" b="1" dirty="0">
              <a:latin typeface="Arial Black" pitchFamily="34" charset="0"/>
            </a:endParaRPr>
          </a:p>
          <a:p>
            <a:pPr marL="377979" indent="-377979" defTabSz="1007943" fontAlgn="auto">
              <a:spcAft>
                <a:spcPts val="0"/>
              </a:spcAft>
              <a:defRPr/>
            </a:pPr>
            <a:r>
              <a:rPr lang="cs-CZ" sz="6400" b="1" u="sng" dirty="0">
                <a:latin typeface="Arial Black" pitchFamily="34" charset="0"/>
              </a:rPr>
              <a:t>AUTOR:</a:t>
            </a:r>
            <a:r>
              <a:rPr lang="cs-CZ" sz="6400" b="1" dirty="0">
                <a:latin typeface="Arial Black" pitchFamily="34" charset="0"/>
              </a:rPr>
              <a:t> MGR. HANA KOLÁČKOVÁ</a:t>
            </a:r>
          </a:p>
          <a:p>
            <a:pPr marL="377979" indent="-377979" defTabSz="1007943" fontAlgn="auto">
              <a:spcAft>
                <a:spcPts val="0"/>
              </a:spcAft>
              <a:defRPr/>
            </a:pPr>
            <a:r>
              <a:rPr lang="cs-CZ" sz="6400" b="1" u="sng" dirty="0">
                <a:latin typeface="Arial Black" pitchFamily="34" charset="0"/>
              </a:rPr>
              <a:t>DATUM VYTVOŘENÍ</a:t>
            </a:r>
            <a:r>
              <a:rPr lang="cs-CZ" sz="6400" b="1" dirty="0">
                <a:latin typeface="Arial Black" pitchFamily="34" charset="0"/>
              </a:rPr>
              <a:t>: 24. </a:t>
            </a:r>
            <a:r>
              <a:rPr lang="cs-CZ" sz="6400" b="1" dirty="0" smtClean="0">
                <a:latin typeface="Arial Black" pitchFamily="34" charset="0"/>
              </a:rPr>
              <a:t>11. </a:t>
            </a:r>
            <a:r>
              <a:rPr lang="cs-CZ" sz="6400" b="1" dirty="0">
                <a:latin typeface="Arial Black" pitchFamily="34" charset="0"/>
              </a:rPr>
              <a:t>2011</a:t>
            </a:r>
          </a:p>
          <a:p>
            <a:pPr marL="377979" indent="-377979" algn="ctr" defTabSz="1007943" fontAlgn="auto">
              <a:spcAft>
                <a:spcPts val="0"/>
              </a:spcAft>
              <a:defRPr/>
            </a:pPr>
            <a:r>
              <a:rPr lang="cs-CZ" sz="6400" b="1" dirty="0">
                <a:latin typeface="Arial Black" pitchFamily="34" charset="0"/>
              </a:rPr>
              <a:t> </a:t>
            </a:r>
            <a:r>
              <a:rPr lang="cs-CZ" sz="6400" b="1" dirty="0" smtClean="0">
                <a:latin typeface="Arial Black" pitchFamily="34" charset="0"/>
              </a:rPr>
              <a:t>VY_32_INOVACE_26_HK</a:t>
            </a:r>
            <a:endParaRPr lang="cs-CZ" sz="6400" b="1" dirty="0">
              <a:latin typeface="Arial Black" pitchFamily="34" charset="0"/>
            </a:endParaRPr>
          </a:p>
          <a:p>
            <a:pPr marL="377979" indent="-377979" defTabSz="1007943"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808" y="107429"/>
            <a:ext cx="9073008" cy="138679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67993"/>
            <a:ext cx="9072563" cy="1259946"/>
          </a:xfrm>
        </p:spPr>
        <p:txBody>
          <a:bodyPr/>
          <a:lstStyle/>
          <a:p>
            <a:pPr defTabSz="1007943"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1652588"/>
            <a:ext cx="9074150" cy="5100637"/>
          </a:xfrm>
        </p:spPr>
        <p:txBody>
          <a:bodyPr rtlCol="0">
            <a:normAutofit/>
          </a:bodyPr>
          <a:lstStyle/>
          <a:p>
            <a:pPr marL="377979" indent="-377979" defTabSz="1007943" fontAlgn="auto">
              <a:spcAft>
                <a:spcPts val="0"/>
              </a:spcAft>
              <a:defRPr/>
            </a:pPr>
            <a:r>
              <a:rPr lang="cs-CZ" sz="1700" dirty="0" smtClean="0">
                <a:latin typeface="Arial" pitchFamily="34" charset="0"/>
                <a:cs typeface="Arial" pitchFamily="34" charset="0"/>
              </a:rPr>
              <a:t>Prezentace je vytvořena jako doplněk k učivu 4. ročníku přírodovědy. </a:t>
            </a:r>
            <a:endParaRPr lang="cs-CZ" sz="1700" dirty="0">
              <a:latin typeface="Arial" pitchFamily="34" charset="0"/>
              <a:cs typeface="Arial" pitchFamily="34" charset="0"/>
            </a:endParaRPr>
          </a:p>
          <a:p>
            <a:pPr marL="377979" indent="-377979" defTabSz="1007943" fontAlgn="auto">
              <a:spcAft>
                <a:spcPts val="0"/>
              </a:spcAft>
              <a:defRPr/>
            </a:pPr>
            <a:r>
              <a:rPr lang="cs-CZ" sz="1700" dirty="0" smtClean="0">
                <a:latin typeface="Arial" pitchFamily="34" charset="0"/>
                <a:cs typeface="Arial" pitchFamily="34" charset="0"/>
              </a:rPr>
              <a:t>Doplňuje učivo </a:t>
            </a:r>
            <a:r>
              <a:rPr lang="cs-CZ" sz="1700" b="1" dirty="0" smtClean="0">
                <a:latin typeface="Arial" pitchFamily="34" charset="0"/>
                <a:cs typeface="Arial" pitchFamily="34" charset="0"/>
              </a:rPr>
              <a:t>ROZMANITOST PŘÍRODY, ŽIVÁ  A NEŽIVÁ PŘÍRODA</a:t>
            </a:r>
            <a:r>
              <a:rPr lang="cs-CZ" sz="1700" b="1" dirty="0">
                <a:latin typeface="Arial" pitchFamily="34" charset="0"/>
                <a:cs typeface="Arial" pitchFamily="34" charset="0"/>
              </a:rPr>
              <a:t>, POZNÁVÁNÍ  </a:t>
            </a:r>
            <a:r>
              <a:rPr lang="cs-CZ" sz="1700" b="1" dirty="0" smtClean="0">
                <a:latin typeface="Arial" pitchFamily="34" charset="0"/>
                <a:cs typeface="Arial" pitchFamily="34" charset="0"/>
              </a:rPr>
              <a:t>ŽIVOČICHŮ A </a:t>
            </a:r>
            <a:r>
              <a:rPr lang="cs-CZ" sz="1700" b="1" dirty="0">
                <a:latin typeface="Arial" pitchFamily="34" charset="0"/>
                <a:cs typeface="Arial" pitchFamily="34" charset="0"/>
              </a:rPr>
              <a:t>ROSTLIN</a:t>
            </a:r>
            <a:r>
              <a:rPr lang="cs-CZ" sz="17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Je zařazena do tematického celku Neživá příroda - vlastnosti vody.</a:t>
            </a:r>
            <a:endParaRPr lang="cs-CZ" sz="1700" b="1" dirty="0" smtClean="0">
              <a:latin typeface="Arial" pitchFamily="34" charset="0"/>
              <a:cs typeface="Arial" pitchFamily="34" charset="0"/>
            </a:endParaRPr>
          </a:p>
          <a:p>
            <a:pPr marL="377979" indent="-377979" defTabSz="1007943" fontAlgn="auto">
              <a:spcAft>
                <a:spcPts val="0"/>
              </a:spcAft>
              <a:defRPr/>
            </a:pPr>
            <a:r>
              <a:rPr lang="cs-CZ" sz="1800" u="sng" dirty="0" smtClean="0">
                <a:latin typeface="Arial Black" pitchFamily="34" charset="0"/>
              </a:rPr>
              <a:t>V rámci prezentace se žáci seznámí:</a:t>
            </a:r>
            <a:endParaRPr lang="cs-CZ" sz="1800" u="sng" dirty="0">
              <a:latin typeface="Arial Black" pitchFamily="34" charset="0"/>
            </a:endParaRPr>
          </a:p>
          <a:p>
            <a:pPr marL="485968" indent="-377979" defTabSz="1007943" fontAlgn="auto">
              <a:spcAft>
                <a:spcPts val="0"/>
              </a:spcAft>
              <a:buFontTx/>
              <a:buChar char="-"/>
              <a:defRPr/>
            </a:pPr>
            <a:r>
              <a:rPr lang="cs-CZ" sz="1700" dirty="0">
                <a:latin typeface="Arial" pitchFamily="34" charset="0"/>
                <a:cs typeface="Arial" pitchFamily="34" charset="0"/>
              </a:rPr>
              <a:t>S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JEDNODUCHÝM POKUSEM A NÁVODEM, PROSTŘEDNICTVÍM KTERÉHO LZE ZKOUMAT ČISTOTU VODY</a:t>
            </a:r>
            <a:endParaRPr lang="cs-CZ" sz="1700" dirty="0">
              <a:latin typeface="Arial" pitchFamily="34" charset="0"/>
              <a:cs typeface="Arial" pitchFamily="34" charset="0"/>
            </a:endParaRPr>
          </a:p>
          <a:p>
            <a:pPr marL="485968" indent="-377979" defTabSz="1007943" fontAlgn="auto">
              <a:spcAft>
                <a:spcPts val="0"/>
              </a:spcAft>
              <a:buFontTx/>
              <a:buChar char="-"/>
              <a:defRPr/>
            </a:pPr>
            <a:r>
              <a:rPr lang="cs-CZ" sz="1700" dirty="0" smtClean="0">
                <a:latin typeface="Arial" pitchFamily="34" charset="0"/>
                <a:cs typeface="Arial" pitchFamily="34" charset="0"/>
              </a:rPr>
              <a:t>S PŘÍKLADY JEDNOTLIVÝCH ŽIVOČICHŮ, SE KTERÝMI SE MOHOU V NAŠICH VODÁCH SETKAT</a:t>
            </a:r>
            <a:endParaRPr lang="cs-CZ" sz="1700" dirty="0">
              <a:latin typeface="Arial" pitchFamily="34" charset="0"/>
              <a:cs typeface="Arial" pitchFamily="34" charset="0"/>
            </a:endParaRPr>
          </a:p>
          <a:p>
            <a:pPr marL="485968" indent="-377979" defTabSz="1007943" fontAlgn="auto">
              <a:spcAft>
                <a:spcPts val="0"/>
              </a:spcAft>
              <a:buFontTx/>
              <a:buChar char="-"/>
              <a:defRPr/>
            </a:pPr>
            <a:r>
              <a:rPr lang="cs-CZ" sz="1700" dirty="0">
                <a:latin typeface="Arial" pitchFamily="34" charset="0"/>
                <a:cs typeface="Arial" pitchFamily="34" charset="0"/>
              </a:rPr>
              <a:t>S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POJMEM SEDIMENTACE</a:t>
            </a:r>
          </a:p>
          <a:p>
            <a:pPr marL="107989" indent="0" defTabSz="1007943" fontAlgn="auto">
              <a:spcAft>
                <a:spcPts val="0"/>
              </a:spcAft>
              <a:buNone/>
              <a:defRPr/>
            </a:pPr>
            <a:r>
              <a:rPr lang="cs-CZ" sz="1700" u="sng" dirty="0" smtClean="0">
                <a:latin typeface="Arial Black" pitchFamily="34" charset="0"/>
                <a:cs typeface="Arial" pitchFamily="34" charset="0"/>
              </a:rPr>
              <a:t>    Zkušenosti z pilotování:</a:t>
            </a:r>
          </a:p>
          <a:p>
            <a:pPr marL="107989" indent="0" defTabSz="1007943" fontAlgn="auto">
              <a:spcAft>
                <a:spcPts val="0"/>
              </a:spcAft>
              <a:buNone/>
              <a:defRPr/>
            </a:pPr>
            <a:r>
              <a:rPr lang="cs-CZ" sz="1700" dirty="0" smtClean="0">
                <a:latin typeface="Arial" pitchFamily="34" charset="0"/>
                <a:cs typeface="Arial" pitchFamily="34" charset="0"/>
              </a:rPr>
              <a:t>Vzdělávacího cíle bylo dosaženo. Žákům byl zadán dlouhodobý úkol: Zkoumání společenstva vodních živočichů v jimi vybrané lokalitě v blízkosti jejich domova. Úkolem je zdůvodnit podstatné vzájemné vztahy mezi organismy a najít shody a rozdíly                      v přizpůsobení se  prostředí. Žáci navrhli několik variant, které by přispěly k ozdravení vodních toků v blízkosti jejich bydliště.</a:t>
            </a:r>
          </a:p>
          <a:p>
            <a:pPr marL="107989" indent="0" defTabSz="1007943" fontAlgn="auto">
              <a:spcAft>
                <a:spcPts val="0"/>
              </a:spcAft>
              <a:buNone/>
              <a:defRPr/>
            </a:pPr>
            <a:endParaRPr lang="cs-CZ" sz="1700" u="sng" dirty="0" smtClean="0">
              <a:latin typeface="Arial Black" pitchFamily="34" charset="0"/>
              <a:cs typeface="Arial" pitchFamily="34" charset="0"/>
            </a:endParaRPr>
          </a:p>
          <a:p>
            <a:pPr marL="485968" indent="-377979" defTabSz="1007943" fontAlgn="auto">
              <a:spcAft>
                <a:spcPts val="0"/>
              </a:spcAft>
              <a:buFontTx/>
              <a:buChar char="-"/>
              <a:defRPr/>
            </a:pP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pPr marL="485968" indent="-377979" defTabSz="1007943" fontAlgn="auto">
              <a:spcAft>
                <a:spcPts val="0"/>
              </a:spcAft>
              <a:buFontTx/>
              <a:buChar char="-"/>
              <a:defRPr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0" indent="0" defTabSz="1007943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  <a:p>
            <a:pPr marL="377979" indent="-377979" defTabSz="1007943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151880" y="504741"/>
            <a:ext cx="7920683" cy="855831"/>
          </a:xfrm>
        </p:spPr>
        <p:txBody>
          <a:bodyPr wrap="square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PŘÍPRAVA NA POKUS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15900" y="1768475"/>
            <a:ext cx="8856663" cy="5431442"/>
          </a:xfrm>
        </p:spPr>
        <p:txBody>
          <a:bodyPr>
            <a:spAutoFit/>
          </a:bodyPr>
          <a:lstStyle/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4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Raků i jiných obyvatel našich potoků a řek v poslední době ubývá následkem znečištění vody.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4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Je to možné vypozorovat i sledováním zástupců zvířat žijících na vodním dně.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4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Jak můžeme provést jednoduchý výzkum vodního dna?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4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Nejdříve si zvolíme vhodné místo. Může to být například potok, který ve svém horním toku protéká lesnatou krajinou, kde se nesetkává s žádnými vesnicemi. V další části svého toku se již dostává do vesnice.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4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Pro objektivní průzkum je vhodné zvolit několik stanovišť, ze kterých budeme odebírat vzorky.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24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Vzorky je vhodné odebírat sítkem.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39912" y="301625"/>
            <a:ext cx="7632651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 smtClean="0"/>
              <a:t>OBSAH  </a:t>
            </a:r>
            <a:r>
              <a:rPr lang="cs-CZ" dirty="0"/>
              <a:t>VZORKŮ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31800" y="1768475"/>
            <a:ext cx="8640763" cy="5518150"/>
          </a:xfrm>
        </p:spPr>
        <p:txBody>
          <a:bodyPr rtlCol="0">
            <a:normAutofit fontScale="92500"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defTabSz="1007943" fontAlgn="auto">
              <a:defRPr/>
            </a:pPr>
            <a:r>
              <a:rPr dirty="0"/>
              <a:t>Ve vzorcích vody z potoka se vyskytují </a:t>
            </a:r>
            <a:r>
              <a:rPr b="1" u="sng" dirty="0"/>
              <a:t>larvy pakomárů, jepic, chrostíků a pošvatek</a:t>
            </a:r>
            <a:r>
              <a:rPr u="sng" dirty="0"/>
              <a:t>.</a:t>
            </a:r>
          </a:p>
          <a:p>
            <a:pPr defTabSz="1007943" fontAlgn="auto">
              <a:defRPr/>
            </a:pPr>
            <a:r>
              <a:rPr dirty="0"/>
              <a:t>V tomto teritoriu se setkáváme i s </a:t>
            </a:r>
            <a:r>
              <a:rPr b="1" u="sng" dirty="0"/>
              <a:t>měkkýši</a:t>
            </a:r>
            <a:r>
              <a:rPr dirty="0"/>
              <a:t> a </a:t>
            </a:r>
            <a:r>
              <a:rPr b="1" u="sng" dirty="0"/>
              <a:t>pijavkami</a:t>
            </a:r>
            <a:r>
              <a:rPr dirty="0"/>
              <a:t>.</a:t>
            </a:r>
          </a:p>
          <a:p>
            <a:pPr defTabSz="1007943" fontAlgn="auto">
              <a:defRPr/>
            </a:pPr>
            <a:r>
              <a:rPr dirty="0"/>
              <a:t>Všichni tito živočichové jsou citliví na znečištění vody, jejich vymizení z dané oblasti znamená horší čistotu vody.</a:t>
            </a:r>
          </a:p>
          <a:p>
            <a:pPr defTabSz="1007943" fontAlgn="auto">
              <a:defRPr/>
            </a:pPr>
            <a:r>
              <a:rPr dirty="0"/>
              <a:t>Kromě drobných živočichů můžeme v okolí </a:t>
            </a:r>
            <a:r>
              <a:rPr dirty="0" smtClean="0"/>
              <a:t>potoka </a:t>
            </a:r>
            <a:r>
              <a:rPr dirty="0"/>
              <a:t>pozorovat </a:t>
            </a:r>
            <a:r>
              <a:rPr b="1" u="sng" dirty="0"/>
              <a:t>rosničku </a:t>
            </a:r>
            <a:r>
              <a:rPr b="1" u="sng" dirty="0" smtClean="0"/>
              <a:t>zelenou, raka říčního, </a:t>
            </a:r>
            <a:r>
              <a:rPr b="1" u="sng" dirty="0" err="1" smtClean="0"/>
              <a:t>virníka</a:t>
            </a:r>
            <a:r>
              <a:rPr b="1" u="sng" dirty="0" smtClean="0"/>
              <a:t> </a:t>
            </a:r>
            <a:r>
              <a:rPr b="1" u="sng" dirty="0"/>
              <a:t>obecného, </a:t>
            </a:r>
            <a:r>
              <a:rPr b="1" u="sng" dirty="0" smtClean="0"/>
              <a:t>žábronožky, bruslařku </a:t>
            </a:r>
            <a:r>
              <a:rPr b="1" u="sng" dirty="0"/>
              <a:t>obecnou a čolka obecného.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232000" y="504741"/>
            <a:ext cx="6840563" cy="855831"/>
          </a:xfrm>
        </p:spPr>
        <p:txBody>
          <a:bodyPr wrap="square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RAK  ŘÍČNÍ</a:t>
            </a:r>
          </a:p>
        </p:txBody>
      </p:sp>
      <p:pic>
        <p:nvPicPr>
          <p:cNvPr id="1026" name="Picture 2" descr="Soubor:Potamobius astacus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052" y="1259557"/>
            <a:ext cx="8447732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VÍRNÍK  OBECNÝ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856" y="1547589"/>
            <a:ext cx="7344816" cy="5819849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848" y="1704677"/>
            <a:ext cx="8424936" cy="524351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VÍRNÍK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03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007864" y="301625"/>
            <a:ext cx="8064699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ROSNIČKA  ZELENÁ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" y="1692275"/>
            <a:ext cx="9361488" cy="568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9912" y="1652588"/>
            <a:ext cx="6696744" cy="5583633"/>
          </a:xfrm>
        </p:spPr>
      </p:pic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ŽÁBRONOŽKY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848" y="1826641"/>
            <a:ext cx="8424936" cy="5022558"/>
          </a:xfrm>
        </p:spPr>
      </p:pic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ČOLEK  OBECNÝ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007864" y="301625"/>
            <a:ext cx="8064699" cy="1262063"/>
          </a:xfrm>
        </p:spPr>
        <p:txBody>
          <a:bodyPr>
            <a:no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sz="3600" dirty="0"/>
              <a:t>CHROSTÍK OBECNÝ A JEHO LARVA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800225"/>
            <a:ext cx="5580063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188" y="1800225"/>
            <a:ext cx="3975100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863848" y="301625"/>
            <a:ext cx="8208715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BRUSLAŘKA  OBECNÁ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848" y="1619597"/>
            <a:ext cx="8352928" cy="552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359792" y="301625"/>
            <a:ext cx="9001000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PIJAVKA </a:t>
            </a:r>
            <a:r>
              <a:rPr lang="cs-CZ" dirty="0" smtClean="0"/>
              <a:t>KOŇSKÁ  </a:t>
            </a:r>
            <a:r>
              <a:rPr lang="cs-CZ" dirty="0"/>
              <a:t>A </a:t>
            </a:r>
            <a:r>
              <a:rPr lang="cs-CZ" dirty="0" smtClean="0"/>
              <a:t> LÉKAŘSKÁ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0" y="1979613"/>
            <a:ext cx="4679950" cy="428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1979613"/>
            <a:ext cx="3598863" cy="428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15776" y="301625"/>
            <a:ext cx="9721080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sz="3600" dirty="0"/>
              <a:t>ZNEČIŠTĚNÍ </a:t>
            </a:r>
            <a:r>
              <a:rPr lang="cs-CZ" sz="3600" dirty="0" smtClean="0"/>
              <a:t> VODY  PEVNÝMI  </a:t>
            </a:r>
            <a:r>
              <a:rPr lang="cs-CZ" sz="3600" dirty="0"/>
              <a:t>ČÁSTICEMI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15900" y="1768475"/>
            <a:ext cx="8856663" cy="4989513"/>
          </a:xfrm>
        </p:spPr>
        <p:txBody>
          <a:bodyPr/>
          <a:lstStyle/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32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Voda může být znečištěna i pevnými částicemi, které jsou v ní rozptýleny, nebo různými látkami v ní rozpuštěnými.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32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Pevné látky lze ve vodě zjistit </a:t>
            </a:r>
            <a:r>
              <a:rPr lang="cs-CZ" sz="3200" b="1" u="sng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sedimentací</a:t>
            </a:r>
            <a:r>
              <a:rPr lang="cs-CZ" sz="32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, neboli usazováním.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32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Vodu nabereme do sklenice a necháme ji přes noc ustát. Ráno pozorujeme projasnění vody a na dně sklenice usazenou vrstvu znečišťujících látek.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 si nějaký vodní tok v blízkosti svého bydliště a zjisti jeho čistotu.</a:t>
            </a:r>
          </a:p>
          <a:p>
            <a:r>
              <a:rPr lang="cs-CZ" dirty="0" smtClean="0"/>
              <a:t>Pro splnění úkolu si zvol některou metodu      z této prezentace.</a:t>
            </a:r>
          </a:p>
          <a:p>
            <a:r>
              <a:rPr lang="cs-CZ" dirty="0" smtClean="0"/>
              <a:t>Kteří vodní živočichové v dané lokalitě žijí?</a:t>
            </a:r>
          </a:p>
          <a:p>
            <a:r>
              <a:rPr lang="cs-CZ" dirty="0" smtClean="0"/>
              <a:t>Navrhni řešení, které by přispělo k ozdravení vybraného vodního toku.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669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223889" y="301626"/>
            <a:ext cx="6624736" cy="885924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defTabSz="1007943" fontAlgn="auto">
              <a:spcAft>
                <a:spcPts val="0"/>
              </a:spcAft>
              <a:buFont typeface="StarSymbol"/>
              <a:buNone/>
              <a:defRPr/>
            </a:pPr>
            <a:r>
              <a:rPr lang="cs-CZ" sz="3600" dirty="0" smtClean="0"/>
              <a:t>CITACE:</a:t>
            </a:r>
            <a:endParaRPr lang="cs-CZ" sz="3600" dirty="0"/>
          </a:p>
        </p:txBody>
      </p:sp>
      <p:sp>
        <p:nvSpPr>
          <p:cNvPr id="28675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15776" y="1403573"/>
            <a:ext cx="9361040" cy="5760640"/>
          </a:xfrm>
        </p:spPr>
        <p:txBody>
          <a:bodyPr/>
          <a:lstStyle/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1600" dirty="0" smtClean="0"/>
              <a:t>MAKAVIČIUS, D. </a:t>
            </a:r>
            <a:r>
              <a:rPr lang="cs-CZ" sz="1600" i="1" dirty="0" smtClean="0"/>
              <a:t>cs.wikipedia.org</a:t>
            </a:r>
            <a:r>
              <a:rPr lang="cs-CZ" sz="1600" dirty="0" smtClean="0"/>
              <a:t> [online]. 9. 12. 2005 [cit. 2011-11-18]. </a:t>
            </a:r>
            <a:r>
              <a:rPr lang="cs-CZ" sz="1600" dirty="0" err="1" smtClean="0"/>
              <a:t>Soubor:Potamobius_astacus.jpg</a:t>
            </a:r>
            <a:r>
              <a:rPr lang="cs-CZ" sz="1600" dirty="0" smtClean="0"/>
              <a:t>. Dostupné </a:t>
            </a:r>
            <a:r>
              <a:rPr lang="cs-CZ" sz="1600" dirty="0"/>
              <a:t>z WWW: </a:t>
            </a:r>
            <a:r>
              <a:rPr lang="cs-CZ" sz="1600" dirty="0">
                <a:hlinkClick r:id="rId3"/>
              </a:rPr>
              <a:t>http://cs.wikipedia.org/wiki/Soubor:Potamobius_astacus.jpg&lt;http://</a:t>
            </a:r>
            <a:r>
              <a:rPr lang="cs-CZ" sz="1600" dirty="0" smtClean="0">
                <a:hlinkClick r:id="rId3"/>
              </a:rPr>
              <a:t>cs.wikipedia.org/wiki/</a:t>
            </a:r>
            <a:endParaRPr lang="cs-CZ" sz="1600" dirty="0" smtClean="0"/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1600" dirty="0" smtClean="0">
                <a:hlinkClick r:id="rId4"/>
              </a:rPr>
              <a:t>REITTER, Edmund</a:t>
            </a:r>
            <a:r>
              <a:rPr lang="cs-CZ" sz="1600" dirty="0" smtClean="0"/>
              <a:t>. </a:t>
            </a:r>
            <a:r>
              <a:rPr lang="cs-CZ" sz="1600" i="1" dirty="0"/>
              <a:t>cs.wikipedia.org</a:t>
            </a:r>
            <a:r>
              <a:rPr lang="cs-CZ" sz="1600" dirty="0"/>
              <a:t> [online]. </a:t>
            </a:r>
            <a:r>
              <a:rPr lang="cs-CZ" sz="1600" dirty="0" smtClean="0"/>
              <a:t>26. </a:t>
            </a:r>
            <a:r>
              <a:rPr lang="cs-CZ" sz="1600" dirty="0"/>
              <a:t>12. 2005 [cit. </a:t>
            </a:r>
            <a:r>
              <a:rPr lang="cs-CZ" sz="1600" dirty="0" smtClean="0"/>
              <a:t>2011-11-24]. </a:t>
            </a:r>
            <a:r>
              <a:rPr lang="cs-CZ" sz="1600" dirty="0" smtClean="0">
                <a:hlinkClick r:id="rId4"/>
              </a:rPr>
              <a:t>File:Gyrinus_natator.JPG.</a:t>
            </a:r>
            <a:r>
              <a:rPr lang="cs-CZ" sz="1600" dirty="0"/>
              <a:t> Dostupné z WWW: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commons.wikimedia.org/wiki/File:Gyrinus_natator.JPG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1600" dirty="0" err="1" smtClean="0">
                <a:hlinkClick r:id="rId4"/>
              </a:rPr>
              <a:t>LINDSEY,James</a:t>
            </a:r>
            <a:r>
              <a:rPr lang="cs-CZ" sz="1600" dirty="0" smtClean="0">
                <a:hlinkClick r:id="rId4"/>
              </a:rPr>
              <a:t>.</a:t>
            </a:r>
            <a:r>
              <a:rPr lang="cs-CZ" sz="1600" i="1" dirty="0"/>
              <a:t> cs.wikipedia.org</a:t>
            </a:r>
            <a:r>
              <a:rPr lang="cs-CZ" sz="1600" dirty="0"/>
              <a:t> [online]. </a:t>
            </a:r>
            <a:r>
              <a:rPr lang="cs-CZ" sz="1600" dirty="0" smtClean="0"/>
              <a:t>4. 7. 2009 </a:t>
            </a:r>
            <a:r>
              <a:rPr lang="cs-CZ" sz="1600" dirty="0"/>
              <a:t>[cit. </a:t>
            </a:r>
            <a:r>
              <a:rPr lang="cs-CZ" sz="1600" dirty="0" smtClean="0"/>
              <a:t>2011-11-24]. </a:t>
            </a:r>
            <a:r>
              <a:rPr lang="cs-CZ" sz="1600" dirty="0" smtClean="0">
                <a:hlinkClick r:id="rId4"/>
              </a:rPr>
              <a:t>File:</a:t>
            </a:r>
            <a:r>
              <a:rPr lang="cs-CZ" sz="1600" dirty="0">
                <a:hlinkClick r:id="rId4"/>
              </a:rPr>
              <a:t>Gyrinus.</a:t>
            </a:r>
            <a:r>
              <a:rPr lang="cs-CZ" sz="1600" dirty="0" err="1">
                <a:hlinkClick r:id="rId4"/>
              </a:rPr>
              <a:t>substriatus</a:t>
            </a:r>
            <a:r>
              <a:rPr lang="cs-CZ" sz="1600" dirty="0">
                <a:hlinkClick r:id="rId4"/>
              </a:rPr>
              <a:t>.-.</a:t>
            </a:r>
            <a:r>
              <a:rPr lang="cs-CZ" sz="1600" dirty="0" smtClean="0">
                <a:hlinkClick r:id="rId4"/>
              </a:rPr>
              <a:t>lindsey.jpg.</a:t>
            </a:r>
            <a:r>
              <a:rPr lang="cs-CZ" sz="1600" dirty="0" smtClean="0"/>
              <a:t> </a:t>
            </a:r>
            <a:r>
              <a:rPr lang="cs-CZ" sz="1600" dirty="0"/>
              <a:t>Dostupné z WWW: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://commons.wikimedia.org/wiki/File:Gyrinus.substriatus.-.lindsey.jpg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SZCEPANEK, Marek. </a:t>
            </a:r>
            <a:r>
              <a:rPr lang="cs-CZ" sz="1600" i="1" dirty="0"/>
              <a:t>cs.wikipedia.org</a:t>
            </a:r>
            <a:r>
              <a:rPr lang="cs-CZ" sz="1600" dirty="0"/>
              <a:t> [online]. </a:t>
            </a:r>
            <a:r>
              <a:rPr lang="cs-CZ" sz="1600" dirty="0" smtClean="0"/>
              <a:t>15. 4. 2005 </a:t>
            </a:r>
            <a:r>
              <a:rPr lang="cs-CZ" sz="1600" dirty="0"/>
              <a:t>[cit. </a:t>
            </a:r>
            <a:r>
              <a:rPr lang="cs-CZ" sz="1600" dirty="0" smtClean="0"/>
              <a:t>2011-11-24]. </a:t>
            </a:r>
            <a:r>
              <a:rPr lang="cs-CZ" sz="1600" dirty="0" err="1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Soubor:Hyla_arborea</a:t>
            </a:r>
            <a:r>
              <a:rPr lang="cs-CZ" sz="1600" dirty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_(Marek_Szczepanek).</a:t>
            </a:r>
            <a:r>
              <a:rPr lang="cs-CZ" sz="1600" dirty="0" err="1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jpg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.</a:t>
            </a:r>
            <a:r>
              <a:rPr lang="cs-CZ" sz="1600" dirty="0"/>
              <a:t> Dostupné z WWW: 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http</a:t>
            </a:r>
            <a:r>
              <a:rPr lang="cs-CZ" sz="1600" dirty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://cs.wikipedia.org/wiki/Soubor:Hyla_arborea_(Marek_Szczepanek).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jpg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FISCHER, Christian. </a:t>
            </a:r>
            <a:r>
              <a:rPr lang="cs-CZ" sz="1600" i="1" dirty="0"/>
              <a:t>cs.wikipedia.org</a:t>
            </a:r>
            <a:r>
              <a:rPr lang="cs-CZ" sz="1600" dirty="0"/>
              <a:t> [online]. </a:t>
            </a:r>
            <a:r>
              <a:rPr lang="cs-CZ" sz="1600" dirty="0" smtClean="0"/>
              <a:t>27. 3. 2009 </a:t>
            </a:r>
            <a:r>
              <a:rPr lang="cs-CZ" sz="1600" dirty="0"/>
              <a:t>[cit. 2011-11-24]. </a:t>
            </a:r>
            <a:r>
              <a:rPr lang="cs-CZ" sz="1600" dirty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/</a:t>
            </a:r>
            <a:r>
              <a:rPr lang="cs-CZ" sz="1600" dirty="0" err="1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File:EubranchipusGrubii.jpg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.</a:t>
            </a:r>
            <a:r>
              <a:rPr lang="cs-CZ" sz="1600" dirty="0"/>
              <a:t> Dostupné z WWW: 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http</a:t>
            </a:r>
            <a:r>
              <a:rPr lang="cs-CZ" sz="1600" dirty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://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commons.wikimedia.org/wiki/File:EubranchipusGrubii.jpg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ANEVRISME,I.</a:t>
            </a:r>
            <a:r>
              <a:rPr lang="cs-CZ" sz="1600" dirty="0" smtClean="0">
                <a:hlinkClick r:id="rId3"/>
              </a:rPr>
              <a:t> cs.wikipedia.org</a:t>
            </a:r>
            <a:r>
              <a:rPr lang="cs-CZ" sz="1600" dirty="0" smtClean="0"/>
              <a:t> </a:t>
            </a:r>
            <a:r>
              <a:rPr lang="cs-CZ" sz="1600" dirty="0"/>
              <a:t> [online]. </a:t>
            </a:r>
            <a:r>
              <a:rPr lang="cs-CZ" sz="1600" dirty="0" smtClean="0"/>
              <a:t>13. 6. 2007 </a:t>
            </a:r>
            <a:r>
              <a:rPr lang="cs-CZ" sz="1600" dirty="0"/>
              <a:t>[cit. 2011-11-24]. 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 </a:t>
            </a:r>
            <a:r>
              <a:rPr lang="cs-CZ" sz="1600" dirty="0" err="1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Soubor:Triturus_vulgaris.jpg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 Dostupné z WWW: http</a:t>
            </a:r>
            <a:r>
              <a:rPr lang="cs-CZ" sz="1600" dirty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://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cs.wikipedia.org/wiki/Soubor:Triturus_vulgaris.jpg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LINDSEY, James.</a:t>
            </a:r>
            <a:r>
              <a:rPr lang="cs-CZ" sz="1600" i="1" dirty="0"/>
              <a:t> cs.wikipedia.org</a:t>
            </a:r>
            <a:r>
              <a:rPr lang="cs-CZ" sz="1600" dirty="0"/>
              <a:t> [online]. 9. 12. 2005 [cit. 2011-11-18].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 </a:t>
            </a:r>
            <a:r>
              <a:rPr lang="cs-CZ" sz="1600" dirty="0" err="1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Soubor:Brachycentrus.montanus.jp</a:t>
            </a:r>
            <a:r>
              <a:rPr lang="cs-CZ" sz="1600" dirty="0" err="1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g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</a:rPr>
              <a:t>.</a:t>
            </a:r>
            <a:r>
              <a:rPr lang="cs-CZ" sz="1600" dirty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 Dostupné z 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WWW: http</a:t>
            </a:r>
            <a:r>
              <a:rPr lang="cs-CZ" sz="1600" dirty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://</a:t>
            </a:r>
            <a:r>
              <a:rPr lang="cs-CZ" sz="1600" dirty="0" smtClean="0">
                <a:latin typeface="Arial" pitchFamily="34" charset="0"/>
                <a:ea typeface="Lucida Sans Unicode" pitchFamily="34" charset="0"/>
                <a:cs typeface="Mangal" pitchFamily="18" charset="0"/>
                <a:hlinkClick r:id="rId5"/>
              </a:rPr>
              <a:t>cs.wikipedia.org/wiki/Soubor:Brachycentrus.montanus.jpg</a:t>
            </a: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endParaRPr lang="cs-CZ" sz="1600" dirty="0" smtClean="0">
              <a:solidFill>
                <a:srgbClr val="C00000"/>
              </a:solidFill>
              <a:latin typeface="Arial" pitchFamily="34" charset="0"/>
              <a:ea typeface="Lucida Sans Unicode" pitchFamily="34" charset="0"/>
              <a:cs typeface="Mangal" pitchFamily="18" charset="0"/>
              <a:hlinkClick r:id="rId5"/>
            </a:endParaRP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endParaRPr lang="cs-CZ" sz="1600" dirty="0" smtClean="0">
              <a:solidFill>
                <a:srgbClr val="C00000"/>
              </a:solidFill>
              <a:latin typeface="Arial" pitchFamily="34" charset="0"/>
              <a:ea typeface="Lucida Sans Unicode" pitchFamily="34" charset="0"/>
              <a:cs typeface="Mangal" pitchFamily="18" charset="0"/>
              <a:hlinkClick r:id="rId5"/>
            </a:endParaRPr>
          </a:p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endParaRPr lang="cs-CZ" sz="1600" dirty="0" smtClean="0">
              <a:solidFill>
                <a:srgbClr val="C00000"/>
              </a:solidFill>
              <a:latin typeface="Arial" pitchFamily="34" charset="0"/>
              <a:ea typeface="Lucida Sans Unicode" pitchFamily="34" charset="0"/>
              <a:cs typeface="Mangal" pitchFamily="18" charset="0"/>
              <a:hlinkClick r:id="rId5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512</Words>
  <Application>Microsoft Office PowerPoint</Application>
  <PresentationFormat>Vlastní</PresentationFormat>
  <Paragraphs>67</Paragraphs>
  <Slides>17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Mountain</vt:lpstr>
      <vt:lpstr>ČISTOTA  VODY</vt:lpstr>
      <vt:lpstr>Prezentace aplikace PowerPoint</vt:lpstr>
      <vt:lpstr>ANOTACE</vt:lpstr>
      <vt:lpstr>PŘÍPRAVA NA POKUS</vt:lpstr>
      <vt:lpstr>OBSAH  VZORKŮ</vt:lpstr>
      <vt:lpstr>RAK  ŘÍČNÍ</vt:lpstr>
      <vt:lpstr>VÍRNÍK  OBECNÝ</vt:lpstr>
      <vt:lpstr>VÍRNÍK</vt:lpstr>
      <vt:lpstr>ROSNIČKA  ZELENÁ</vt:lpstr>
      <vt:lpstr>ŽÁBRONOŽKY</vt:lpstr>
      <vt:lpstr>ČOLEK  OBECNÝ</vt:lpstr>
      <vt:lpstr>CHROSTÍK OBECNÝ A JEHO LARVA</vt:lpstr>
      <vt:lpstr>BRUSLAŘKA  OBECNÁ</vt:lpstr>
      <vt:lpstr>PIJAVKA KOŇSKÁ  A  LÉKAŘSKÁ</vt:lpstr>
      <vt:lpstr>ZNEČIŠTĚNÍ  VODY  PEVNÝMI  ČÁSTICEMI</vt:lpstr>
      <vt:lpstr>ÚKOLY: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ČISTOTA  VODY</dc:title>
  <dc:creator>H.Koláčková</dc:creator>
  <cp:lastModifiedBy>H Koláčková</cp:lastModifiedBy>
  <cp:revision>30</cp:revision>
  <dcterms:created xsi:type="dcterms:W3CDTF">2011-11-17T06:31:25Z</dcterms:created>
  <dcterms:modified xsi:type="dcterms:W3CDTF">2012-05-29T12:27:40Z</dcterms:modified>
</cp:coreProperties>
</file>