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4" r:id="rId3"/>
    <p:sldId id="256" r:id="rId4"/>
    <p:sldId id="257" r:id="rId5"/>
    <p:sldId id="260" r:id="rId6"/>
    <p:sldId id="258" r:id="rId7"/>
    <p:sldId id="261" r:id="rId8"/>
    <p:sldId id="259" r:id="rId9"/>
    <p:sldId id="262" r:id="rId10"/>
    <p:sldId id="268" r:id="rId11"/>
    <p:sldId id="263" r:id="rId12"/>
    <p:sldId id="264" r:id="rId13"/>
    <p:sldId id="265" r:id="rId14"/>
    <p:sldId id="269" r:id="rId15"/>
    <p:sldId id="266" r:id="rId16"/>
    <p:sldId id="275" r:id="rId17"/>
    <p:sldId id="271" r:id="rId18"/>
    <p:sldId id="276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96" autoAdjust="0"/>
    <p:restoredTop sz="94660"/>
  </p:normalViewPr>
  <p:slideViewPr>
    <p:cSldViewPr>
      <p:cViewPr varScale="1">
        <p:scale>
          <a:sx n="107" d="100"/>
          <a:sy n="107" d="100"/>
        </p:scale>
        <p:origin x="-9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547B9-152C-4F65-8AA9-840D1958C0C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C7883-D625-4D32-8C71-285D446A79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AC1BFC-C83A-435C-B63E-A325C22FCE72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231240-261C-465F-8D92-6301ED9C66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CA6F8-CD9E-44BF-9ABC-E4FA46CED7FB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FAC70-CBC0-427A-A4A4-41A4239059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D04879-AAB8-479B-AF99-888A8EC4652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45C9A-FDE8-4CCB-8585-3EDC3D5476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0DE13-16F9-4F3C-9AEC-E459ED3A8A4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5063BC-609D-46FF-8E3E-5C851879C3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8E9C7B-0566-4F92-A6D3-FA98F78FA79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659B06-301D-4198-9AA6-FF5CAB4191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83866-1D7A-4DBC-8DF4-83403302B2DB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CB3314-59D1-4D8D-95A4-AB2B2841AF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754F56-2E27-490E-948B-84B00236C7C8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4667C-9995-43F1-B895-64D1397FF1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4516438" y="993775"/>
            <a:ext cx="1846262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B754B1-8D25-4E10-9DC1-7A2724B1A14B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180237-BFFF-42C3-B17F-B80D357972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48BAE5-8AF7-4317-9644-942E7AEB0AD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E2CC1A-42A6-49CA-89E4-EE57FC0629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048D09-225F-48DE-8E8C-6AAB9CDBE59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542030-8D97-4200-9C65-33E9B44C5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113" y="4941888"/>
            <a:ext cx="611187" cy="611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400" y="482600"/>
            <a:ext cx="598488" cy="904875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475" y="1887538"/>
            <a:ext cx="609600" cy="60960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588" y="282575"/>
            <a:ext cx="1128712" cy="11287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775" y="1327150"/>
            <a:ext cx="608013" cy="6080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525" y="5611813"/>
            <a:ext cx="738188" cy="738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588" y="4927600"/>
            <a:ext cx="738187" cy="738188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9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16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4BE5136-DFE8-4A34-83CA-5C8D364BB200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0781457-19D1-4C12-A887-EBA8CED548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3988" y="2698750"/>
            <a:ext cx="468312" cy="4683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663" y="3167063"/>
            <a:ext cx="458787" cy="4587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72" r:id="rId9"/>
    <p:sldLayoutId id="2147483663" r:id="rId10"/>
    <p:sldLayoutId id="2147483662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1/1b/Black_and_white_housecat_curled_up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650" y="1628775"/>
            <a:ext cx="7124700" cy="4608513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rmAutofit fontScale="62500" lnSpcReduction="20000"/>
          </a:bodyPr>
          <a:lstStyle/>
          <a:p>
            <a:pPr algn="ctr" fontAlgn="auto">
              <a:buFont typeface="Wingdings 2" charset="2"/>
              <a:buChar char=""/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ZÁKLADNÍ ŠKOLA SLOVAN, KROMĚŘÍŽ, PŘÍSPĚVKOVÁ ORGANIZACE</a:t>
            </a:r>
          </a:p>
          <a:p>
            <a:pPr algn="ctr" fontAlgn="auto">
              <a:buFont typeface="Wingdings 2" charset="2"/>
              <a:buChar char=""/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ZEYEROVA 3354, 767 01 KROMĚŘÍŽ</a:t>
            </a:r>
          </a:p>
          <a:p>
            <a:pPr fontAlgn="auto">
              <a:buFont typeface="Wingdings 2" charset="2"/>
              <a:buChar char=""/>
              <a:defRPr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algn="ctr" fontAlgn="auto">
              <a:buFont typeface="Wingdings 2" charset="2"/>
              <a:buChar char="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projekt v rámci vzdělávacího programu</a:t>
            </a:r>
          </a:p>
          <a:p>
            <a:pPr algn="ctr" fontAlgn="auto">
              <a:buFont typeface="Wingdings 2" charset="2"/>
              <a:buChar char="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VZDĚLÁNÍ PRO KONKURENCESCHOPNOST</a:t>
            </a:r>
          </a:p>
          <a:p>
            <a:pPr algn="ctr" fontAlgn="auto">
              <a:buFont typeface="Wingdings 2" charset="2"/>
              <a:buChar char=""/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algn="ctr" fontAlgn="auto">
              <a:buFont typeface="Wingdings 2" charset="2"/>
              <a:buChar char=""/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ŠABLONA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ČÍSLO: III/2</a:t>
            </a:r>
          </a:p>
          <a:p>
            <a:pPr algn="ctr" fontAlgn="auto">
              <a:buFont typeface="Wingdings 2" charset="2"/>
              <a:buChar char="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pPr algn="ctr" fontAlgn="auto">
              <a:buFont typeface="Wingdings 2" charset="2"/>
              <a:buChar char=""/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buFont typeface="Wingdings 2" charset="2"/>
              <a:buChar char=""/>
              <a:defRPr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buFont typeface="Wingdings 2" charset="2"/>
              <a:buChar char="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PŘEDMĚT: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PŘÍRODOVĚDA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buFont typeface="Wingdings 2" charset="2"/>
              <a:buChar char="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ROČNÍK: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IV.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buFont typeface="Wingdings 2" charset="2"/>
              <a:buChar char="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TÉMA: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KOČKA DOMÁCÍ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buFont typeface="Wingdings 2" charset="2"/>
              <a:buChar char="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AUTOR: MGR. HANA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KOLÁČKOVÁ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buFont typeface="Wingdings 2" charset="2"/>
              <a:buChar char="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DATUM VYTVOŘENÍ: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22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11.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2011</a:t>
            </a:r>
          </a:p>
          <a:p>
            <a:pPr fontAlgn="auto">
              <a:buFont typeface="Wingdings 2" charset="2"/>
              <a:buChar char=""/>
              <a:defRPr/>
            </a:pPr>
            <a:endParaRPr lang="cs-CZ" dirty="0"/>
          </a:p>
          <a:p>
            <a:pPr algn="ctr" fontAlgn="auto">
              <a:buFont typeface="Wingdings 2" charset="2"/>
              <a:buChar char=""/>
              <a:defRPr/>
            </a:pPr>
            <a:r>
              <a:rPr lang="cs-CZ" sz="4800" b="1" dirty="0">
                <a:solidFill>
                  <a:srgbClr val="C00000"/>
                </a:solidFill>
              </a:rPr>
              <a:t> </a:t>
            </a:r>
            <a:r>
              <a:rPr lang="cs-CZ" sz="4800" b="1" dirty="0" smtClean="0">
                <a:solidFill>
                  <a:srgbClr val="C00000"/>
                </a:solidFill>
              </a:rPr>
              <a:t>VY_32_INOVACE_32_HK</a:t>
            </a:r>
            <a:endParaRPr lang="cs-CZ" sz="4800" b="1" dirty="0">
              <a:solidFill>
                <a:srgbClr val="C00000"/>
              </a:solidFill>
            </a:endParaRPr>
          </a:p>
          <a:p>
            <a:pPr fontAlgn="auto">
              <a:buFont typeface="Wingdings 2" charset="2"/>
              <a:buChar char=""/>
              <a:defRPr/>
            </a:pPr>
            <a:endParaRPr lang="cs-CZ" dirty="0"/>
          </a:p>
        </p:txBody>
      </p:sp>
      <p:pic>
        <p:nvPicPr>
          <p:cNvPr id="13318" name="obrázek 2"/>
          <p:cNvPicPr>
            <a:picLocks noChangeAspect="1" noChangeArrowheads="1"/>
          </p:cNvPicPr>
          <p:nvPr>
            <p:ph type="title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2686050" y="676275"/>
            <a:ext cx="3770313" cy="923925"/>
          </a:xfrm>
          <a:solidFill>
            <a:srgbClr val="FFFFFF"/>
          </a:solidFill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188913"/>
            <a:ext cx="7126287" cy="1152525"/>
          </a:xfrm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125538"/>
            <a:ext cx="8351837" cy="5472112"/>
          </a:xfrm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fontAlgn="auto">
              <a:buFont typeface="Wingdings 2" charset="2"/>
              <a:buChar char=""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JE VYTVOŘENA JAKO DOPLNĚK K UČIVU 4. ROČNÍKU PŘÍRODOVĚDY. DOPLŇUJE UČIVO: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ROZMANITOST PŘÍRODY – ŽIVÁ PŘÍRODA, POZNÁVÁNÍ  ŽIVOČICHŮ A ROSTLIN.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RÁMCI PREZENTACE SE ŽÁCI SEZNÁMÍ:</a:t>
            </a:r>
          </a:p>
          <a:p>
            <a:pPr fontAlgn="auto">
              <a:buFont typeface="+mj-lt"/>
              <a:buAutoNum type="arabicPeriod"/>
              <a:defRPr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HISTORIÍ SOUŽITÍ KOČKY A ČLOVĚKA</a:t>
            </a:r>
          </a:p>
          <a:p>
            <a:pPr fontAlgn="auto">
              <a:buFont typeface="+mj-lt"/>
              <a:buAutoNum type="arabicPeriod"/>
              <a:defRPr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 STAVBOU TĚLA KOČKY</a:t>
            </a:r>
          </a:p>
          <a:p>
            <a:pPr fontAlgn="auto">
              <a:buFont typeface="+mj-lt"/>
              <a:buAutoNum type="arabicPeriod"/>
              <a:defRPr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RŮZNÝMI TYPY KOČEK PODLE TĚLESNÉ STAVBY</a:t>
            </a:r>
          </a:p>
          <a:p>
            <a:pPr fontAlgn="auto">
              <a:buFont typeface="+mj-lt"/>
              <a:buAutoNum type="arabicPeriod"/>
              <a:defRPr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 SMYSLOVÝM ÚSTROJÍM</a:t>
            </a:r>
          </a:p>
          <a:p>
            <a:pPr marL="0" indent="0" fontAlgn="auto">
              <a:buFont typeface="Wingdings 2" charset="2"/>
              <a:buNone/>
              <a:defRPr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</a:t>
            </a:r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ZKUŠENOSTI Z PILOTOVÁNÍ:</a:t>
            </a:r>
          </a:p>
          <a:p>
            <a:pPr marL="0" indent="0" fontAlgn="auto">
              <a:buFont typeface="Wingdings 2" charset="2"/>
              <a:buNone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Téma 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žáky velmi zaujalo. Projevili o probíraném učivu hluboké znalosti. Rozšířili si je ještě zajímavostmi o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historii chovu koček.         Nejvíce se zajímali o postavení koček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</a:rPr>
              <a:t>ve starověkém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Egyptě. 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Na závěr odpověděli na několik shrnujících otázek.</a:t>
            </a:r>
          </a:p>
          <a:p>
            <a:pPr marL="0" indent="0" fontAlgn="auto">
              <a:buFont typeface="Wingdings 2" charset="2"/>
              <a:buNone/>
              <a:defRPr/>
            </a:pPr>
            <a:endParaRPr lang="cs-CZ" u="sng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713"/>
            <a:ext cx="7772400" cy="1512887"/>
          </a:xfrm>
        </p:spPr>
        <p:txBody>
          <a:bodyPr/>
          <a:lstStyle/>
          <a:p>
            <a:r>
              <a:rPr lang="cs-CZ" smtClean="0"/>
              <a:t>KOČKA  DOMÁCÍ</a:t>
            </a:r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1009650" y="4776788"/>
            <a:ext cx="7116763" cy="862012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2625" y="2708275"/>
            <a:ext cx="5041900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ČLOVĚK A KOČKA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/>
              <a:t>Kočka domácí</a:t>
            </a:r>
            <a:r>
              <a:rPr lang="cs-CZ" smtClean="0"/>
              <a:t> je domestikovaná forma kočky divoké. Po boku člověka žije už po tisíciletí.  Má pružné a svalnaté tělo, dokonale přizpůsobené k lovu, ostré drápy a zuby. Má také vynikající zrak, sluch a čich.</a:t>
            </a:r>
          </a:p>
          <a:p>
            <a:endParaRPr lang="cs-CZ" smtClean="0"/>
          </a:p>
          <a:p>
            <a:r>
              <a:rPr lang="cs-CZ" smtClean="0"/>
              <a:t>Kočka domácí vždy sloužila člověku především jako lovec myší.</a:t>
            </a:r>
          </a:p>
          <a:p>
            <a:endParaRPr lang="cs-CZ" smtClean="0"/>
          </a:p>
          <a:p>
            <a:r>
              <a:rPr lang="cs-CZ" smtClean="0"/>
              <a:t>V současnosti se uplatňuje jako společník člověka.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KOČKA  S  KOŤATY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11188" y="1700213"/>
            <a:ext cx="5329237" cy="432117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69000" y="2781300"/>
            <a:ext cx="2794000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804025" y="2205038"/>
            <a:ext cx="17113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Třídenní kotě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KOČKY V EGYPTĚ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Staří Egypťané kočky uctívali jako božstvo a věřili, že mají moc chránit člověka před zlem. Přítomnost kočky v domě znamenala štěstí. </a:t>
            </a:r>
          </a:p>
          <a:p>
            <a:r>
              <a:rPr lang="cs-CZ" smtClean="0"/>
              <a:t>Nejposvátnější byly černé kočky chránící egyptské chrámy.</a:t>
            </a:r>
          </a:p>
          <a:p>
            <a:r>
              <a:rPr lang="cs-CZ" smtClean="0"/>
              <a:t>Dokonce i v hrobech faraónů byla nalezena mumifikovaná kočičí těla.</a:t>
            </a:r>
          </a:p>
          <a:p>
            <a:r>
              <a:rPr lang="cs-CZ" smtClean="0"/>
              <a:t>V Egyptě měly kočky dokonce i svou vlastní bohyni – Baset, která byla zobrazována jako malá kočka se lví hlavou a později jako žena s kočičí hlavou. 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EGYPTSKÁ  SOCHA  KOČKY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692275" y="1773238"/>
            <a:ext cx="4895850" cy="4535487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POPIS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Kočky domácí jsou si navzájem  velmi podobné. </a:t>
            </a:r>
          </a:p>
          <a:p>
            <a:endParaRPr lang="cs-CZ" smtClean="0"/>
          </a:p>
          <a:p>
            <a:r>
              <a:rPr lang="cs-CZ" smtClean="0"/>
              <a:t>Obecné rysy stavby těla jsou stejné - kočka má dlouhé tělo s relativně krátkými končetinami, krátký krk, poměrně širokou a krátkou hlavu a středně dlouhý ocas.</a:t>
            </a:r>
          </a:p>
          <a:p>
            <a:endParaRPr lang="cs-CZ" smtClean="0"/>
          </a:p>
          <a:p>
            <a:r>
              <a:rPr lang="cs-CZ" smtClean="0"/>
              <a:t>V kohoutku je kočka vysoká asi 30 cm, délka těla včetně ocasu činí pak kolem 80 cm. Kocouři jsou větší než samice a váží asi 3,5–7 kg, hmotnost koček se pohybuje od 2,5–4,5 kg. Srst je obvykle krátká, rovná a přilehlá.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STAVBA  TĚLA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2133600"/>
            <a:ext cx="4105275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684213" y="2133600"/>
            <a:ext cx="3743325" cy="3887788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TĚLESNÉ TYPY KOČEK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Existují tři základní tělesné typy koček: </a:t>
            </a:r>
            <a:r>
              <a:rPr lang="cs-CZ" i="1" smtClean="0"/>
              <a:t>zavalitý typ</a:t>
            </a:r>
            <a:r>
              <a:rPr lang="cs-CZ" smtClean="0"/>
              <a:t>, který se vyznačuje kratším tělem, hlubokým hrudníkem, krátkou a kulatou hlavou s plochým obličejem a krátkými končetinami (perská, exotická, britská)</a:t>
            </a:r>
          </a:p>
          <a:p>
            <a:r>
              <a:rPr lang="cs-CZ" i="1" smtClean="0"/>
              <a:t>Svalnatý typ</a:t>
            </a:r>
            <a:r>
              <a:rPr lang="cs-CZ" smtClean="0"/>
              <a:t>, pro který je typické dobré větší svalstvo, delší končetiny než u předešlého typu a ne tak kulatá hlava a je nejčastějším tělesným typem kočky. </a:t>
            </a:r>
          </a:p>
          <a:p>
            <a:r>
              <a:rPr lang="cs-CZ" i="1" smtClean="0"/>
              <a:t>Útlý typ</a:t>
            </a:r>
            <a:r>
              <a:rPr lang="cs-CZ" smtClean="0"/>
              <a:t>, nazývaný též štíhlý či orientální typ kočky. Kočky tohoto typu mají štíhlé tělo, protáhlou klínovitou hlavu a dlouhé nohy. (siamská, orientální).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ÚTLÝ, ZAVALITÝ A SVALNATÝ TYP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1989138"/>
            <a:ext cx="2587625" cy="381476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75000" y="2060575"/>
            <a:ext cx="2794000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84888" y="2060575"/>
            <a:ext cx="2679700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KONČETINY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Na předních končetinách má kočka pět, na zadních čtyři prsty. Drápy jsou zatažitelné a při chůzi skryté v kožních záhybech. To kočce umožňuje tichý pohyb, který je důležitý pro úspěšný lov. </a:t>
            </a:r>
          </a:p>
          <a:p>
            <a:r>
              <a:rPr lang="cs-CZ" smtClean="0"/>
              <a:t>Stopy kočkovitých šelem díky tomu lze snadno odlišit od stop šelem psovitých. </a:t>
            </a:r>
          </a:p>
          <a:p>
            <a:r>
              <a:rPr lang="cs-CZ" smtClean="0"/>
              <a:t>Drápy na předních nohách si kočka obrušuje pravidelným škrabáním, zejména o dřevěné předměty  (v přírodě to jsou hlavně stromy), zadní si okusuje.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SRST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Kůže kočky je kryta srstí.</a:t>
            </a:r>
          </a:p>
          <a:p>
            <a:r>
              <a:rPr lang="cs-CZ" smtClean="0"/>
              <a:t>U koček se vyskytuje několik typů srsti - krátkosrstá kočka má po celém těle krátkou a přilehlou srst, polo dlouhosrsté a dlouhosrsté mají srst delší a zpravidla jemnější. </a:t>
            </a:r>
          </a:p>
          <a:p>
            <a:r>
              <a:rPr lang="cs-CZ" smtClean="0"/>
              <a:t>Základními barvami srsti kočky domácí jsou černá, červená, čokoládová a skořicová. Mícháním těchto barev vzniká modrá, želvovinová, lila a plavá.                      Bílá se za základní barvu nepovažuje, jde o nedostatek pigmentu.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SMYSLY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Kočka domácí má vynikající zrak, sluch i čich. Vidí ostře a v šeru ji napomáhá vrstva buněk, které odrážejí dopadající světlo. Tato schopnost způsobuje charakteristický zlatozelený svit, který lze v očích kočky za šera pozorovat. Na světle se kočičí zornice stáhne do úzké štěrbiny. Kočka zřejmě vidí barevně, v jejím světě je však nejdůležitější pohyb a barvy nehrají důležitou roli.</a:t>
            </a:r>
          </a:p>
          <a:p>
            <a:r>
              <a:rPr lang="cs-CZ" smtClean="0"/>
              <a:t>Kočky mají výborný sluch, čemuž napomáhají pohyblivé ušní boltce. Kočka domácí má schopnost přesně rozlišit, odkud daný zvuk vychází. </a:t>
            </a:r>
          </a:p>
          <a:p>
            <a:r>
              <a:rPr lang="cs-CZ" smtClean="0"/>
              <a:t>Čich slouží kočce k nalezení kořisti, k orientaci              v prostředí a ke komunikaci s ostatními kočkami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Zlatozelený svit kočičích očí</a:t>
            </a:r>
          </a:p>
        </p:txBody>
      </p:sp>
      <p:pic>
        <p:nvPicPr>
          <p:cNvPr id="27650" name="Picture 2" descr="Soubor:Black and white housecat curled up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1484313"/>
            <a:ext cx="7620000" cy="482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ÚKOLY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Verdana" pitchFamily="34" charset="0"/>
              <a:buAutoNum type="arabicPeriod"/>
            </a:pPr>
            <a:r>
              <a:rPr lang="cs-CZ" smtClean="0"/>
              <a:t>Popiš vnější vzhled kočky.</a:t>
            </a:r>
          </a:p>
          <a:p>
            <a:pPr>
              <a:buFont typeface="Verdana" pitchFamily="34" charset="0"/>
              <a:buAutoNum type="arabicPeriod"/>
            </a:pPr>
            <a:r>
              <a:rPr lang="cs-CZ" smtClean="0"/>
              <a:t>Co je hlavní potravou kočky?</a:t>
            </a:r>
          </a:p>
          <a:p>
            <a:pPr>
              <a:buFont typeface="Verdana" pitchFamily="34" charset="0"/>
              <a:buAutoNum type="arabicPeriod"/>
            </a:pPr>
            <a:r>
              <a:rPr lang="cs-CZ" smtClean="0"/>
              <a:t>Jak je její tělo přizpůsobeno k lovu?</a:t>
            </a:r>
          </a:p>
          <a:p>
            <a:pPr>
              <a:buFont typeface="Verdana" pitchFamily="34" charset="0"/>
              <a:buAutoNum type="arabicPeriod"/>
            </a:pPr>
            <a:r>
              <a:rPr lang="cs-CZ" smtClean="0"/>
              <a:t>Na jakém principu je založeno její vidění?</a:t>
            </a:r>
          </a:p>
          <a:p>
            <a:pPr>
              <a:buFont typeface="Verdana" pitchFamily="34" charset="0"/>
              <a:buAutoNum type="arabicPeriod"/>
            </a:pPr>
            <a:r>
              <a:rPr lang="cs-CZ" smtClean="0"/>
              <a:t>Popiš nohu kočky se zaměřením na poslední článek prstu.</a:t>
            </a:r>
          </a:p>
          <a:p>
            <a:pPr>
              <a:buFont typeface="Verdana" pitchFamily="34" charset="0"/>
              <a:buAutoNum type="arabicPeriod"/>
            </a:pPr>
            <a:r>
              <a:rPr lang="cs-CZ" smtClean="0"/>
              <a:t>Jakou funkci mají hmatové vousky?</a:t>
            </a:r>
          </a:p>
          <a:p>
            <a:pPr>
              <a:buFont typeface="Verdana" pitchFamily="34" charset="0"/>
              <a:buAutoNum type="arabicPeriod"/>
            </a:pPr>
            <a:r>
              <a:rPr lang="cs-CZ" smtClean="0"/>
              <a:t>Popiš hlavní části kostry kočky.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C00000"/>
                </a:solidFill>
              </a:rPr>
              <a:t>CITACE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412875"/>
            <a:ext cx="7920037" cy="504031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solidFill>
                  <a:schemeClr val="bg1"/>
                </a:solidFill>
              </a:rPr>
              <a:t>LAITCHE. Wikipedia.org  [online]. 20.6. 2007 [cit. 2011-11-22].</a:t>
            </a:r>
            <a:r>
              <a:rPr lang="cs-CZ" smtClean="0">
                <a:solidFill>
                  <a:schemeClr val="bg1"/>
                </a:solidFill>
                <a:latin typeface="Arial" charset="0"/>
                <a:ea typeface="Lucida Sans Unicode" pitchFamily="34" charset="0"/>
                <a:cs typeface="Mangal" pitchFamily="2"/>
              </a:rPr>
              <a:t>Soubor:Laitche-P013.jpg. Dostupné na WWW: http://cs.wikipedia.org/wiki/Soubor:Laitche-P013.jpg</a:t>
            </a:r>
            <a:r>
              <a:rPr lang="cs-CZ" u="sng" smtClean="0">
                <a:solidFill>
                  <a:schemeClr val="bg1"/>
                </a:solidFill>
                <a:latin typeface="Arial" charset="0"/>
                <a:ea typeface="Lucida Sans Unicode" pitchFamily="34" charset="0"/>
                <a:cs typeface="Mangal" pitchFamily="2"/>
              </a:rPr>
              <a:t>.</a:t>
            </a:r>
          </a:p>
          <a:p>
            <a:pPr marL="0" indent="0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solidFill>
                  <a:schemeClr val="bg1"/>
                </a:solidFill>
                <a:latin typeface="Arial" charset="0"/>
                <a:ea typeface="Lucida Sans Unicode" pitchFamily="34" charset="0"/>
                <a:cs typeface="Mangal" pitchFamily="2"/>
              </a:rPr>
              <a:t>DCOETZEE. </a:t>
            </a:r>
            <a:r>
              <a:rPr lang="cs-CZ" smtClean="0">
                <a:solidFill>
                  <a:schemeClr val="bg1"/>
                </a:solidFill>
                <a:ea typeface="Lucida Sans Unicode" pitchFamily="34" charset="0"/>
                <a:cs typeface="Mangal" pitchFamily="2"/>
              </a:rPr>
              <a:t>Wikipedia.org  [online]. 24.11. 2007 [cit. 2011-11-22]. </a:t>
            </a:r>
            <a:r>
              <a:rPr lang="cs-CZ" smtClean="0">
                <a:solidFill>
                  <a:schemeClr val="bg1"/>
                </a:solidFill>
                <a:latin typeface="Arial" charset="0"/>
                <a:ea typeface="Lucida Sans Unicode" pitchFamily="34" charset="0"/>
                <a:cs typeface="Mangal" pitchFamily="2"/>
              </a:rPr>
              <a:t> </a:t>
            </a:r>
            <a:r>
              <a:rPr lang="cs-CZ" smtClean="0">
                <a:solidFill>
                  <a:schemeClr val="bg1"/>
                </a:solidFill>
                <a:latin typeface="Arial" charset="0"/>
                <a:cs typeface="Lucida Sans Unicode" pitchFamily="34" charset="0"/>
              </a:rPr>
              <a:t>Soubor</a:t>
            </a:r>
            <a:r>
              <a:rPr lang="cs-CZ" smtClean="0">
                <a:solidFill>
                  <a:schemeClr val="bg1"/>
                </a:solidFill>
              </a:rPr>
              <a:t>:Black_and_white_housecat_curled_up.jpg.</a:t>
            </a:r>
            <a:r>
              <a:rPr lang="cs-CZ" smtClean="0">
                <a:solidFill>
                  <a:schemeClr val="bg1"/>
                </a:solidFill>
                <a:latin typeface="Arial" charset="0"/>
                <a:cs typeface="Lucida Sans Unicode" pitchFamily="34" charset="0"/>
              </a:rPr>
              <a:t>Dostupné na WWW:</a:t>
            </a:r>
            <a:r>
              <a:rPr lang="cs-CZ" u="sng" smtClean="0">
                <a:solidFill>
                  <a:schemeClr val="bg1"/>
                </a:solidFill>
                <a:latin typeface="Arial" charset="0"/>
                <a:cs typeface="Lucida Sans Unicode" pitchFamily="34" charset="0"/>
              </a:rPr>
              <a:t> </a:t>
            </a:r>
            <a:r>
              <a:rPr lang="cs-CZ" smtClean="0">
                <a:solidFill>
                  <a:schemeClr val="bg1"/>
                </a:solidFill>
              </a:rPr>
              <a:t>http://cs.wikipedia.org/wiki/Soubor:Black_and_white_housecat_curled_up.jpg.</a:t>
            </a:r>
          </a:p>
          <a:p>
            <a:pPr marL="0" indent="0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solidFill>
                  <a:schemeClr val="bg1"/>
                </a:solidFill>
              </a:rPr>
              <a:t>WEHNER, Harald. Wikipedia.org  [online]. 4.6. 2006 [cit. 2011-11-22]. </a:t>
            </a:r>
            <a:r>
              <a:rPr lang="cs-CZ" smtClean="0">
                <a:solidFill>
                  <a:schemeClr val="bg1"/>
                </a:solidFill>
                <a:latin typeface="Arial" charset="0"/>
                <a:cs typeface="Lucida Sans Unicode" pitchFamily="34" charset="0"/>
              </a:rPr>
              <a:t> Soubor:</a:t>
            </a:r>
            <a:r>
              <a:rPr lang="cs-CZ" smtClean="0">
                <a:solidFill>
                  <a:schemeClr val="bg1"/>
                </a:solidFill>
              </a:rPr>
              <a:t>Cat-MaineCoon-Lara1.png.</a:t>
            </a:r>
            <a:r>
              <a:rPr lang="cs-CZ" smtClean="0">
                <a:solidFill>
                  <a:schemeClr val="bg1"/>
                </a:solidFill>
                <a:latin typeface="Arial" charset="0"/>
                <a:cs typeface="Lucida Sans Unicode" pitchFamily="34" charset="0"/>
              </a:rPr>
              <a:t>Dostupné na WWW:</a:t>
            </a:r>
            <a:r>
              <a:rPr lang="cs-CZ" smtClean="0">
                <a:solidFill>
                  <a:schemeClr val="bg1"/>
                </a:solidFill>
              </a:rPr>
              <a:t> http://cs.wikipedia.org/wiki/Soubor:Cat-MaineCoon-Lara1.png</a:t>
            </a:r>
          </a:p>
          <a:p>
            <a:pPr marL="0" indent="0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solidFill>
                  <a:schemeClr val="bg1"/>
                </a:solidFill>
              </a:rPr>
              <a:t>SURHOFF, Katharina. Wikipedia.org  [online]. 28.12. 2007 [cit. 2011-11-22].</a:t>
            </a:r>
            <a:r>
              <a:rPr lang="cs-CZ" smtClean="0">
                <a:solidFill>
                  <a:schemeClr val="bg1"/>
                </a:solidFill>
                <a:latin typeface="Arial" charset="0"/>
                <a:cs typeface="Lucida Sans Unicode" pitchFamily="34" charset="0"/>
              </a:rPr>
              <a:t>Soubor:</a:t>
            </a:r>
            <a:r>
              <a:rPr lang="cs-CZ" smtClean="0">
                <a:solidFill>
                  <a:schemeClr val="bg1"/>
                </a:solidFill>
              </a:rPr>
              <a:t>Katze_Senckenberg.jpg. </a:t>
            </a:r>
            <a:r>
              <a:rPr lang="cs-CZ" smtClean="0">
                <a:solidFill>
                  <a:schemeClr val="bg1"/>
                </a:solidFill>
                <a:latin typeface="Arial" charset="0"/>
                <a:cs typeface="Lucida Sans Unicode" pitchFamily="34" charset="0"/>
              </a:rPr>
              <a:t>  Dostupné na WWW: </a:t>
            </a:r>
            <a:r>
              <a:rPr lang="cs-CZ" smtClean="0">
                <a:solidFill>
                  <a:schemeClr val="bg1"/>
                </a:solidFill>
              </a:rPr>
              <a:t>http://cs.wikipedia.org/wiki/Soubor:Katze_Senckenberg.jpg</a:t>
            </a:r>
            <a:r>
              <a:rPr lang="cs-CZ" b="1" smtClean="0">
                <a:solidFill>
                  <a:schemeClr val="bg1"/>
                </a:solidFill>
              </a:rPr>
              <a:t>.</a:t>
            </a:r>
          </a:p>
          <a:p>
            <a:pPr marL="0" indent="0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solidFill>
                  <a:schemeClr val="bg1"/>
                </a:solidFill>
              </a:rPr>
              <a:t>BAHMANN, Karin. Wikipedia.org  [online]. 8.8. 2007 [cit. 2011-11-22].</a:t>
            </a:r>
            <a:r>
              <a:rPr lang="cs-CZ" smtClean="0">
                <a:solidFill>
                  <a:schemeClr val="bg1"/>
                </a:solidFill>
                <a:latin typeface="Arial" charset="0"/>
                <a:cs typeface="Lucida Sans Unicode" pitchFamily="34" charset="0"/>
              </a:rPr>
              <a:t>Soubor:</a:t>
            </a:r>
            <a:r>
              <a:rPr lang="cs-CZ" smtClean="0">
                <a:solidFill>
                  <a:schemeClr val="bg1"/>
                </a:solidFill>
              </a:rPr>
              <a:t>:Siam_lilacpoint.jpg. Dostupné z www: http://cs.wikipedia.org/wiki/Soubor:Siam_lilacpoint.jpg</a:t>
            </a:r>
            <a:r>
              <a:rPr lang="cs-CZ" b="1" smtClean="0">
                <a:solidFill>
                  <a:schemeClr val="bg1"/>
                </a:solidFill>
              </a:rPr>
              <a:t>.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C00000"/>
                </a:solidFill>
              </a:rPr>
              <a:t>CITACE</a:t>
            </a: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BARTEL, Tim. Wikipedia.org  [online].30.4. 2006 [cit. 2011-11-22].</a:t>
            </a:r>
            <a:r>
              <a:rPr lang="cs-CZ" smtClean="0">
                <a:solidFill>
                  <a:schemeClr val="bg1"/>
                </a:solidFill>
                <a:latin typeface="Arial" charset="0"/>
                <a:ea typeface="Lucida Sans Unicode" pitchFamily="34" charset="0"/>
                <a:cs typeface="Mangal" pitchFamily="2"/>
              </a:rPr>
              <a:t>Soubor:</a:t>
            </a:r>
            <a:r>
              <a:rPr lang="cs-CZ" smtClean="0">
                <a:solidFill>
                  <a:schemeClr val="bg1"/>
                </a:solidFill>
                <a:ea typeface="Lucida Sans Unicode" pitchFamily="34" charset="0"/>
                <a:cs typeface="Mangal" pitchFamily="2"/>
              </a:rPr>
              <a:t>Kitten-kasimir-in-hand.jpg. Dostupné z WWW: http://cs.wikipedia.org/wiki/Soubor:Kitten-kasimir-in-hand.jpg</a:t>
            </a:r>
          </a:p>
          <a:p>
            <a:r>
              <a:rPr lang="cs-CZ" smtClean="0">
                <a:solidFill>
                  <a:schemeClr val="bg1"/>
                </a:solidFill>
                <a:ea typeface="Lucida Sans Unicode" pitchFamily="34" charset="0"/>
                <a:cs typeface="Mangal" pitchFamily="2"/>
              </a:rPr>
              <a:t>LCAMTUP, R. Wikipedia.org  [online].28.8. 2006 [cit. 2011-11-22].</a:t>
            </a:r>
            <a:r>
              <a:rPr lang="cs-CZ" smtClean="0">
                <a:solidFill>
                  <a:schemeClr val="bg1"/>
                </a:solidFill>
                <a:latin typeface="Arial" charset="0"/>
                <a:cs typeface="Lucida Sans Unicode" pitchFamily="34" charset="0"/>
              </a:rPr>
              <a:t>Soubor:terrmografia_kot.jpg. </a:t>
            </a:r>
            <a:r>
              <a:rPr lang="cs-CZ" smtClean="0">
                <a:solidFill>
                  <a:schemeClr val="bg1"/>
                </a:solidFill>
              </a:rPr>
              <a:t>Dostupné z WWW: </a:t>
            </a:r>
            <a:r>
              <a:rPr lang="cs-CZ" smtClean="0">
                <a:solidFill>
                  <a:schemeClr val="bg1"/>
                </a:solidFill>
                <a:latin typeface="Arial" charset="0"/>
                <a:cs typeface="Lucida Sans Unicode" pitchFamily="34" charset="0"/>
              </a:rPr>
              <a:t> http://cs.wikipedia.org/wiki/Soubor:Termografia_kot.jpg</a:t>
            </a:r>
          </a:p>
          <a:p>
            <a:r>
              <a:rPr lang="cs-CZ" smtClean="0">
                <a:solidFill>
                  <a:schemeClr val="bg1"/>
                </a:solidFill>
                <a:latin typeface="Arial" charset="0"/>
                <a:ea typeface="Mangal" pitchFamily="2"/>
                <a:cs typeface="Mangal" pitchFamily="2"/>
              </a:rPr>
              <a:t>KOLL, Andreas. </a:t>
            </a:r>
            <a:r>
              <a:rPr lang="cs-CZ" smtClean="0">
                <a:solidFill>
                  <a:schemeClr val="bg1"/>
                </a:solidFill>
              </a:rPr>
              <a:t>Wikipedia.org  [online].20.2. 2006 [cit. 2011-11-22].</a:t>
            </a:r>
            <a:r>
              <a:rPr lang="cs-CZ" smtClean="0">
                <a:solidFill>
                  <a:schemeClr val="bg1"/>
                </a:solidFill>
                <a:latin typeface="Arial" charset="0"/>
                <a:cs typeface="Lucida Sans Unicode" pitchFamily="34" charset="0"/>
              </a:rPr>
              <a:t>Soubor:</a:t>
            </a:r>
            <a:r>
              <a:rPr lang="cs-CZ" smtClean="0">
                <a:solidFill>
                  <a:schemeClr val="bg1"/>
                </a:solidFill>
              </a:rPr>
              <a:t>Persian-black.jpg. </a:t>
            </a:r>
            <a:r>
              <a:rPr lang="cs-CZ" smtClean="0">
                <a:solidFill>
                  <a:schemeClr val="bg1"/>
                </a:solidFill>
                <a:latin typeface="Arial" charset="0"/>
                <a:cs typeface="Lucida Sans Unicode" pitchFamily="34" charset="0"/>
              </a:rPr>
              <a:t> </a:t>
            </a:r>
            <a:r>
              <a:rPr lang="cs-CZ" smtClean="0">
                <a:solidFill>
                  <a:schemeClr val="bg1"/>
                </a:solidFill>
              </a:rPr>
              <a:t>Dostupné z WWW:http://cs.wikipedia.org/wiki/Soubor:Persian-black.jpg.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223</TotalTime>
  <Words>804</Words>
  <Application>Microsoft Office PowerPoint</Application>
  <PresentationFormat>Předvádění na obrazovce (4:3)</PresentationFormat>
  <Paragraphs>84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6" baseType="lpstr">
      <vt:lpstr>Verdana</vt:lpstr>
      <vt:lpstr>Arial</vt:lpstr>
      <vt:lpstr>Wingdings 2</vt:lpstr>
      <vt:lpstr>Calibri</vt:lpstr>
      <vt:lpstr>Lucida Sans Unicode</vt:lpstr>
      <vt:lpstr>Mangal</vt:lpstr>
      <vt:lpstr>Summer</vt:lpstr>
      <vt:lpstr>Summer</vt:lpstr>
      <vt:lpstr>Snímek 1</vt:lpstr>
      <vt:lpstr>ANOTACE</vt:lpstr>
      <vt:lpstr>KOČKA  DOMÁCÍ</vt:lpstr>
      <vt:lpstr>ČLOVĚK A KOČKA</vt:lpstr>
      <vt:lpstr>KOČKA  S  KOŤATY</vt:lpstr>
      <vt:lpstr>KOČKY V EGYPTĚ</vt:lpstr>
      <vt:lpstr>EGYPTSKÁ  SOCHA  KOČKY</vt:lpstr>
      <vt:lpstr>POPIS</vt:lpstr>
      <vt:lpstr>STAVBA  TĚLA</vt:lpstr>
      <vt:lpstr> TĚLESNÉ TYPY KOČEK</vt:lpstr>
      <vt:lpstr>ÚTLÝ, ZAVALITÝ A SVALNATÝ TYP</vt:lpstr>
      <vt:lpstr>KONČETINY</vt:lpstr>
      <vt:lpstr>SRST  </vt:lpstr>
      <vt:lpstr>SMYSLY</vt:lpstr>
      <vt:lpstr>Zlatozelený svit kočičích očí</vt:lpstr>
      <vt:lpstr>ÚKOLY</vt:lpstr>
      <vt:lpstr>CITACE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KOČKA  DOMÁCÍ</dc:title>
  <dc:creator>H Koláčková</dc:creator>
  <cp:lastModifiedBy>Maminka</cp:lastModifiedBy>
  <cp:revision>25</cp:revision>
  <dcterms:created xsi:type="dcterms:W3CDTF">2011-11-22T14:23:14Z</dcterms:created>
  <dcterms:modified xsi:type="dcterms:W3CDTF">2013-09-20T08:03:07Z</dcterms:modified>
</cp:coreProperties>
</file>