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9" r:id="rId3"/>
    <p:sldId id="256" r:id="rId4"/>
    <p:sldId id="257" r:id="rId5"/>
    <p:sldId id="273" r:id="rId6"/>
    <p:sldId id="263" r:id="rId7"/>
    <p:sldId id="258" r:id="rId8"/>
    <p:sldId id="268" r:id="rId9"/>
    <p:sldId id="271" r:id="rId10"/>
    <p:sldId id="269" r:id="rId11"/>
    <p:sldId id="265" r:id="rId12"/>
    <p:sldId id="260" r:id="rId13"/>
    <p:sldId id="266" r:id="rId14"/>
    <p:sldId id="262" r:id="rId15"/>
    <p:sldId id="283" r:id="rId16"/>
    <p:sldId id="274" r:id="rId17"/>
    <p:sldId id="280" r:id="rId18"/>
    <p:sldId id="281" r:id="rId19"/>
    <p:sldId id="282" r:id="rId20"/>
  </p:sldIdLst>
  <p:sldSz cx="9144000" cy="6858000" type="screen4x3"/>
  <p:notesSz cx="6735763" cy="98694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EE1D5D2-66B8-4B1E-ADB7-D21B57DE0C5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049F5F9-FF92-4C77-8AD0-F3E196B37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C112F-A8BF-4A90-99C0-4B8970DF0D2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670C0-250C-430D-BBD8-6CDFF4394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163F9-426B-4E0D-848F-FDF8B826644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5C1A0-81BB-489F-A646-77A8756E2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AB975-4B83-472B-AF07-E7BD382E6FE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EF9CD-68CF-4065-99CB-62C72DC08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78E1A-CF02-4E2F-8D31-316074BE057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EAC1A-C75C-4084-B87E-37BFE2FA5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35529-4136-4704-985E-83DE9F0228D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59878-4DFE-4436-976A-38DBC4EE2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529CD-5CBA-4F83-BCE1-A1B457E0EB1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DB453-AC07-4A3E-A67A-05A793D3F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E901A-E83A-48CC-B778-89F73B428F9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0CA71-34C4-48B0-9F9A-94433F891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8AA6D-C225-42E9-8C90-EDB8C942553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4D462-CF02-4360-8B99-B829C8EFA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5F3EB-FB48-4B61-B41F-3FB70922D32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F60B6-D6F2-4505-A450-B66C51E29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BCE7B-DE67-4076-AC01-40769F3B558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D10C6-F163-416B-923B-55D8004647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F47DAE1-4E57-4E70-B474-CAEC2772F1D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09D2B05-AB36-45A9-88FA-84B4B4369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1" r:id="rId7"/>
    <p:sldLayoutId id="2147483670" r:id="rId8"/>
    <p:sldLayoutId id="2147483669" r:id="rId9"/>
    <p:sldLayoutId id="2147483678" r:id="rId10"/>
    <p:sldLayoutId id="214748367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03350"/>
            <a:ext cx="8228013" cy="4546600"/>
          </a:xfrm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 fontScale="40000" lnSpcReduction="20000"/>
          </a:bodyPr>
          <a:lstStyle/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projekt v rámci vzdělávacího programu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VZDĚLÁNÍ PRO KOKURENCESCHOPNOST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ŠABLOVA ČÍSLO: III/2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NÁZEV:  INOVACE A ZKVALITNĚNÍ VÝUKY PROSTŘEDNICTVÍM ICT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endParaRPr lang="cs-CZ" sz="51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PŘEDMĚT: PŘÍRODOVĚDA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ROČNÍK: IV.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TÉMA:  </a:t>
            </a:r>
            <a:r>
              <a:rPr lang="cs-CZ" sz="51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PES DOMÁCÍ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51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AUTOR: MGR. HANA KOLÁČKOVÁ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51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DATUM </a:t>
            </a: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VYTVOŘENÍ: </a:t>
            </a:r>
            <a:r>
              <a:rPr lang="cs-CZ" sz="51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21. 11. </a:t>
            </a:r>
            <a:r>
              <a:rPr lang="cs-CZ" sz="5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2011</a:t>
            </a:r>
          </a:p>
          <a:p>
            <a:pPr marL="365760" indent="-365760" algn="ctr" fontAlgn="auto">
              <a:spcAft>
                <a:spcPts val="0"/>
              </a:spcAft>
              <a:defRPr/>
            </a:pPr>
            <a:r>
              <a:rPr lang="cs-CZ" sz="5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5100" b="1" dirty="0" smtClean="0">
                <a:solidFill>
                  <a:srgbClr val="C00000"/>
                </a:solidFill>
              </a:rPr>
              <a:t>VY_32_INOVACE_33_HK</a:t>
            </a:r>
            <a:endParaRPr lang="cs-CZ" sz="5100" b="1" dirty="0">
              <a:solidFill>
                <a:srgbClr val="C00000"/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3317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49275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126287" cy="923925"/>
          </a:xfrm>
          <a:solidFill>
            <a:schemeClr val="accent4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496300" cy="5329237"/>
          </a:xfr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PREZENTACE JE VYTVOŘENA JAKO DOPLNĚK K UČIVU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4. ROČNÍKU PŘÍRODOVĚDY.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DOPLŇUJE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UČIVO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</a:rPr>
              <a:t>ROZMANITOST PŘÍRODY – ŽIVÁ PŘÍRODA, POZNÁVÁNÍ  ŽIVOČICHŮ A ROSTLIN.</a:t>
            </a: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sz="1800" u="sng" dirty="0">
                <a:solidFill>
                  <a:schemeClr val="accent1">
                    <a:lumMod val="50000"/>
                  </a:schemeClr>
                </a:solidFill>
              </a:rPr>
              <a:t>V RÁMCI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 PREZENTACE  SE  ŽÁCI  </a:t>
            </a:r>
            <a:r>
              <a:rPr lang="cs-CZ" sz="1800" u="sng" dirty="0">
                <a:solidFill>
                  <a:schemeClr val="accent1">
                    <a:lumMod val="50000"/>
                  </a:schemeClr>
                </a:solidFill>
              </a:rPr>
              <a:t>SEZNÁMÍ:</a:t>
            </a: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Pes jako dlouholetý společník člověka.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Pes jako pomocník člověka.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Chov psů v České republice.</a:t>
            </a: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Stavba těla psa domácího</a:t>
            </a:r>
            <a:r>
              <a:rPr lang="cs-CZ" sz="180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ZKUŠENOSTI  Z  PILOTOVÁNÍ:</a:t>
            </a:r>
          </a:p>
          <a:p>
            <a:pPr marL="36576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8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414726" indent="-414726"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Téma žáky velmi zaujalo. Projevili o probíraném učivu hluboké znalosti. Rozšířili si je ještě zajímavostmi o psích plemenech a o chovu psů v České republice. Na závěr odpověděli na několik shrnujících otázek.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671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NEJLEPŠÍ PŘÍTEL ČLOVĚKA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Pes domácí</a:t>
            </a:r>
            <a:r>
              <a:rPr lang="cs-CZ" smtClean="0"/>
              <a:t> je největší domestikovaná šelma a nejstarší domestikované zvíře vůbec. Lidem je věrným společníkem 14 tisíc let.</a:t>
            </a:r>
          </a:p>
          <a:p>
            <a:r>
              <a:rPr lang="cs-CZ" smtClean="0"/>
              <a:t> Obecně se předpokládá, že se jedná o zdomácnělého a umělým výběrem změněného </a:t>
            </a:r>
            <a:r>
              <a:rPr lang="cs-CZ" b="1" smtClean="0"/>
              <a:t>vlka obecného</a:t>
            </a:r>
            <a:r>
              <a:rPr lang="cs-CZ" smtClean="0"/>
              <a:t>. </a:t>
            </a:r>
          </a:p>
          <a:p>
            <a:r>
              <a:rPr lang="cs-CZ" smtClean="0"/>
              <a:t>Na celém světě je chováno asi </a:t>
            </a:r>
            <a:r>
              <a:rPr lang="cs-CZ" b="1" smtClean="0"/>
              <a:t>100 miliónů psů </a:t>
            </a:r>
            <a:r>
              <a:rPr lang="cs-CZ" smtClean="0"/>
              <a:t>a počet toulavých a opuštěných psů je odhadován na 500 miliónů.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/>
              <a:t>ZÁKLADNÍ  INFORMACE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8975" y="188913"/>
            <a:ext cx="7756525" cy="792162"/>
          </a:xfrm>
        </p:spPr>
        <p:txBody>
          <a:bodyPr/>
          <a:lstStyle/>
          <a:p>
            <a:r>
              <a:rPr lang="cs-CZ" smtClean="0"/>
              <a:t>PLEMENA</a:t>
            </a:r>
          </a:p>
        </p:txBody>
      </p:sp>
      <p:pic>
        <p:nvPicPr>
          <p:cNvPr id="17410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196975"/>
            <a:ext cx="3783012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196975"/>
            <a:ext cx="3529012" cy="250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6238" y="3911600"/>
            <a:ext cx="3763962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3863975"/>
            <a:ext cx="3529012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700213"/>
            <a:ext cx="7129462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PLEMENA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Úloha psa v lidské společnosti byla vždy rozmanitá: </a:t>
            </a:r>
          </a:p>
          <a:p>
            <a:r>
              <a:rPr lang="cs-CZ" smtClean="0"/>
              <a:t>Člověku je </a:t>
            </a:r>
            <a:r>
              <a:rPr lang="cs-CZ" b="1" u="sng" smtClean="0"/>
              <a:t>pomocníkem</a:t>
            </a:r>
            <a:r>
              <a:rPr lang="cs-CZ" smtClean="0"/>
              <a:t> při lovu nebo při přehánění stád, zaujímá funkci strážce majetku, používá se       k přepravě nákladů, jako tažný nebo saňový pes, může být cvičen pro použití v ozbrojených složkách či k asistenci hendikepovaným osobám.</a:t>
            </a:r>
          </a:p>
          <a:p>
            <a:r>
              <a:rPr lang="cs-CZ" smtClean="0"/>
              <a:t> Zvláště v naší kultuře je nezastupitelná jeho funkce jako </a:t>
            </a:r>
            <a:r>
              <a:rPr lang="cs-CZ" b="1" u="sng" smtClean="0"/>
              <a:t>společníka</a:t>
            </a:r>
            <a:r>
              <a:rPr lang="cs-CZ" smtClean="0"/>
              <a:t> člověka.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PES  POMOCNÍK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859338" y="3689350"/>
            <a:ext cx="3889375" cy="3019425"/>
          </a:xfrm>
        </p:spPr>
      </p:pic>
      <p:pic>
        <p:nvPicPr>
          <p:cNvPr id="20482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756025"/>
            <a:ext cx="4176713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8" y="215900"/>
            <a:ext cx="4308475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Obrázek 1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165100"/>
            <a:ext cx="4237037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 České republice je chováno </a:t>
            </a:r>
            <a:r>
              <a:rPr lang="cs-CZ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přibližně                      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milion psů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Chov psů je na celostátní úrovni upravován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zákonem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 ochranu zvířat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proti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týrání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veterinárním a mysliveckým zákonem. Místní vyhlášky pak upravují konkrétní podmínky týkající se držení psů, jejich pohybu na veřejných prostranstvích a poplatků ze psů.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Během dlouhého soužití psa a člověka bylo vyšlechtěno nespočet plemen rozdílné velikosti, proporcí, délky a struktury srsti i povahy. V současnosti se uznává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343 plemen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CHOV PSŮ V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549275"/>
            <a:ext cx="7993063" cy="5759450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333375"/>
            <a:ext cx="4176712" cy="3743325"/>
          </a:xfrm>
        </p:spPr>
      </p:pic>
      <p:pic>
        <p:nvPicPr>
          <p:cNvPr id="2355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33375"/>
            <a:ext cx="3744912" cy="376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388" y="4221163"/>
            <a:ext cx="4392612" cy="246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2" descr="http://t3.gstatic.com/images?q=tbn:ANd9GcTlF3Lq8Ad53I-mngFNhOYR7rFiLmZLiZ8mrdUYtUFY_HwXWjAL_Q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103688"/>
            <a:ext cx="4124325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Nejstarší archeologické nálezy pocházejí z Turecka a ze Skotska. Psi jsou vyobrazeni na egyptských i mezopotámských kresbách.</a:t>
            </a:r>
          </a:p>
          <a:p>
            <a:r>
              <a:rPr lang="cs-CZ" smtClean="0"/>
              <a:t>Pes dingo je domácím psem zdivočelým do té míry, že žije zcela nezávisle na člověku.</a:t>
            </a:r>
          </a:p>
          <a:p>
            <a:r>
              <a:rPr lang="cs-CZ" smtClean="0"/>
              <a:t>Během dlouhého soužití psa a člověka bylo vyšlechtěno nespočet plemen rozdílné velikosti, proporcí, délky a struktury srsti i povahy.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700213"/>
            <a:ext cx="7200900" cy="468153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PŘEDCHŮDCE  PSA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Sluchové ústrojí je u psa velmi výjimečně vyvinuté. Dělí se na zevní, střední a vnitřní ucho.</a:t>
            </a:r>
            <a:b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Zevní ucho představuje ušní boltec a zevní zvukovod. Ušní boltec mívá podle plemenné příslušnosti různý tvar, velikost a postavení.  Pes slyší mnohem lépe než člověk.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Čichové ústrojí je také dokonale vyvinuté. Sídlí v dutině nosní, v čichové sliznici. Ta je rozložena na povrchu čichové kosti, nosních skořepách a na části chrupavčité nosní přepážky. Součástí čichového ústrojí je i tzv. větřící ústrojí, uložené v přední části dutiny nosní. Větřící ústrojí je využíváno jen v případě, kdy pes intenzivně nasává vzduch k ověření pachu.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SMYSLY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700213"/>
            <a:ext cx="7399337" cy="4927600"/>
          </a:xfrm>
        </p:spPr>
      </p:pic>
      <p:sp>
        <p:nvSpPr>
          <p:cNvPr id="2765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STAVBA  TĚLA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628775"/>
            <a:ext cx="7848600" cy="475297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ŠTĚŇATA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Srovnej stavbu těla psa a kočky.</a:t>
            </a:r>
          </a:p>
          <a:p>
            <a:r>
              <a:rPr lang="cs-CZ" smtClean="0"/>
              <a:t>Jak vidí pes v noci?</a:t>
            </a:r>
          </a:p>
          <a:p>
            <a:r>
              <a:rPr lang="cs-CZ" smtClean="0"/>
              <a:t>Který smysl je u psa nejlépe vyvinut?</a:t>
            </a:r>
          </a:p>
          <a:p>
            <a:r>
              <a:rPr lang="cs-CZ" smtClean="0"/>
              <a:t>Kdy přibližně došlo ke zdomácnění psa?</a:t>
            </a:r>
          </a:p>
          <a:p>
            <a:r>
              <a:rPr lang="cs-CZ" smtClean="0"/>
              <a:t>Kolik plemen psů se v současnosti chová?</a:t>
            </a:r>
          </a:p>
          <a:p>
            <a:r>
              <a:rPr lang="cs-CZ" smtClean="0"/>
              <a:t>Jak se nazývá nauka o psech?</a:t>
            </a:r>
          </a:p>
          <a:p>
            <a:r>
              <a:rPr lang="cs-CZ" smtClean="0"/>
              <a:t>Popiš dýchací ústrojí psa.</a:t>
            </a:r>
          </a:p>
          <a:p>
            <a:r>
              <a:rPr lang="cs-CZ" smtClean="0"/>
              <a:t>Které ústrojí rozvádí kyslík a živiny do celého těla?</a:t>
            </a:r>
          </a:p>
        </p:txBody>
      </p:sp>
      <p:sp>
        <p:nvSpPr>
          <p:cNvPr id="2969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1"/>
          <p:cNvSpPr>
            <a:spLocks noGrp="1"/>
          </p:cNvSpPr>
          <p:nvPr>
            <p:ph idx="1"/>
          </p:nvPr>
        </p:nvSpPr>
        <p:spPr>
          <a:xfrm>
            <a:off x="698500" y="1989138"/>
            <a:ext cx="7747000" cy="4137025"/>
          </a:xfrm>
        </p:spPr>
        <p:txBody>
          <a:bodyPr/>
          <a:lstStyle/>
          <a:p>
            <a:r>
              <a:rPr lang="cs-CZ" sz="1600" smtClean="0"/>
              <a:t>FINCH, Ellen. Http://cs.wikipedia.org/ [online].24.10. 2005 [cit. 2011-22-11]. File:  ShetlandShpdogBlue2_wb.jpg.Dostupné z WWW: http://cs.wikipedia.org/wiki/Soubor:ShetlandShpdogBlue2_wb.jpg</a:t>
            </a:r>
          </a:p>
          <a:p>
            <a:r>
              <a:rPr lang="cs-CZ" sz="1600" smtClean="0"/>
              <a:t>KONA. Http://cs.wikipedia.org/ [online].2.9. 2007 [cit. 2011-22-11]. File: Belgian Shepherd_Tervuren.JPG.Dostupné z WWW: http://cs.wikipedia.org/wiki/Soubor:Belgian_Shepherd_Tervuren.JPG</a:t>
            </a:r>
          </a:p>
          <a:p>
            <a:r>
              <a:rPr lang="cs-CZ" sz="1600" smtClean="0"/>
              <a:t>STONDA. Http://cs.wikipedia.org/ [online].2.9. 2007 [cit. 2011-22-11]. File: Dobermann.jpg. Dostupné z WWW: http://cs.wikipedia.org/wiki/Soubor:Dobermann.jpg</a:t>
            </a:r>
          </a:p>
          <a:p>
            <a:r>
              <a:rPr lang="cs-CZ" sz="1600" smtClean="0"/>
              <a:t>HOHUM. Http://cs.wikipedia.org/ [online].21.12. 2010 [cit. 2011-22-11]. File: Caucasian Ovcharka-Julius.jpg.Dostupné z WWW: http://cs.wikipedia.org/wiki/Soubor:CaucasianOvcharka-Julius.jpg</a:t>
            </a:r>
          </a:p>
          <a:p>
            <a:r>
              <a:rPr lang="cs-CZ" sz="1600" smtClean="0"/>
              <a:t>DAKAM. Http://cs.wikipedia.org/ [online].14.10. 2006 [cit. 2011-22-11]. File: Dara_essy.jpg. Dostupné z WWW: http://cs.wikipedia.org/wiki/Soubor:Dara_essy.jpg</a:t>
            </a:r>
          </a:p>
        </p:txBody>
      </p:sp>
      <p:sp>
        <p:nvSpPr>
          <p:cNvPr id="30722" name="Nadpis 2"/>
          <p:cNvSpPr>
            <a:spLocks noGrp="1"/>
          </p:cNvSpPr>
          <p:nvPr>
            <p:ph type="title"/>
          </p:nvPr>
        </p:nvSpPr>
        <p:spPr>
          <a:xfrm>
            <a:off x="688975" y="260350"/>
            <a:ext cx="7756525" cy="1223963"/>
          </a:xfrm>
        </p:spPr>
        <p:txBody>
          <a:bodyPr/>
          <a:lstStyle/>
          <a:p>
            <a:r>
              <a:rPr lang="cs-CZ" smtClean="0"/>
              <a:t>CITACE: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1"/>
          <p:cNvSpPr>
            <a:spLocks noGrp="1"/>
          </p:cNvSpPr>
          <p:nvPr>
            <p:ph idx="1"/>
          </p:nvPr>
        </p:nvSpPr>
        <p:spPr>
          <a:xfrm>
            <a:off x="698500" y="1989138"/>
            <a:ext cx="7747000" cy="4137025"/>
          </a:xfrm>
        </p:spPr>
        <p:txBody>
          <a:bodyPr/>
          <a:lstStyle/>
          <a:p>
            <a:r>
              <a:rPr lang="cs-CZ" sz="1600" smtClean="0"/>
              <a:t>PEMBERTON, Craig. Http://cs.wikipedia.org/ [online].21.7. 2011 [cit. 2011-22-11]. File: Airedale_Terrier.jpg. Dostupné z WWW: http://cs.wikipedia.org/wiki/Soubor:Airedale_Terrier.jpg</a:t>
            </a:r>
          </a:p>
          <a:p>
            <a:r>
              <a:rPr lang="cs-CZ" sz="1600" smtClean="0"/>
              <a:t>OLSSON, Martin. Http://cs.wikipedia.org/ [online].15.10. 2005 [cit. 2011-22-11]. File: :Stravharig_tax.jpg. Dostupné z WWW: http://cs.wikipedia.org/wiki/Soubor:Stravharig_tax.jpg</a:t>
            </a:r>
          </a:p>
          <a:p>
            <a:r>
              <a:rPr lang="cs-CZ" sz="1600" smtClean="0"/>
              <a:t>EMU. Http://cs.wikipedia.org/ [online].25.9. 2004 [cit. 2011-22-11]. File: Eurasier_liegend.jpg. Dostupné z WWW: http://cs.wikipedia.org/wiki/Soubor:Eurasier_liegend.jpg</a:t>
            </a:r>
          </a:p>
          <a:p>
            <a:r>
              <a:rPr lang="cs-CZ" sz="1600" smtClean="0"/>
              <a:t>PRSKAVKA. Http://cs.wikipedia.org/ [online].25.12. 2001 [cit. 2011-22-11]. File: T%C4%9Blo_psa_(%C4%8Desky).svg. Dostupné z WWW: http://cs.wikipedia.org/wiki/Soubor:T%C4%9Blo_psa_(%C4%8Desky).svg</a:t>
            </a:r>
          </a:p>
          <a:p>
            <a:r>
              <a:rPr lang="cs-CZ" sz="1600" smtClean="0"/>
              <a:t>FINCH, Ellen. Http://cs.wikipedia.org/ [online].10.6. 2006 [cit. 2011-22-11]. File: GermanShep1_wb.jpg Dostupné z WWW: http://cs.wikipedia.org/wiki/Soubor:GermanShep1_wb.jpg</a:t>
            </a:r>
          </a:p>
          <a:p>
            <a:endParaRPr lang="cs-CZ" sz="1600" smtClean="0"/>
          </a:p>
        </p:txBody>
      </p:sp>
      <p:sp>
        <p:nvSpPr>
          <p:cNvPr id="3174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208</TotalTime>
  <Words>686</Words>
  <Application>Microsoft Office PowerPoint</Application>
  <PresentationFormat>Předvádění na obrazovce (4:3)</PresentationFormat>
  <Paragraphs>70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19</vt:i4>
      </vt:variant>
    </vt:vector>
  </HeadingPairs>
  <TitlesOfParts>
    <vt:vector size="32" baseType="lpstr">
      <vt:lpstr>Book Antiqua</vt:lpstr>
      <vt:lpstr>Arial</vt:lpstr>
      <vt:lpstr>Wingdings</vt:lpstr>
      <vt:lpstr>Calibri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Snímek 1</vt:lpstr>
      <vt:lpstr>ANOTACE</vt:lpstr>
      <vt:lpstr>Snímek 3</vt:lpstr>
      <vt:lpstr>ZÁKLADNÍ  INFORMACE</vt:lpstr>
      <vt:lpstr>PLEMENA</vt:lpstr>
      <vt:lpstr>PLEMENA</vt:lpstr>
      <vt:lpstr>PES  POMOCNÍK</vt:lpstr>
      <vt:lpstr>Snímek 8</vt:lpstr>
      <vt:lpstr>CHOV PSŮ V ČR</vt:lpstr>
      <vt:lpstr>Snímek 10</vt:lpstr>
      <vt:lpstr>Snímek 11</vt:lpstr>
      <vt:lpstr>HISTORIE</vt:lpstr>
      <vt:lpstr>PŘEDCHŮDCE  PSA</vt:lpstr>
      <vt:lpstr>SMYSLY</vt:lpstr>
      <vt:lpstr>STAVBA  TĚLA</vt:lpstr>
      <vt:lpstr>ŠTĚŇATA</vt:lpstr>
      <vt:lpstr>ÚKOLY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PES</dc:title>
  <dc:creator>H Koláčková</dc:creator>
  <cp:lastModifiedBy>Maminka</cp:lastModifiedBy>
  <cp:revision>23</cp:revision>
  <cp:lastPrinted>2011-11-28T06:25:00Z</cp:lastPrinted>
  <dcterms:created xsi:type="dcterms:W3CDTF">2011-11-23T09:02:05Z</dcterms:created>
  <dcterms:modified xsi:type="dcterms:W3CDTF">2013-09-20T08:04:45Z</dcterms:modified>
</cp:coreProperties>
</file>