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81" r:id="rId3"/>
    <p:sldId id="280" r:id="rId4"/>
    <p:sldId id="273" r:id="rId5"/>
    <p:sldId id="274" r:id="rId6"/>
    <p:sldId id="275" r:id="rId7"/>
    <p:sldId id="276" r:id="rId8"/>
    <p:sldId id="264" r:id="rId9"/>
    <p:sldId id="265" r:id="rId10"/>
    <p:sldId id="266" r:id="rId11"/>
    <p:sldId id="267" r:id="rId12"/>
    <p:sldId id="268" r:id="rId13"/>
    <p:sldId id="269" r:id="rId14"/>
    <p:sldId id="260" r:id="rId15"/>
    <p:sldId id="277" r:id="rId16"/>
    <p:sldId id="262" r:id="rId17"/>
    <p:sldId id="271" r:id="rId18"/>
    <p:sldId id="283" r:id="rId19"/>
    <p:sldId id="282" r:id="rId20"/>
    <p:sldId id="284" r:id="rId21"/>
    <p:sldId id="272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" pitchFamily="18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 horzBarState="maximized">
    <p:restoredLeft sz="15620"/>
    <p:restoredTop sz="94660"/>
  </p:normalViewPr>
  <p:slideViewPr>
    <p:cSldViewPr>
      <p:cViewPr varScale="1">
        <p:scale>
          <a:sx n="49" d="100"/>
          <a:sy n="49" d="100"/>
        </p:scale>
        <p:origin x="-72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grpSp>
        <p:nvGrpSpPr>
          <p:cNvPr id="5" name="グループ化 90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6" name="図形 91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" name="図形 92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" name="図形 93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" name="図形 94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" name="図形 95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" name="図形 97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" name="図形 98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" name="図形 99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" name="図形 100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7" name="図形 101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8" name="図形 102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9" name="図形 103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0" name="図形 104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1" name="図形 105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2" name="図形 106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3" name="図形 107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4" name="図形 108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5" name="図形 109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6" name="図形 110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7" name="図形 111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8" name="図形 112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9" name="図形 113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0" name="図形 114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1" name="図形 115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2" name="図形 116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3" name="図形 117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4" name="図形 118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5" name="図形 119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6" name="図形 120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7" name="図形 121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8" name="図形 122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9" name="図形 123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0" name="図形 124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1" name="図形 125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2" name="図形 126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3" name="図形 127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4" name="図形 128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5" name="図形 129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6" name="図形 130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7" name="図形 131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8" name="図形 132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9" name="図形 133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0" name="図形 134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1" name="図形 135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2" name="図形 136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3" name="図形 137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4" name="図形 138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5" name="図形 139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6" name="図形 140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7" name="図形 141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8" name="図形 142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9" name="図形 143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0" name="図形 144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1" name="図形 145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2" name="図形 146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3" name="図形 147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4" name="図形 148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5" name="図形 149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6" name="図形 150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7" name="図形 151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8" name="図形 152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9" name="図形 153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0" name="図形 154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1" name="図形 155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2" name="図形 156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3" name="図形 157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4" name="図形 158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5" name="図形 159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6" name="図形 160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7" name="図形 161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8" name="図形 162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9" name="図形 163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0" name="図形 164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sp>
        <p:nvSpPr>
          <p:cNvPr id="81" name="図形 9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>
              <a:gd name="T0" fmla="*/ 4994155 w 3732"/>
              <a:gd name="T1" fmla="*/ 34934 h 2421"/>
              <a:gd name="T2" fmla="*/ 5069612 w 3732"/>
              <a:gd name="T3" fmla="*/ 115979 h 2421"/>
              <a:gd name="T4" fmla="*/ 5045857 w 3732"/>
              <a:gd name="T5" fmla="*/ 169078 h 2421"/>
              <a:gd name="T6" fmla="*/ 4580537 w 3732"/>
              <a:gd name="T7" fmla="*/ 231959 h 2421"/>
              <a:gd name="T8" fmla="*/ 4173906 w 3732"/>
              <a:gd name="T9" fmla="*/ 307415 h 2421"/>
              <a:gd name="T10" fmla="*/ 4046746 w 3732"/>
              <a:gd name="T11" fmla="*/ 382871 h 2421"/>
              <a:gd name="T12" fmla="*/ 4034170 w 3732"/>
              <a:gd name="T13" fmla="*/ 447149 h 2421"/>
              <a:gd name="T14" fmla="*/ 4173906 w 3732"/>
              <a:gd name="T15" fmla="*/ 522606 h 2421"/>
              <a:gd name="T16" fmla="*/ 4760796 w 3732"/>
              <a:gd name="T17" fmla="*/ 563128 h 2421"/>
              <a:gd name="T18" fmla="*/ 5214937 w 3732"/>
              <a:gd name="T19" fmla="*/ 557539 h 2421"/>
              <a:gd name="T20" fmla="*/ 5040267 w 3732"/>
              <a:gd name="T21" fmla="*/ 3341043 h 2421"/>
              <a:gd name="T22" fmla="*/ 4470146 w 3732"/>
              <a:gd name="T23" fmla="*/ 3160786 h 2421"/>
              <a:gd name="T24" fmla="*/ 4249363 w 3732"/>
              <a:gd name="T25" fmla="*/ 3016860 h 2421"/>
              <a:gd name="T26" fmla="*/ 4179495 w 3732"/>
              <a:gd name="T27" fmla="*/ 2864549 h 2421"/>
              <a:gd name="T28" fmla="*/ 4192072 w 3732"/>
              <a:gd name="T29" fmla="*/ 2783504 h 2421"/>
              <a:gd name="T30" fmla="*/ 4267529 w 3732"/>
              <a:gd name="T31" fmla="*/ 2661935 h 2421"/>
              <a:gd name="T32" fmla="*/ 4412854 w 3732"/>
              <a:gd name="T33" fmla="*/ 2551545 h 2421"/>
              <a:gd name="T34" fmla="*/ 4447788 w 3732"/>
              <a:gd name="T35" fmla="*/ 2470499 h 2421"/>
              <a:gd name="T36" fmla="*/ 4412854 w 3732"/>
              <a:gd name="T37" fmla="*/ 2353123 h 2421"/>
              <a:gd name="T38" fmla="*/ 4330410 w 3732"/>
              <a:gd name="T39" fmla="*/ 2202210 h 2421"/>
              <a:gd name="T40" fmla="*/ 4122204 w 3732"/>
              <a:gd name="T41" fmla="*/ 2091820 h 2421"/>
              <a:gd name="T42" fmla="*/ 3883256 w 3732"/>
              <a:gd name="T43" fmla="*/ 2010774 h 2421"/>
              <a:gd name="T44" fmla="*/ 3743520 w 3732"/>
              <a:gd name="T45" fmla="*/ 1905973 h 2421"/>
              <a:gd name="T46" fmla="*/ 3708586 w 3732"/>
              <a:gd name="T47" fmla="*/ 1789994 h 2421"/>
              <a:gd name="T48" fmla="*/ 3726752 w 3732"/>
              <a:gd name="T49" fmla="*/ 1668425 h 2421"/>
              <a:gd name="T50" fmla="*/ 3633129 w 3732"/>
              <a:gd name="T51" fmla="*/ 1545459 h 2421"/>
              <a:gd name="T52" fmla="*/ 3436101 w 3732"/>
              <a:gd name="T53" fmla="*/ 1504936 h 2421"/>
              <a:gd name="T54" fmla="*/ 2801701 w 3732"/>
              <a:gd name="T55" fmla="*/ 1563625 h 2421"/>
              <a:gd name="T56" fmla="*/ 2564150 w 3732"/>
              <a:gd name="T57" fmla="*/ 1539870 h 2421"/>
              <a:gd name="T58" fmla="*/ 2435594 w 3732"/>
              <a:gd name="T59" fmla="*/ 1470003 h 2421"/>
              <a:gd name="T60" fmla="*/ 2360136 w 3732"/>
              <a:gd name="T61" fmla="*/ 1337256 h 2421"/>
              <a:gd name="T62" fmla="*/ 2371315 w 3732"/>
              <a:gd name="T63" fmla="*/ 1173767 h 2421"/>
              <a:gd name="T64" fmla="*/ 2360136 w 3732"/>
              <a:gd name="T65" fmla="*/ 1028443 h 2421"/>
              <a:gd name="T66" fmla="*/ 2273500 w 3732"/>
              <a:gd name="T67" fmla="*/ 964165 h 2421"/>
              <a:gd name="T68" fmla="*/ 2157519 w 3732"/>
              <a:gd name="T69" fmla="*/ 964165 h 2421"/>
              <a:gd name="T70" fmla="*/ 2040141 w 3732"/>
              <a:gd name="T71" fmla="*/ 929232 h 2421"/>
              <a:gd name="T72" fmla="*/ 1988439 w 3732"/>
              <a:gd name="T73" fmla="*/ 866352 h 2421"/>
              <a:gd name="T74" fmla="*/ 1848704 w 3732"/>
              <a:gd name="T75" fmla="*/ 848186 h 2421"/>
              <a:gd name="T76" fmla="*/ 1790015 w 3732"/>
              <a:gd name="T77" fmla="*/ 871941 h 2421"/>
              <a:gd name="T78" fmla="*/ 1622332 w 3732"/>
              <a:gd name="T79" fmla="*/ 837007 h 2421"/>
              <a:gd name="T80" fmla="*/ 1401549 w 3732"/>
              <a:gd name="T81" fmla="*/ 772730 h 2421"/>
              <a:gd name="T82" fmla="*/ 1296747 w 3732"/>
              <a:gd name="T83" fmla="*/ 807663 h 2421"/>
              <a:gd name="T84" fmla="*/ 1208714 w 3732"/>
              <a:gd name="T85" fmla="*/ 912464 h 2421"/>
              <a:gd name="T86" fmla="*/ 1180767 w 3732"/>
              <a:gd name="T87" fmla="*/ 1011675 h 2421"/>
              <a:gd name="T88" fmla="*/ 1191946 w 3732"/>
              <a:gd name="T89" fmla="*/ 1179356 h 2421"/>
              <a:gd name="T90" fmla="*/ 1122078 w 3732"/>
              <a:gd name="T91" fmla="*/ 1307911 h 2421"/>
              <a:gd name="T92" fmla="*/ 849593 w 3732"/>
              <a:gd name="T93" fmla="*/ 1435069 h 2421"/>
              <a:gd name="T94" fmla="*/ 639990 w 3732"/>
              <a:gd name="T95" fmla="*/ 1464414 h 2421"/>
              <a:gd name="T96" fmla="*/ 454141 w 3732"/>
              <a:gd name="T97" fmla="*/ 1372189 h 2421"/>
              <a:gd name="T98" fmla="*/ 325584 w 3732"/>
              <a:gd name="T99" fmla="*/ 1098310 h 2421"/>
              <a:gd name="T100" fmla="*/ 319995 w 3732"/>
              <a:gd name="T101" fmla="*/ 941808 h 2421"/>
              <a:gd name="T102" fmla="*/ 401042 w 3732"/>
              <a:gd name="T103" fmla="*/ 796484 h 2421"/>
              <a:gd name="T104" fmla="*/ 441565 w 3732"/>
              <a:gd name="T105" fmla="*/ 680505 h 2421"/>
              <a:gd name="T106" fmla="*/ 343750 w 3732"/>
              <a:gd name="T107" fmla="*/ 616227 h 2421"/>
              <a:gd name="T108" fmla="*/ 204014 w 3732"/>
              <a:gd name="T109" fmla="*/ 517016 h 2421"/>
              <a:gd name="T110" fmla="*/ 145325 w 3732"/>
              <a:gd name="T111" fmla="*/ 401037 h 2421"/>
              <a:gd name="T112" fmla="*/ 185849 w 3732"/>
              <a:gd name="T113" fmla="*/ 290647 h 2421"/>
              <a:gd name="T114" fmla="*/ 226372 w 3732"/>
              <a:gd name="T115" fmla="*/ 215191 h 2421"/>
              <a:gd name="T116" fmla="*/ 185849 w 3732"/>
              <a:gd name="T117" fmla="*/ 156502 h 2421"/>
              <a:gd name="T118" fmla="*/ 58689 w 3732"/>
              <a:gd name="T119" fmla="*/ 115979 h 2421"/>
              <a:gd name="T120" fmla="*/ 0 w 3732"/>
              <a:gd name="T121" fmla="*/ 40523 h 2421"/>
              <a:gd name="T122" fmla="*/ 250127 w 3732"/>
              <a:gd name="T123" fmla="*/ 0 h 2421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  <a:gd name="T177" fmla="*/ 0 60000 65536"/>
              <a:gd name="T178" fmla="*/ 0 60000 65536"/>
              <a:gd name="T179" fmla="*/ 0 60000 65536"/>
              <a:gd name="T180" fmla="*/ 0 60000 65536"/>
              <a:gd name="T181" fmla="*/ 0 60000 65536"/>
              <a:gd name="T182" fmla="*/ 0 60000 65536"/>
              <a:gd name="T183" fmla="*/ 0 60000 65536"/>
              <a:gd name="T184" fmla="*/ 0 60000 65536"/>
              <a:gd name="T185" fmla="*/ 0 60000 65536"/>
              <a:gd name="T186" fmla="*/ 0 w 3732"/>
              <a:gd name="T187" fmla="*/ 0 h 2421"/>
              <a:gd name="T188" fmla="*/ 3732 w 3732"/>
              <a:gd name="T189" fmla="*/ 2421 h 2421"/>
            </a:gdLst>
            <a:ahLst/>
            <a:cxnLst>
              <a:cxn ang="T124">
                <a:pos x="T0" y="T1"/>
              </a:cxn>
              <a:cxn ang="T125">
                <a:pos x="T2" y="T3"/>
              </a:cxn>
              <a:cxn ang="T126">
                <a:pos x="T4" y="T5"/>
              </a:cxn>
              <a:cxn ang="T127">
                <a:pos x="T6" y="T7"/>
              </a:cxn>
              <a:cxn ang="T128">
                <a:pos x="T8" y="T9"/>
              </a:cxn>
              <a:cxn ang="T129">
                <a:pos x="T10" y="T11"/>
              </a:cxn>
              <a:cxn ang="T130">
                <a:pos x="T12" y="T13"/>
              </a:cxn>
              <a:cxn ang="T131">
                <a:pos x="T14" y="T15"/>
              </a:cxn>
              <a:cxn ang="T132">
                <a:pos x="T16" y="T17"/>
              </a:cxn>
              <a:cxn ang="T133">
                <a:pos x="T18" y="T19"/>
              </a:cxn>
              <a:cxn ang="T134">
                <a:pos x="T20" y="T21"/>
              </a:cxn>
              <a:cxn ang="T135">
                <a:pos x="T22" y="T23"/>
              </a:cxn>
              <a:cxn ang="T136">
                <a:pos x="T24" y="T25"/>
              </a:cxn>
              <a:cxn ang="T137">
                <a:pos x="T26" y="T27"/>
              </a:cxn>
              <a:cxn ang="T138">
                <a:pos x="T28" y="T29"/>
              </a:cxn>
              <a:cxn ang="T139">
                <a:pos x="T30" y="T31"/>
              </a:cxn>
              <a:cxn ang="T140">
                <a:pos x="T32" y="T33"/>
              </a:cxn>
              <a:cxn ang="T141">
                <a:pos x="T34" y="T35"/>
              </a:cxn>
              <a:cxn ang="T142">
                <a:pos x="T36" y="T37"/>
              </a:cxn>
              <a:cxn ang="T143">
                <a:pos x="T38" y="T39"/>
              </a:cxn>
              <a:cxn ang="T144">
                <a:pos x="T40" y="T41"/>
              </a:cxn>
              <a:cxn ang="T145">
                <a:pos x="T42" y="T43"/>
              </a:cxn>
              <a:cxn ang="T146">
                <a:pos x="T44" y="T45"/>
              </a:cxn>
              <a:cxn ang="T147">
                <a:pos x="T46" y="T47"/>
              </a:cxn>
              <a:cxn ang="T148">
                <a:pos x="T48" y="T49"/>
              </a:cxn>
              <a:cxn ang="T149">
                <a:pos x="T50" y="T51"/>
              </a:cxn>
              <a:cxn ang="T150">
                <a:pos x="T52" y="T53"/>
              </a:cxn>
              <a:cxn ang="T151">
                <a:pos x="T54" y="T55"/>
              </a:cxn>
              <a:cxn ang="T152">
                <a:pos x="T56" y="T57"/>
              </a:cxn>
              <a:cxn ang="T153">
                <a:pos x="T58" y="T59"/>
              </a:cxn>
              <a:cxn ang="T154">
                <a:pos x="T60" y="T61"/>
              </a:cxn>
              <a:cxn ang="T155">
                <a:pos x="T62" y="T63"/>
              </a:cxn>
              <a:cxn ang="T156">
                <a:pos x="T64" y="T65"/>
              </a:cxn>
              <a:cxn ang="T157">
                <a:pos x="T66" y="T67"/>
              </a:cxn>
              <a:cxn ang="T158">
                <a:pos x="T68" y="T69"/>
              </a:cxn>
              <a:cxn ang="T159">
                <a:pos x="T70" y="T71"/>
              </a:cxn>
              <a:cxn ang="T160">
                <a:pos x="T72" y="T73"/>
              </a:cxn>
              <a:cxn ang="T161">
                <a:pos x="T74" y="T75"/>
              </a:cxn>
              <a:cxn ang="T162">
                <a:pos x="T76" y="T77"/>
              </a:cxn>
              <a:cxn ang="T163">
                <a:pos x="T78" y="T79"/>
              </a:cxn>
              <a:cxn ang="T164">
                <a:pos x="T80" y="T81"/>
              </a:cxn>
              <a:cxn ang="T165">
                <a:pos x="T82" y="T83"/>
              </a:cxn>
              <a:cxn ang="T166">
                <a:pos x="T84" y="T85"/>
              </a:cxn>
              <a:cxn ang="T167">
                <a:pos x="T86" y="T87"/>
              </a:cxn>
              <a:cxn ang="T168">
                <a:pos x="T88" y="T89"/>
              </a:cxn>
              <a:cxn ang="T169">
                <a:pos x="T90" y="T91"/>
              </a:cxn>
              <a:cxn ang="T170">
                <a:pos x="T92" y="T93"/>
              </a:cxn>
              <a:cxn ang="T171">
                <a:pos x="T94" y="T95"/>
              </a:cxn>
              <a:cxn ang="T172">
                <a:pos x="T96" y="T97"/>
              </a:cxn>
              <a:cxn ang="T173">
                <a:pos x="T98" y="T99"/>
              </a:cxn>
              <a:cxn ang="T174">
                <a:pos x="T100" y="T101"/>
              </a:cxn>
              <a:cxn ang="T175">
                <a:pos x="T102" y="T103"/>
              </a:cxn>
              <a:cxn ang="T176">
                <a:pos x="T104" y="T105"/>
              </a:cxn>
              <a:cxn ang="T177">
                <a:pos x="T106" y="T107"/>
              </a:cxn>
              <a:cxn ang="T178">
                <a:pos x="T108" y="T109"/>
              </a:cxn>
              <a:cxn ang="T179">
                <a:pos x="T110" y="T111"/>
              </a:cxn>
              <a:cxn ang="T180">
                <a:pos x="T112" y="T113"/>
              </a:cxn>
              <a:cxn ang="T181">
                <a:pos x="T114" y="T115"/>
              </a:cxn>
              <a:cxn ang="T182">
                <a:pos x="T116" y="T117"/>
              </a:cxn>
              <a:cxn ang="T183">
                <a:pos x="T118" y="T119"/>
              </a:cxn>
              <a:cxn ang="T184">
                <a:pos x="T120" y="T121"/>
              </a:cxn>
              <a:cxn ang="T185">
                <a:pos x="T122" y="T123"/>
              </a:cxn>
            </a:cxnLst>
            <a:rect l="T186" t="T187" r="T188" b="T189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noFill/>
          </a:ln>
          <a:extLst>
            <a:ext uri="{91240B29-F687-4F45-9708-019B960494DF}"/>
          </a:extLst>
        </p:spPr>
        <p:txBody>
          <a:bodyPr/>
          <a:lstStyle/>
          <a:p>
            <a:pPr>
              <a:defRPr/>
            </a:pPr>
            <a:endParaRPr lang="cs-CZ"/>
          </a:p>
        </p:txBody>
      </p:sp>
      <p:grpSp>
        <p:nvGrpSpPr>
          <p:cNvPr id="82" name="グループ化 12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83" name="図形 13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4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5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6" name="図形 16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7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8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9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0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1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2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3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4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5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6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7" name="図形 28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8" name="図形 29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9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0" name="図形 31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1" name="図形 32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2" name="図形 33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3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4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5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6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7" name="図形 38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8" name="図形 39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9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0" name="図形 41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1" name="図形 42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2" name="図形 43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3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4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5" name="図形 46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6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7" name="図形 48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8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9" name="図形 50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0" name="図形 51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1" name="図形 52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2" name="図形 53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3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4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5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 dirty="0">
                <a:latin typeface="+mn-lt"/>
                <a:cs typeface="+mn-cs"/>
              </a:endParaRPr>
            </a:p>
          </p:txBody>
        </p:sp>
        <p:sp>
          <p:nvSpPr>
            <p:cNvPr id="126" name="図形 57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7" name="図形 58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8" name="図形 59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9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0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1" name="図形 62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2" name="図形 63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3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4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5" name="図形 66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6" name="図形 67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7" name="図形 68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8" name="図形 69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9" name="図形 70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0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1" name="図形 72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2" name="図形 73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3" name="図形 74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4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5" name="図形 76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6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7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8" name="図形 79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9" name="図形 80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0" name="図形 81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1" name="図形 82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2" name="図形 83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3" name="図形 84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4" name="図形 85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5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6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7" name="図形 88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 dirty="0"/>
          </a:p>
        </p:txBody>
      </p:sp>
      <p:sp>
        <p:nvSpPr>
          <p:cNvPr id="158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28561-0A7F-48CE-9B99-48F60B7B0577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159" name="図形 10"/>
          <p:cNvSpPr>
            <a:spLocks noGrp="1"/>
          </p:cNvSpPr>
          <p:nvPr>
            <p:ph type="ftr" sz="quarter" idx="11"/>
          </p:nvPr>
        </p:nvSpPr>
        <p:spPr>
          <a:xfrm>
            <a:off x="6048375" y="6492875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60" name="図形 17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E2D508-F3C8-4B16-8264-B8734FE44B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6EC6CE-45D7-43CC-9E2A-C9AAEB11659A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A4A24C-B921-47FB-8472-342BEB5DA4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DE5037-FB97-442D-9ABB-8F0D4B68A2AE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2875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02C7D3-DAD8-4F8E-AC83-B695A73228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DC1C5D-1D7D-4112-88BE-D7448831C476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5538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E6D468-6205-4C06-834A-6DD41AFE56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grpSp>
        <p:nvGrpSpPr>
          <p:cNvPr id="8" name="グループ化 11"/>
          <p:cNvGrpSpPr>
            <a:grpSpLocks/>
          </p:cNvGrpSpPr>
          <p:nvPr/>
        </p:nvGrpSpPr>
        <p:grpSpPr bwMode="auto">
          <a:xfrm>
            <a:off x="4763" y="5589588"/>
            <a:ext cx="5067300" cy="1268412"/>
            <a:chOff x="16865" y="4817936"/>
            <a:chExt cx="5067302" cy="1268398"/>
          </a:xfrm>
        </p:grpSpPr>
        <p:sp>
          <p:nvSpPr>
            <p:cNvPr id="9" name="図形 14"/>
            <p:cNvSpPr>
              <a:spLocks/>
            </p:cNvSpPr>
            <p:nvPr/>
          </p:nvSpPr>
          <p:spPr bwMode="auto">
            <a:xfrm>
              <a:off x="16865" y="5459279"/>
              <a:ext cx="254000" cy="303209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" name="図形 15"/>
            <p:cNvSpPr>
              <a:spLocks/>
            </p:cNvSpPr>
            <p:nvPr/>
          </p:nvSpPr>
          <p:spPr bwMode="auto">
            <a:xfrm>
              <a:off x="16865" y="4906835"/>
              <a:ext cx="158750" cy="187323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" name="図形 16"/>
            <p:cNvSpPr>
              <a:spLocks/>
            </p:cNvSpPr>
            <p:nvPr/>
          </p:nvSpPr>
          <p:spPr bwMode="auto">
            <a:xfrm>
              <a:off x="3842742" y="5919649"/>
              <a:ext cx="317500" cy="166685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" name="図形 17"/>
            <p:cNvSpPr>
              <a:spLocks/>
            </p:cNvSpPr>
            <p:nvPr/>
          </p:nvSpPr>
          <p:spPr bwMode="auto">
            <a:xfrm>
              <a:off x="16865" y="4984621"/>
              <a:ext cx="22225" cy="68262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" name="図形 18"/>
            <p:cNvSpPr>
              <a:spLocks/>
            </p:cNvSpPr>
            <p:nvPr/>
          </p:nvSpPr>
          <p:spPr bwMode="auto">
            <a:xfrm>
              <a:off x="16865" y="5470391"/>
              <a:ext cx="158750" cy="261935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" name="図形 20"/>
            <p:cNvSpPr>
              <a:spLocks/>
            </p:cNvSpPr>
            <p:nvPr/>
          </p:nvSpPr>
          <p:spPr bwMode="auto">
            <a:xfrm>
              <a:off x="27977" y="4827461"/>
              <a:ext cx="165100" cy="79374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" name="図形 21"/>
            <p:cNvSpPr>
              <a:spLocks/>
            </p:cNvSpPr>
            <p:nvPr/>
          </p:nvSpPr>
          <p:spPr bwMode="auto">
            <a:xfrm>
              <a:off x="129577" y="4827461"/>
              <a:ext cx="187325" cy="841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7" name="図形 22"/>
            <p:cNvSpPr>
              <a:spLocks/>
            </p:cNvSpPr>
            <p:nvPr/>
          </p:nvSpPr>
          <p:spPr bwMode="auto">
            <a:xfrm>
              <a:off x="1847253" y="5308468"/>
              <a:ext cx="390525" cy="119062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8" name="図形 23"/>
            <p:cNvSpPr>
              <a:spLocks/>
            </p:cNvSpPr>
            <p:nvPr/>
          </p:nvSpPr>
          <p:spPr bwMode="auto">
            <a:xfrm>
              <a:off x="1650403" y="5292593"/>
              <a:ext cx="287338" cy="150811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9" name="図形 24"/>
            <p:cNvSpPr>
              <a:spLocks/>
            </p:cNvSpPr>
            <p:nvPr/>
          </p:nvSpPr>
          <p:spPr bwMode="auto">
            <a:xfrm>
              <a:off x="1161452" y="5187819"/>
              <a:ext cx="619125" cy="255585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0" name="図形 25"/>
            <p:cNvSpPr>
              <a:spLocks/>
            </p:cNvSpPr>
            <p:nvPr/>
          </p:nvSpPr>
          <p:spPr bwMode="auto">
            <a:xfrm>
              <a:off x="1417041" y="5249731"/>
              <a:ext cx="293687" cy="152398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1" name="図形 26"/>
            <p:cNvSpPr>
              <a:spLocks/>
            </p:cNvSpPr>
            <p:nvPr/>
          </p:nvSpPr>
          <p:spPr bwMode="auto">
            <a:xfrm>
              <a:off x="1332903" y="5246556"/>
              <a:ext cx="384175" cy="176210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2" name="図形 27"/>
            <p:cNvSpPr>
              <a:spLocks/>
            </p:cNvSpPr>
            <p:nvPr/>
          </p:nvSpPr>
          <p:spPr bwMode="auto">
            <a:xfrm>
              <a:off x="1280515" y="5224332"/>
              <a:ext cx="460375" cy="209548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3" name="図形 28"/>
            <p:cNvSpPr>
              <a:spLocks/>
            </p:cNvSpPr>
            <p:nvPr/>
          </p:nvSpPr>
          <p:spPr bwMode="auto">
            <a:xfrm>
              <a:off x="1242415" y="5203694"/>
              <a:ext cx="225425" cy="209548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4" name="図形 29"/>
            <p:cNvSpPr>
              <a:spLocks/>
            </p:cNvSpPr>
            <p:nvPr/>
          </p:nvSpPr>
          <p:spPr bwMode="auto">
            <a:xfrm>
              <a:off x="2175866" y="4827461"/>
              <a:ext cx="204787" cy="200023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5" name="図形 30"/>
            <p:cNvSpPr>
              <a:spLocks/>
            </p:cNvSpPr>
            <p:nvPr/>
          </p:nvSpPr>
          <p:spPr bwMode="auto">
            <a:xfrm>
              <a:off x="2102841" y="4827461"/>
              <a:ext cx="215900" cy="209548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6" name="図形 31"/>
            <p:cNvSpPr>
              <a:spLocks/>
            </p:cNvSpPr>
            <p:nvPr/>
          </p:nvSpPr>
          <p:spPr bwMode="auto">
            <a:xfrm>
              <a:off x="1994891" y="4827461"/>
              <a:ext cx="242887" cy="21907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7" name="図形 32"/>
            <p:cNvSpPr>
              <a:spLocks/>
            </p:cNvSpPr>
            <p:nvPr/>
          </p:nvSpPr>
          <p:spPr bwMode="auto">
            <a:xfrm>
              <a:off x="1864716" y="4827461"/>
              <a:ext cx="266700" cy="239709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8" name="図形 33"/>
            <p:cNvSpPr>
              <a:spLocks/>
            </p:cNvSpPr>
            <p:nvPr/>
          </p:nvSpPr>
          <p:spPr bwMode="auto">
            <a:xfrm>
              <a:off x="1609128" y="4827461"/>
              <a:ext cx="454025" cy="239709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9" name="図形 34"/>
            <p:cNvSpPr>
              <a:spLocks/>
            </p:cNvSpPr>
            <p:nvPr/>
          </p:nvSpPr>
          <p:spPr bwMode="auto">
            <a:xfrm>
              <a:off x="1432916" y="4827461"/>
              <a:ext cx="420687" cy="255584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0" name="図形 35"/>
            <p:cNvSpPr>
              <a:spLocks/>
            </p:cNvSpPr>
            <p:nvPr/>
          </p:nvSpPr>
          <p:spPr bwMode="auto">
            <a:xfrm>
              <a:off x="1359891" y="4827461"/>
              <a:ext cx="363537" cy="261934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1" name="図形 36"/>
            <p:cNvSpPr>
              <a:spLocks/>
            </p:cNvSpPr>
            <p:nvPr/>
          </p:nvSpPr>
          <p:spPr bwMode="auto">
            <a:xfrm>
              <a:off x="985240" y="4827461"/>
              <a:ext cx="668337" cy="674680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2" name="図形 37"/>
            <p:cNvSpPr>
              <a:spLocks/>
            </p:cNvSpPr>
            <p:nvPr/>
          </p:nvSpPr>
          <p:spPr bwMode="auto">
            <a:xfrm>
              <a:off x="662977" y="5146544"/>
              <a:ext cx="884238" cy="360359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3" name="図形 38"/>
            <p:cNvSpPr>
              <a:spLocks/>
            </p:cNvSpPr>
            <p:nvPr/>
          </p:nvSpPr>
          <p:spPr bwMode="auto">
            <a:xfrm>
              <a:off x="577252" y="5135432"/>
              <a:ext cx="749300" cy="366708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4" name="図形 39"/>
            <p:cNvSpPr>
              <a:spLocks/>
            </p:cNvSpPr>
            <p:nvPr/>
          </p:nvSpPr>
          <p:spPr bwMode="auto">
            <a:xfrm>
              <a:off x="770927" y="4827461"/>
              <a:ext cx="782638" cy="638168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5" name="図形 40"/>
            <p:cNvSpPr>
              <a:spLocks/>
            </p:cNvSpPr>
            <p:nvPr/>
          </p:nvSpPr>
          <p:spPr bwMode="auto">
            <a:xfrm>
              <a:off x="1139227" y="4827461"/>
              <a:ext cx="328613" cy="319083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6" name="図形 41"/>
            <p:cNvSpPr>
              <a:spLocks/>
            </p:cNvSpPr>
            <p:nvPr/>
          </p:nvSpPr>
          <p:spPr bwMode="auto">
            <a:xfrm>
              <a:off x="470890" y="4889372"/>
              <a:ext cx="242887" cy="261935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7" name="図形 42"/>
            <p:cNvSpPr>
              <a:spLocks/>
            </p:cNvSpPr>
            <p:nvPr/>
          </p:nvSpPr>
          <p:spPr bwMode="auto">
            <a:xfrm>
              <a:off x="618527" y="4911597"/>
              <a:ext cx="276225" cy="223836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8" name="図形 43"/>
            <p:cNvSpPr>
              <a:spLocks/>
            </p:cNvSpPr>
            <p:nvPr/>
          </p:nvSpPr>
          <p:spPr bwMode="auto">
            <a:xfrm>
              <a:off x="537565" y="4886197"/>
              <a:ext cx="442912" cy="223836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9" name="図形 44"/>
            <p:cNvSpPr>
              <a:spLocks/>
            </p:cNvSpPr>
            <p:nvPr/>
          </p:nvSpPr>
          <p:spPr bwMode="auto">
            <a:xfrm>
              <a:off x="680440" y="4886197"/>
              <a:ext cx="11112" cy="1588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0" name="図形 45"/>
            <p:cNvSpPr>
              <a:spLocks/>
            </p:cNvSpPr>
            <p:nvPr/>
          </p:nvSpPr>
          <p:spPr bwMode="auto">
            <a:xfrm>
              <a:off x="628052" y="4827461"/>
              <a:ext cx="103188" cy="47624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1" name="図形 46"/>
            <p:cNvSpPr>
              <a:spLocks/>
            </p:cNvSpPr>
            <p:nvPr/>
          </p:nvSpPr>
          <p:spPr bwMode="auto">
            <a:xfrm>
              <a:off x="709015" y="4827461"/>
              <a:ext cx="90487" cy="47624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2" name="図形 47"/>
            <p:cNvSpPr>
              <a:spLocks/>
            </p:cNvSpPr>
            <p:nvPr/>
          </p:nvSpPr>
          <p:spPr bwMode="auto">
            <a:xfrm>
              <a:off x="153390" y="5187819"/>
              <a:ext cx="617537" cy="277810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3" name="図形 48"/>
            <p:cNvSpPr>
              <a:spLocks/>
            </p:cNvSpPr>
            <p:nvPr/>
          </p:nvSpPr>
          <p:spPr bwMode="auto">
            <a:xfrm>
              <a:off x="232765" y="4827461"/>
              <a:ext cx="1127125" cy="674680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4" name="図形 49"/>
            <p:cNvSpPr>
              <a:spLocks/>
            </p:cNvSpPr>
            <p:nvPr/>
          </p:nvSpPr>
          <p:spPr bwMode="auto">
            <a:xfrm>
              <a:off x="391515" y="5710101"/>
              <a:ext cx="720725" cy="314322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5" name="図形 50"/>
            <p:cNvSpPr>
              <a:spLocks/>
            </p:cNvSpPr>
            <p:nvPr/>
          </p:nvSpPr>
          <p:spPr bwMode="auto">
            <a:xfrm>
              <a:off x="969365" y="5486266"/>
              <a:ext cx="311150" cy="21907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6" name="図形 51"/>
            <p:cNvSpPr>
              <a:spLocks/>
            </p:cNvSpPr>
            <p:nvPr/>
          </p:nvSpPr>
          <p:spPr bwMode="auto">
            <a:xfrm>
              <a:off x="210540" y="5486266"/>
              <a:ext cx="904875" cy="520694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7" name="図形 52"/>
            <p:cNvSpPr>
              <a:spLocks/>
            </p:cNvSpPr>
            <p:nvPr/>
          </p:nvSpPr>
          <p:spPr bwMode="auto">
            <a:xfrm>
              <a:off x="16865" y="5767251"/>
              <a:ext cx="22225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8" name="図形 53"/>
            <p:cNvSpPr>
              <a:spLocks/>
            </p:cNvSpPr>
            <p:nvPr/>
          </p:nvSpPr>
          <p:spPr bwMode="auto">
            <a:xfrm>
              <a:off x="62902" y="5486266"/>
              <a:ext cx="447675" cy="276222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9" name="図形 54"/>
            <p:cNvSpPr>
              <a:spLocks/>
            </p:cNvSpPr>
            <p:nvPr/>
          </p:nvSpPr>
          <p:spPr bwMode="auto">
            <a:xfrm>
              <a:off x="367702" y="5522778"/>
              <a:ext cx="227013" cy="187323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0" name="図形 55"/>
            <p:cNvSpPr>
              <a:spLocks/>
            </p:cNvSpPr>
            <p:nvPr/>
          </p:nvSpPr>
          <p:spPr bwMode="auto">
            <a:xfrm>
              <a:off x="83540" y="5459279"/>
              <a:ext cx="942975" cy="307972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1" name="図形 56"/>
            <p:cNvSpPr>
              <a:spLocks/>
            </p:cNvSpPr>
            <p:nvPr/>
          </p:nvSpPr>
          <p:spPr bwMode="auto">
            <a:xfrm>
              <a:off x="89890" y="5746613"/>
              <a:ext cx="965200" cy="319084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2" name="図形 57"/>
            <p:cNvSpPr>
              <a:spLocks/>
            </p:cNvSpPr>
            <p:nvPr/>
          </p:nvSpPr>
          <p:spPr bwMode="auto">
            <a:xfrm>
              <a:off x="839190" y="5757726"/>
              <a:ext cx="236537" cy="198435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3" name="図形 58"/>
            <p:cNvSpPr>
              <a:spLocks/>
            </p:cNvSpPr>
            <p:nvPr/>
          </p:nvSpPr>
          <p:spPr bwMode="auto">
            <a:xfrm>
              <a:off x="702665" y="5778362"/>
              <a:ext cx="352425" cy="203198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4" name="図形 59"/>
            <p:cNvSpPr>
              <a:spLocks/>
            </p:cNvSpPr>
            <p:nvPr/>
          </p:nvSpPr>
          <p:spPr bwMode="auto">
            <a:xfrm>
              <a:off x="561377" y="5762488"/>
              <a:ext cx="514350" cy="255585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5" name="図形 60"/>
            <p:cNvSpPr>
              <a:spLocks/>
            </p:cNvSpPr>
            <p:nvPr/>
          </p:nvSpPr>
          <p:spPr bwMode="auto">
            <a:xfrm>
              <a:off x="794740" y="5810112"/>
              <a:ext cx="338137" cy="177798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6" name="図形 61"/>
            <p:cNvSpPr>
              <a:spLocks/>
            </p:cNvSpPr>
            <p:nvPr/>
          </p:nvSpPr>
          <p:spPr bwMode="auto">
            <a:xfrm>
              <a:off x="901102" y="5767251"/>
              <a:ext cx="265113" cy="198435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7" name="図形 62"/>
            <p:cNvSpPr>
              <a:spLocks/>
            </p:cNvSpPr>
            <p:nvPr/>
          </p:nvSpPr>
          <p:spPr bwMode="auto">
            <a:xfrm>
              <a:off x="940790" y="5746613"/>
              <a:ext cx="306387" cy="209548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8" name="図形 63"/>
            <p:cNvSpPr>
              <a:spLocks/>
            </p:cNvSpPr>
            <p:nvPr/>
          </p:nvSpPr>
          <p:spPr bwMode="auto">
            <a:xfrm>
              <a:off x="985240" y="5522778"/>
              <a:ext cx="517525" cy="406396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9" name="図形 64"/>
            <p:cNvSpPr>
              <a:spLocks/>
            </p:cNvSpPr>
            <p:nvPr/>
          </p:nvSpPr>
          <p:spPr bwMode="auto">
            <a:xfrm>
              <a:off x="1036040" y="5710101"/>
              <a:ext cx="312737" cy="214310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0" name="図形 65"/>
            <p:cNvSpPr>
              <a:spLocks/>
            </p:cNvSpPr>
            <p:nvPr/>
          </p:nvSpPr>
          <p:spPr bwMode="auto">
            <a:xfrm>
              <a:off x="1099540" y="5527540"/>
              <a:ext cx="454025" cy="380996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1" name="図形 66"/>
            <p:cNvSpPr>
              <a:spLocks/>
            </p:cNvSpPr>
            <p:nvPr/>
          </p:nvSpPr>
          <p:spPr bwMode="auto">
            <a:xfrm>
              <a:off x="1166215" y="5506903"/>
              <a:ext cx="487362" cy="401633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2" name="図形 67"/>
            <p:cNvSpPr>
              <a:spLocks/>
            </p:cNvSpPr>
            <p:nvPr/>
          </p:nvSpPr>
          <p:spPr bwMode="auto">
            <a:xfrm>
              <a:off x="1247177" y="5511665"/>
              <a:ext cx="533400" cy="396871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3" name="図形 68"/>
            <p:cNvSpPr>
              <a:spLocks/>
            </p:cNvSpPr>
            <p:nvPr/>
          </p:nvSpPr>
          <p:spPr bwMode="auto">
            <a:xfrm>
              <a:off x="1547216" y="5919649"/>
              <a:ext cx="6350" cy="1587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4" name="図形 69"/>
            <p:cNvSpPr>
              <a:spLocks/>
            </p:cNvSpPr>
            <p:nvPr/>
          </p:nvSpPr>
          <p:spPr bwMode="auto">
            <a:xfrm>
              <a:off x="1309091" y="5502140"/>
              <a:ext cx="641350" cy="417508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5" name="図形 70"/>
            <p:cNvSpPr>
              <a:spLocks/>
            </p:cNvSpPr>
            <p:nvPr/>
          </p:nvSpPr>
          <p:spPr bwMode="auto">
            <a:xfrm>
              <a:off x="1031277" y="5135432"/>
              <a:ext cx="1144588" cy="773103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6" name="図形 71"/>
            <p:cNvSpPr>
              <a:spLocks/>
            </p:cNvSpPr>
            <p:nvPr/>
          </p:nvSpPr>
          <p:spPr bwMode="auto">
            <a:xfrm>
              <a:off x="1871066" y="5459279"/>
              <a:ext cx="430212" cy="220660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7" name="図形 72"/>
            <p:cNvSpPr>
              <a:spLocks/>
            </p:cNvSpPr>
            <p:nvPr/>
          </p:nvSpPr>
          <p:spPr bwMode="auto">
            <a:xfrm>
              <a:off x="2080616" y="5470391"/>
              <a:ext cx="288925" cy="19843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8" name="図形 73"/>
            <p:cNvSpPr>
              <a:spLocks/>
            </p:cNvSpPr>
            <p:nvPr/>
          </p:nvSpPr>
          <p:spPr bwMode="auto">
            <a:xfrm>
              <a:off x="1439266" y="5705338"/>
              <a:ext cx="471487" cy="198436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9" name="図形 74"/>
            <p:cNvSpPr>
              <a:spLocks/>
            </p:cNvSpPr>
            <p:nvPr/>
          </p:nvSpPr>
          <p:spPr bwMode="auto">
            <a:xfrm>
              <a:off x="1694853" y="5443404"/>
              <a:ext cx="754063" cy="444495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0" name="図形 75"/>
            <p:cNvSpPr>
              <a:spLocks/>
            </p:cNvSpPr>
            <p:nvPr/>
          </p:nvSpPr>
          <p:spPr bwMode="auto">
            <a:xfrm>
              <a:off x="1785341" y="5689463"/>
              <a:ext cx="385762" cy="19843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1" name="図形 76"/>
            <p:cNvSpPr>
              <a:spLocks/>
            </p:cNvSpPr>
            <p:nvPr/>
          </p:nvSpPr>
          <p:spPr bwMode="auto">
            <a:xfrm>
              <a:off x="1904403" y="5459279"/>
              <a:ext cx="815975" cy="423857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2" name="図形 77"/>
            <p:cNvSpPr>
              <a:spLocks/>
            </p:cNvSpPr>
            <p:nvPr/>
          </p:nvSpPr>
          <p:spPr bwMode="auto">
            <a:xfrm>
              <a:off x="1723428" y="5302118"/>
              <a:ext cx="1082675" cy="387346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3" name="図形 78"/>
            <p:cNvSpPr>
              <a:spLocks/>
            </p:cNvSpPr>
            <p:nvPr/>
          </p:nvSpPr>
          <p:spPr bwMode="auto">
            <a:xfrm>
              <a:off x="1961553" y="5313231"/>
              <a:ext cx="350838" cy="114299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4" name="図形 79"/>
            <p:cNvSpPr>
              <a:spLocks/>
            </p:cNvSpPr>
            <p:nvPr/>
          </p:nvSpPr>
          <p:spPr bwMode="auto">
            <a:xfrm>
              <a:off x="2753716" y="5443404"/>
              <a:ext cx="409575" cy="277809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5" name="図形 80"/>
            <p:cNvSpPr>
              <a:spLocks/>
            </p:cNvSpPr>
            <p:nvPr/>
          </p:nvSpPr>
          <p:spPr bwMode="auto">
            <a:xfrm>
              <a:off x="3893542" y="5360855"/>
              <a:ext cx="322262" cy="269872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6" name="図形 81"/>
            <p:cNvSpPr>
              <a:spLocks/>
            </p:cNvSpPr>
            <p:nvPr/>
          </p:nvSpPr>
          <p:spPr bwMode="auto">
            <a:xfrm>
              <a:off x="3671291" y="5329105"/>
              <a:ext cx="477837" cy="328608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7" name="図形 82"/>
            <p:cNvSpPr>
              <a:spLocks/>
            </p:cNvSpPr>
            <p:nvPr/>
          </p:nvSpPr>
          <p:spPr bwMode="auto">
            <a:xfrm>
              <a:off x="3622078" y="5365617"/>
              <a:ext cx="322263" cy="292097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8" name="図形 83"/>
            <p:cNvSpPr>
              <a:spLocks/>
            </p:cNvSpPr>
            <p:nvPr/>
          </p:nvSpPr>
          <p:spPr bwMode="auto">
            <a:xfrm>
              <a:off x="3196628" y="5344980"/>
              <a:ext cx="555625" cy="334958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9" name="図形 84"/>
            <p:cNvSpPr>
              <a:spLocks/>
            </p:cNvSpPr>
            <p:nvPr/>
          </p:nvSpPr>
          <p:spPr bwMode="auto">
            <a:xfrm>
              <a:off x="3048991" y="5908536"/>
              <a:ext cx="4762" cy="11113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0" name="図形 85"/>
            <p:cNvSpPr>
              <a:spLocks/>
            </p:cNvSpPr>
            <p:nvPr/>
          </p:nvSpPr>
          <p:spPr bwMode="auto">
            <a:xfrm>
              <a:off x="16865" y="6065697"/>
              <a:ext cx="90487" cy="2063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1" name="図形 86"/>
            <p:cNvSpPr>
              <a:spLocks/>
            </p:cNvSpPr>
            <p:nvPr/>
          </p:nvSpPr>
          <p:spPr bwMode="auto">
            <a:xfrm>
              <a:off x="3110903" y="5402130"/>
              <a:ext cx="260350" cy="280984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2" name="図形 87"/>
            <p:cNvSpPr>
              <a:spLocks/>
            </p:cNvSpPr>
            <p:nvPr/>
          </p:nvSpPr>
          <p:spPr bwMode="auto">
            <a:xfrm>
              <a:off x="16865" y="6029185"/>
              <a:ext cx="493712" cy="57149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83" name="図形 6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23EE89-B93C-4855-9AAE-031CB4D011E5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84" name="図形 7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5" name="図形 8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CFAE00-2B8D-4D83-A732-8578BABA8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809B76-F95D-43A2-9423-C7A554D5E1C9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01155F-FB82-41AF-9427-F4EE3B2F1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90F6F3-308E-4F92-BC77-B4B2E82C5874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3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730692-28EB-4DAD-B5AE-256627ED7F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53C11EC-B5AA-4119-B5CC-9D2168E659D0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F775381-B765-4797-8F32-8DC8778492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altLang="ja-JP" noProof="0" smtClean="0"/>
              <a:t>Kliknutím na ikonu přidáte obrázek.</a:t>
            </a:r>
            <a:endParaRPr lang="ja-JP" altLang="en-US" noProof="0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dirty="0"/>
          </a:p>
        </p:txBody>
      </p:sp>
      <p:sp>
        <p:nvSpPr>
          <p:cNvPr id="5" name="図形 8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4B17ED-447C-4DB8-93E0-4B453B648E23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6" name="図形 9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図形 10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E964E9-CC0D-481D-BA38-45DD8E3E25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667FF8-4DE8-47F2-9CBA-E8722410FB8A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78B5C31-BF30-41E3-B019-F489568B3F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lang="cs-CZ" altLang="ja-JP" smtClean="0"/>
              <a:t>Kliknutím lze upravit styl.</a:t>
            </a:r>
            <a:endParaRPr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lang="cs-CZ" altLang="ja-JP" smtClean="0"/>
              <a:t>Kliknutím lze upravit styly předlohy textu.</a:t>
            </a:r>
          </a:p>
          <a:p>
            <a:pPr lvl="1"/>
            <a:r>
              <a:rPr lang="cs-CZ" altLang="ja-JP" smtClean="0"/>
              <a:t>Druhá úroveň</a:t>
            </a:r>
          </a:p>
          <a:p>
            <a:pPr lvl="2"/>
            <a:r>
              <a:rPr lang="cs-CZ" altLang="ja-JP" smtClean="0"/>
              <a:t>Třetí úroveň</a:t>
            </a:r>
          </a:p>
          <a:p>
            <a:pPr lvl="3"/>
            <a:r>
              <a:rPr lang="cs-CZ" altLang="ja-JP" smtClean="0"/>
              <a:t>Čtvrtá úroveň</a:t>
            </a:r>
          </a:p>
          <a:p>
            <a:pPr lvl="4"/>
            <a:r>
              <a:rPr lang="cs-CZ" altLang="ja-JP" smtClean="0"/>
              <a:t>Pátá úroveň</a:t>
            </a:r>
            <a:endParaRPr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988" y="6494463"/>
            <a:ext cx="1528762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FCF35F8-B550-4D64-B2BE-860F7E09EA8A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375" y="6494463"/>
            <a:ext cx="239395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475" y="6494463"/>
            <a:ext cx="644525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6DFF8B-2BC2-4A7A-82EE-DF8AADBD2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altLang="ja-JP" smtClean="0"/>
              <a:t>Kliknutím lze upravit styl.</a:t>
            </a:r>
            <a:endParaRPr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altLang="ja-JP" smtClean="0"/>
              <a:t>Kliknutím lze upravit styl předlohy.</a:t>
            </a:r>
            <a:endParaRPr lang="ja-JP" altLang="en-US"/>
          </a:p>
        </p:txBody>
      </p:sp>
      <p:sp>
        <p:nvSpPr>
          <p:cNvPr id="4" name="正方形/長方形 2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0B0015-C25D-49ED-9160-D90370B03BE7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5" name="正方形/長方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正方形/長方形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0F75CD-E63E-445E-8954-DED4D2A725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25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63" y="0"/>
            <a:ext cx="5214937" cy="3382963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ja-JP" altLang="en-US">
              <a:latin typeface="+mn-lt"/>
              <a:cs typeface="+mn-cs"/>
            </a:endParaRPr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725" y="1857375"/>
            <a:ext cx="8248650" cy="45005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lang="ja-JP" altLang="en-US" dirty="0" smtClean="0"/>
              <a:t>第 </a:t>
            </a:r>
            <a:r>
              <a:rPr lang="en-US" altLang="ja-JP" dirty="0" smtClean="0"/>
              <a:t>2 </a:t>
            </a:r>
            <a:r>
              <a:rPr lang="ja-JP" altLang="en-US" dirty="0" smtClean="0"/>
              <a:t>レベル</a:t>
            </a:r>
          </a:p>
          <a:p>
            <a:pPr lvl="2"/>
            <a:r>
              <a:rPr lang="ja-JP" altLang="en-US" dirty="0" smtClean="0"/>
              <a:t>第 </a:t>
            </a:r>
            <a:r>
              <a:rPr lang="en-US" altLang="ja-JP" dirty="0" smtClean="0"/>
              <a:t>3 </a:t>
            </a:r>
            <a:r>
              <a:rPr lang="ja-JP" altLang="en-US" dirty="0" smtClean="0"/>
              <a:t>レベル</a:t>
            </a:r>
          </a:p>
          <a:p>
            <a:pPr lvl="3"/>
            <a:r>
              <a:rPr lang="ja-JP" altLang="en-US" dirty="0" smtClean="0"/>
              <a:t>第 </a:t>
            </a:r>
            <a:r>
              <a:rPr lang="en-US" altLang="ja-JP" dirty="0" smtClean="0"/>
              <a:t>4 </a:t>
            </a:r>
            <a:r>
              <a:rPr lang="ja-JP" altLang="en-US" dirty="0" smtClean="0"/>
              <a:t>レベル</a:t>
            </a:r>
          </a:p>
          <a:p>
            <a:pPr lvl="4"/>
            <a:r>
              <a:rPr lang="ja-JP" altLang="en-US" dirty="0" smtClean="0"/>
              <a:t>第 </a:t>
            </a:r>
            <a:r>
              <a:rPr lang="en-US" altLang="ja-JP" dirty="0" smtClean="0"/>
              <a:t>5 </a:t>
            </a:r>
            <a:r>
              <a:rPr lang="ja-JP" altLang="en-US" dirty="0" smtClean="0"/>
              <a:t>レベル</a:t>
            </a:r>
          </a:p>
          <a:p>
            <a:pPr lvl="5"/>
            <a:r>
              <a:rPr lang="ja-JP" altLang="en-US" dirty="0" smtClean="0"/>
              <a:t>第</a:t>
            </a:r>
            <a:r>
              <a:rPr lang="en-US" altLang="ja-JP" dirty="0" smtClean="0"/>
              <a:t>6</a:t>
            </a:r>
            <a:r>
              <a:rPr lang="ja-JP" altLang="en-US" dirty="0" smtClean="0"/>
              <a:t>レベル</a:t>
            </a:r>
          </a:p>
          <a:p>
            <a:pPr lvl="6"/>
            <a:r>
              <a:rPr lang="ja-JP" altLang="en-US" dirty="0" smtClean="0"/>
              <a:t>第</a:t>
            </a:r>
            <a:r>
              <a:rPr lang="en-US" altLang="ja-JP" dirty="0" smtClean="0"/>
              <a:t>7</a:t>
            </a:r>
            <a:r>
              <a:rPr lang="ja-JP" altLang="en-US" dirty="0" smtClean="0"/>
              <a:t>レベル</a:t>
            </a:r>
          </a:p>
          <a:p>
            <a:pPr lvl="7"/>
            <a:r>
              <a:rPr lang="ja-JP" altLang="en-US" dirty="0" smtClean="0"/>
              <a:t>第</a:t>
            </a:r>
            <a:r>
              <a:rPr lang="en-US" altLang="ja-JP" dirty="0" smtClean="0"/>
              <a:t>8</a:t>
            </a:r>
            <a:r>
              <a:rPr lang="ja-JP" altLang="en-US" dirty="0" smtClean="0"/>
              <a:t>レベル</a:t>
            </a:r>
          </a:p>
          <a:p>
            <a:pPr lvl="8"/>
            <a:r>
              <a:rPr lang="ja-JP" altLang="en-US" dirty="0" smtClean="0"/>
              <a:t>第</a:t>
            </a:r>
            <a:r>
              <a:rPr lang="en-US" altLang="ja-JP" dirty="0" smtClean="0"/>
              <a:t>9</a:t>
            </a:r>
            <a:r>
              <a:rPr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88" y="6492875"/>
            <a:ext cx="1528762" cy="365125"/>
          </a:xfrm>
          <a:prstGeom prst="rect">
            <a:avLst/>
          </a:prstGeom>
        </p:spPr>
        <p:txBody>
          <a:bodyPr vert="horz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B9F066-088B-4592-8B1F-FB91F95159F3}" type="datetimeFigureOut">
              <a:rPr lang="cs-CZ"/>
              <a:pPr>
                <a:defRPr/>
              </a:pPr>
              <a:t>19.9.2013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375" y="6492875"/>
            <a:ext cx="2395538" cy="365125"/>
          </a:xfrm>
          <a:prstGeom prst="rect">
            <a:avLst/>
          </a:prstGeom>
        </p:spPr>
        <p:txBody>
          <a:bodyPr vert="horz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63" y="6492875"/>
            <a:ext cx="642937" cy="365125"/>
          </a:xfrm>
          <a:prstGeom prst="rect">
            <a:avLst/>
          </a:prstGeom>
        </p:spPr>
        <p:txBody>
          <a:bodyPr vert="horz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rgbClr val="000000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C6C74A-FEBE-465B-A1EF-666073CCA4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32" name="正方形/長方形 185"/>
          <p:cNvSpPr>
            <a:spLocks noChangeArrowheads="1"/>
          </p:cNvSpPr>
          <p:nvPr/>
        </p:nvSpPr>
        <p:spPr bwMode="auto">
          <a:xfrm>
            <a:off x="8469313" y="5716588"/>
            <a:ext cx="0" cy="369887"/>
          </a:xfrm>
          <a:prstGeom prst="rect">
            <a:avLst/>
          </a:prstGeom>
          <a:solidFill>
            <a:srgbClr val="FFFFFF">
              <a:alpha val="25098"/>
            </a:srgbClr>
          </a:solidFill>
          <a:ln>
            <a:noFill/>
          </a:ln>
          <a:extLst>
            <a:ext uri="{91240B29-F687-4F45-9708-019B960494DF}"/>
          </a:extLst>
        </p:spPr>
        <p:txBody>
          <a:bodyPr lIns="0" tIns="0" rIns="0" bIns="0">
            <a:spAutoFit/>
          </a:bodyPr>
          <a:lstStyle/>
          <a:p>
            <a:pPr>
              <a:defRPr/>
            </a:pPr>
            <a:endParaRPr kumimoji="1" lang="ja-JP" altLang="ja-JP" sz="2400">
              <a:latin typeface="Arial" charset="0"/>
              <a:ea typeface="ＭＳ Ｐゴシック" pitchFamily="34" charset="-128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lang="ja-JP" altLang="en-US" dirty="0" smtClean="0"/>
              <a:t>マスタ タイトルの書式設定</a:t>
            </a:r>
            <a:endParaRPr lang="ja-JP" altLang="en-US" dirty="0"/>
          </a:p>
        </p:txBody>
      </p:sp>
      <p:grpSp>
        <p:nvGrpSpPr>
          <p:cNvPr id="1034" name="グループ化 11"/>
          <p:cNvGrpSpPr>
            <a:grpSpLocks/>
          </p:cNvGrpSpPr>
          <p:nvPr/>
        </p:nvGrpSpPr>
        <p:grpSpPr bwMode="auto">
          <a:xfrm>
            <a:off x="4000500" y="0"/>
            <a:ext cx="5143500" cy="200025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3"/>
              <a:ext cx="324" cy="270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3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1" y="0"/>
              <a:ext cx="143" cy="129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5" cy="35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1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8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1"/>
              <a:ext cx="532" cy="491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0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1"/>
              <a:ext cx="192" cy="197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5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7" y="768"/>
              <a:ext cx="0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1" y="388"/>
              <a:ext cx="247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90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3" y="139"/>
              <a:ext cx="183" cy="133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3" y="139"/>
              <a:ext cx="2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9"/>
              <a:ext cx="316" cy="147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9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5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39"/>
              <a:ext cx="72" cy="11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49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1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7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5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5" y="204"/>
              <a:ext cx="479" cy="259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3" y="152"/>
              <a:ext cx="381" cy="278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39"/>
              <a:ext cx="287" cy="282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39"/>
              <a:ext cx="260" cy="270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10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5"/>
              <a:ext cx="296" cy="157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2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5" y="284"/>
              <a:ext cx="319" cy="223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5"/>
              <a:ext cx="528" cy="258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77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3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5"/>
              <a:ext cx="640" cy="389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5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3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 dirty="0">
                <a:latin typeface="+mn-lt"/>
                <a:cs typeface="+mn-cs"/>
              </a:endParaRPr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3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0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9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1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1" y="960"/>
              <a:ext cx="453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7" y="600"/>
              <a:ext cx="47" cy="98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3" y="476"/>
              <a:ext cx="322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/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ja-JP" altLang="en-US">
                <a:latin typeface="+mn-lt"/>
                <a:cs typeface="+mn-cs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0" r:id="rId2"/>
    <p:sldLayoutId id="2147483722" r:id="rId3"/>
    <p:sldLayoutId id="2147483723" r:id="rId4"/>
    <p:sldLayoutId id="2147483724" r:id="rId5"/>
    <p:sldLayoutId id="2147483719" r:id="rId6"/>
    <p:sldLayoutId id="2147483718" r:id="rId7"/>
    <p:sldLayoutId id="2147483725" r:id="rId8"/>
    <p:sldLayoutId id="2147483726" r:id="rId9"/>
    <p:sldLayoutId id="2147483727" r:id="rId10"/>
    <p:sldLayoutId id="2147483728" r:id="rId11"/>
    <p:sldLayoutId id="2147483717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kumimoji="1" sz="4400">
          <a:solidFill>
            <a:schemeClr val="tx2"/>
          </a:solidFill>
          <a:latin typeface="Constantia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rgbClr val="6A3F7B"/>
        </a:buClr>
        <a:buSzPct val="55000"/>
        <a:buFont typeface="Wingdings" pitchFamily="2" charset="2"/>
        <a:buChar char="p"/>
        <a:defRPr kumimoji="1" sz="3200">
          <a:solidFill>
            <a:srgbClr val="0C4063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50000"/>
        <a:buFont typeface="Wingdings" pitchFamily="2" charset="2"/>
        <a:buChar char="n"/>
        <a:defRPr kumimoji="1" sz="2800">
          <a:solidFill>
            <a:srgbClr val="0C4063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F88941"/>
        </a:buClr>
        <a:buSzPct val="48000"/>
        <a:buFont typeface="Wingdings" pitchFamily="2" charset="2"/>
        <a:buChar char="n"/>
        <a:defRPr kumimoji="1" sz="2400">
          <a:solidFill>
            <a:srgbClr val="0C4063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rgbClr val="DEC441"/>
        </a:buClr>
        <a:buSzPct val="45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rgbClr val="9FA500"/>
        </a:buClr>
        <a:buSzPct val="40000"/>
        <a:buFont typeface="Wingdings" pitchFamily="2" charset="2"/>
        <a:buChar char="n"/>
        <a:defRPr kumimoji="1" sz="2000">
          <a:solidFill>
            <a:srgbClr val="0C4063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M%C3%ADrn%C3%BD_v%C3%ADtr&amp;action=edit&amp;redlink=1" TargetMode="External"/><Relationship Id="rId13" Type="http://schemas.openxmlformats.org/officeDocument/2006/relationships/hyperlink" Target="http://cs.wikipedia.org/w/index.php?title=Bou%C5%99liv%C3%BD_v%C3%ADtr&amp;action=edit&amp;redlink=1" TargetMode="External"/><Relationship Id="rId3" Type="http://schemas.openxmlformats.org/officeDocument/2006/relationships/hyperlink" Target="http://cs.wikipedia.org/wiki/Metr_za_sekundu" TargetMode="External"/><Relationship Id="rId7" Type="http://schemas.openxmlformats.org/officeDocument/2006/relationships/hyperlink" Target="http://cs.wikipedia.org/w/index.php?title=Slab%C3%BD_v%C3%ADtr&amp;action=edit&amp;redlink=1" TargetMode="External"/><Relationship Id="rId12" Type="http://schemas.openxmlformats.org/officeDocument/2006/relationships/hyperlink" Target="http://cs.wikipedia.org/w/index.php?title=Prudk%C3%BD_v%C3%ADtr&amp;action=edit&amp;redlink=1" TargetMode="External"/><Relationship Id="rId17" Type="http://schemas.openxmlformats.org/officeDocument/2006/relationships/hyperlink" Target="http://cs.wikipedia.org/wiki/Ork%C3%A1n" TargetMode="External"/><Relationship Id="rId2" Type="http://schemas.openxmlformats.org/officeDocument/2006/relationships/hyperlink" Target="http://cs.wikipedia.org/w/index.php?title=Kilogram_na_metr_%C4%8Dtvere%C4%8Dn%C3%AD&amp;action=edit&amp;redlink=1" TargetMode="External"/><Relationship Id="rId16" Type="http://schemas.openxmlformats.org/officeDocument/2006/relationships/hyperlink" Target="http://cs.wikipedia.org/w/index.php?title=Mohutn%C3%A1_vich%C5%99ice&amp;action=edit&amp;redlink=1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V%C3%A1nek&amp;action=edit&amp;redlink=1" TargetMode="External"/><Relationship Id="rId11" Type="http://schemas.openxmlformats.org/officeDocument/2006/relationships/hyperlink" Target="http://cs.wikipedia.org/w/index.php?title=Siln%C3%BD_v%C3%ADtr&amp;action=edit&amp;redlink=1" TargetMode="External"/><Relationship Id="rId5" Type="http://schemas.openxmlformats.org/officeDocument/2006/relationships/hyperlink" Target="http://cs.wikipedia.org/w/index.php?title=Bezv%C4%9Bt%C5%99%C3%AD&amp;action=edit&amp;redlink=1" TargetMode="External"/><Relationship Id="rId15" Type="http://schemas.openxmlformats.org/officeDocument/2006/relationships/hyperlink" Target="http://cs.wikipedia.org/w/index.php?title=Siln%C3%A1_vich%C5%99ice&amp;action=edit&amp;redlink=1" TargetMode="External"/><Relationship Id="rId10" Type="http://schemas.openxmlformats.org/officeDocument/2006/relationships/hyperlink" Target="http://cs.wikipedia.org/w/index.php?title=%C4%8Cerstv%C3%BD_v%C3%ADtr&amp;action=edit&amp;redlink=1" TargetMode="External"/><Relationship Id="rId4" Type="http://schemas.openxmlformats.org/officeDocument/2006/relationships/hyperlink" Target="http://cs.wikipedia.org/wiki/Kilometr_za_hodinu" TargetMode="External"/><Relationship Id="rId9" Type="http://schemas.openxmlformats.org/officeDocument/2006/relationships/hyperlink" Target="http://cs.wikipedia.org/w/index.php?title=Dosti_%C4%8Derstv%C3%BD_v%C3%ADtr&amp;action=edit&amp;redlink=1" TargetMode="External"/><Relationship Id="rId14" Type="http://schemas.openxmlformats.org/officeDocument/2006/relationships/hyperlink" Target="http://cs.wikipedia.org/wiki/Vich%C5%99ice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elium" TargetMode="External"/><Relationship Id="rId13" Type="http://schemas.openxmlformats.org/officeDocument/2006/relationships/hyperlink" Target="http://cs.wikipedia.org/wiki/Ppb" TargetMode="External"/><Relationship Id="rId3" Type="http://schemas.openxmlformats.org/officeDocument/2006/relationships/hyperlink" Target="http://cs.wikipedia.org/wiki/Kysl%C3%ADk" TargetMode="External"/><Relationship Id="rId7" Type="http://schemas.openxmlformats.org/officeDocument/2006/relationships/hyperlink" Target="http://cs.wikipedia.org/wiki/Neon" TargetMode="External"/><Relationship Id="rId12" Type="http://schemas.openxmlformats.org/officeDocument/2006/relationships/hyperlink" Target="http://cs.wikipedia.org/wiki/Xenon" TargetMode="External"/><Relationship Id="rId2" Type="http://schemas.openxmlformats.org/officeDocument/2006/relationships/hyperlink" Target="http://cs.wikipedia.org/wiki/Dus%C3%AD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Parts_per_million" TargetMode="External"/><Relationship Id="rId11" Type="http://schemas.openxmlformats.org/officeDocument/2006/relationships/hyperlink" Target="http://cs.wikipedia.org/wiki/Vod%C3%ADk" TargetMode="External"/><Relationship Id="rId5" Type="http://schemas.openxmlformats.org/officeDocument/2006/relationships/hyperlink" Target="http://cs.wikipedia.org/wiki/Oxid_uhli%C4%8Dit%C3%BD" TargetMode="External"/><Relationship Id="rId10" Type="http://schemas.openxmlformats.org/officeDocument/2006/relationships/hyperlink" Target="http://cs.wikipedia.org/wiki/Krypton" TargetMode="External"/><Relationship Id="rId4" Type="http://schemas.openxmlformats.org/officeDocument/2006/relationships/hyperlink" Target="http://cs.wikipedia.org/wiki/Argon" TargetMode="External"/><Relationship Id="rId9" Type="http://schemas.openxmlformats.org/officeDocument/2006/relationships/hyperlink" Target="http://cs.wikipedia.org/wiki/Methan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NEŽIVÁ  PŘÍRODA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42938" y="3698875"/>
            <a:ext cx="7772400" cy="900113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 smtClean="0"/>
              <a:t>VLASTNOSTI  VZDUCHU</a:t>
            </a:r>
            <a:endParaRPr lang="cs-CZ" dirty="0"/>
          </a:p>
        </p:txBody>
      </p:sp>
    </p:spTree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288" y="2133600"/>
            <a:ext cx="8229600" cy="4281488"/>
          </a:xfrm>
        </p:spPr>
        <p:txBody>
          <a:bodyPr>
            <a:normAutofit fontScale="55000" lnSpcReduction="20000"/>
          </a:bodyPr>
          <a:lstStyle/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ZÁKLADNÍ ŠKOLA SLOVAN, KROMĚŘÍŽ, PŘÍSPĚVKOVÁ ORGANIZACE</a:t>
            </a: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ZEYEROVA 3354, 767 01 KROMĚŘÍŽ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projekt v rámci vzdělávacího programu</a:t>
            </a: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VZDĚLÁNÍ PRO KONKURENCESCHOPNOST</a:t>
            </a: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ŠABLONA ČÍSLO: III/2</a:t>
            </a: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NÁZEV:  INOVACE A ZKVALITNĚNÍ VÝUKY PROSTŘEDNICTVÍM ICT</a:t>
            </a: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PŘEDMĚT: PŘÍRODOVĚDA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ROČNÍK: IV.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TÉMA: 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PŘÍRODNÍ SPOLEČENSTVA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AUTOR: MGR. HANA KOLÁČKOVÁ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DATUM VYTVOŘENÍ: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5. 12.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</a:rPr>
              <a:t>2011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  <a:p>
            <a:pPr algn="ctr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4000" b="1" dirty="0">
                <a:solidFill>
                  <a:srgbClr val="C00000"/>
                </a:solidFill>
              </a:rPr>
              <a:t> </a:t>
            </a:r>
            <a:r>
              <a:rPr lang="cs-CZ" sz="4000" b="1" dirty="0" smtClean="0">
                <a:solidFill>
                  <a:srgbClr val="C00000"/>
                </a:solidFill>
              </a:rPr>
              <a:t>VY_32_INOVACE_36_HK</a:t>
            </a:r>
            <a:endParaRPr lang="cs-CZ" sz="4000" b="1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536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404813"/>
            <a:ext cx="6192837" cy="1389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ANOTACE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/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Prezentace je vytvořena jako doplněk k učivu 4. ročníku přírodovědy. 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Doplňuje učivo: Rozmanitost přírody, živá a neživá příroda, téma: Vlastnosti vzduchu.</a:t>
            </a:r>
            <a:endParaRPr lang="cs-CZ" sz="2000" dirty="0">
              <a:solidFill>
                <a:schemeClr val="tx1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None/>
              <a:defRPr/>
            </a:pPr>
            <a:r>
              <a:rPr lang="cs-CZ" sz="2000" u="sng" dirty="0">
                <a:solidFill>
                  <a:schemeClr val="tx1"/>
                </a:solidFill>
              </a:rPr>
              <a:t>V </a:t>
            </a:r>
            <a:r>
              <a:rPr lang="cs-CZ" sz="2000" u="sng" dirty="0" smtClean="0">
                <a:solidFill>
                  <a:schemeClr val="tx1"/>
                </a:solidFill>
              </a:rPr>
              <a:t>rámci prezentace se žáci seznámí:</a:t>
            </a:r>
            <a:endParaRPr lang="cs-CZ" sz="2000" u="sng" dirty="0">
              <a:solidFill>
                <a:schemeClr val="tx1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None/>
              <a:defRPr/>
            </a:pPr>
            <a:r>
              <a:rPr lang="cs-CZ" sz="2000">
                <a:solidFill>
                  <a:schemeClr val="tx1"/>
                </a:solidFill>
              </a:rPr>
              <a:t> </a:t>
            </a:r>
            <a:r>
              <a:rPr lang="cs-CZ" sz="2000" smtClean="0">
                <a:solidFill>
                  <a:schemeClr val="tx1"/>
                </a:solidFill>
              </a:rPr>
              <a:t> -    s </a:t>
            </a:r>
            <a:r>
              <a:rPr lang="cs-CZ" sz="2000" dirty="0" smtClean="0">
                <a:solidFill>
                  <a:schemeClr val="tx1"/>
                </a:solidFill>
              </a:rPr>
              <a:t>tím, kde všude je obsažen vzduch </a:t>
            </a:r>
          </a:p>
          <a:p>
            <a:pPr marL="440867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s příklady působení větru</a:t>
            </a:r>
          </a:p>
          <a:p>
            <a:pPr marL="440867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r>
              <a:rPr lang="cs-CZ" sz="2000" dirty="0">
                <a:solidFill>
                  <a:schemeClr val="tx1"/>
                </a:solidFill>
              </a:rPr>
              <a:t>s</a:t>
            </a:r>
            <a:r>
              <a:rPr lang="cs-CZ" sz="2000" dirty="0" smtClean="0">
                <a:solidFill>
                  <a:schemeClr val="tx1"/>
                </a:solidFill>
              </a:rPr>
              <a:t> jednoduchými pokusy dokazujícími vlastnosti vzduchu</a:t>
            </a:r>
          </a:p>
          <a:p>
            <a:pPr marL="97967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None/>
              <a:defRPr/>
            </a:pPr>
            <a:r>
              <a:rPr lang="cs-CZ" sz="2000" u="sng" dirty="0" smtClean="0">
                <a:solidFill>
                  <a:schemeClr val="tx1"/>
                </a:solidFill>
              </a:rPr>
              <a:t>Zkušenosti z pilotování:</a:t>
            </a:r>
          </a:p>
          <a:p>
            <a:pPr marL="97967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None/>
              <a:defRPr/>
            </a:pPr>
            <a:r>
              <a:rPr lang="cs-CZ" sz="2000" dirty="0" smtClean="0">
                <a:solidFill>
                  <a:schemeClr val="tx1"/>
                </a:solidFill>
              </a:rPr>
              <a:t>Na příkladech z praxe a pomocí obrázků si žáci uvědomili základní vlastnosti vzduchu. Zjistili, že vzduch je obsažen v každé živé buňce i ve vodě. Seznámili se s Beaufortovou stupnicí síly větru a přesným složením vzduchu. Na závěr odpověděli na šest otázek shrnujících učivo.</a:t>
            </a:r>
          </a:p>
          <a:p>
            <a:pPr marL="97967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Wingdings" pitchFamily="2" charset="2"/>
              <a:buNone/>
              <a:defRPr/>
            </a:pPr>
            <a:endParaRPr lang="cs-CZ" sz="2000" dirty="0" smtClean="0">
              <a:solidFill>
                <a:schemeClr val="tx1"/>
              </a:solidFill>
            </a:endParaRPr>
          </a:p>
          <a:p>
            <a:pPr marL="440867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Tx/>
              <a:buChar char="-"/>
              <a:defRPr/>
            </a:pPr>
            <a:endParaRPr lang="cs-CZ" sz="2000" dirty="0">
              <a:solidFill>
                <a:schemeClr val="tx1"/>
              </a:solidFill>
            </a:endParaRP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CO  VÍME O  VZDUCHU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>
            <a:normAutofit lnSpcReduction="10000"/>
          </a:bodyPr>
          <a:lstStyle/>
          <a:p>
            <a:pPr marL="0" indent="0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Vzduch, který nás obklopuje je látka </a:t>
            </a:r>
            <a:r>
              <a:rPr lang="cs-CZ" dirty="0" smtClean="0">
                <a:solidFill>
                  <a:srgbClr val="C00000"/>
                </a:solidFill>
              </a:rPr>
              <a:t>plynná.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Je bezbarvý.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Můžeme pozorovat účinky proudícího vzduchu: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Vánek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Vítr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Vichřice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dirty="0">
                <a:solidFill>
                  <a:schemeClr val="bg2">
                    <a:lumMod val="25000"/>
                  </a:schemeClr>
                </a:solidFill>
              </a:rPr>
              <a:t>P</a:t>
            </a: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růvan</a:t>
            </a:r>
          </a:p>
          <a:p>
            <a:pPr marL="0" indent="0"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None/>
              <a:defRPr/>
            </a:pP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288" y="882650"/>
          <a:ext cx="8280400" cy="5626100"/>
        </p:xfrm>
        <a:graphic>
          <a:graphicData uri="http://schemas.openxmlformats.org/drawingml/2006/table">
            <a:tbl>
              <a:tblPr/>
              <a:tblGrid>
                <a:gridCol w="360016"/>
                <a:gridCol w="360017"/>
                <a:gridCol w="360017"/>
                <a:gridCol w="648031"/>
                <a:gridCol w="1008049"/>
                <a:gridCol w="2592126"/>
                <a:gridCol w="2952143"/>
              </a:tblGrid>
              <a:tr h="131678">
                <a:tc rowSpan="2">
                  <a:txBody>
                    <a:bodyPr/>
                    <a:lstStyle/>
                    <a:p>
                      <a:r>
                        <a:rPr lang="cs-CZ" sz="800" dirty="0"/>
                        <a:t>stupeň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gridSpan="2">
                  <a:txBody>
                    <a:bodyPr/>
                    <a:lstStyle/>
                    <a:p>
                      <a:r>
                        <a:rPr lang="cs-CZ" sz="800"/>
                        <a:t>rychlost větru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2">
                  <a:txBody>
                    <a:bodyPr/>
                    <a:lstStyle/>
                    <a:p>
                      <a:r>
                        <a:rPr lang="cs-CZ" sz="800" dirty="0"/>
                        <a:t>tlak větru v </a:t>
                      </a:r>
                      <a:r>
                        <a:rPr lang="cs-CZ" sz="800" dirty="0">
                          <a:solidFill>
                            <a:srgbClr val="BA0000"/>
                          </a:solidFill>
                          <a:effectLst/>
                          <a:hlinkClick r:id="rId2" action="ppaction://hlinkfile" tooltip="Kilogram na metr čtvereční (stránka neexistuje)"/>
                        </a:rPr>
                        <a:t>kg/m²</a:t>
                      </a:r>
                      <a:r>
                        <a:rPr lang="cs-CZ" sz="800" dirty="0"/>
                        <a:t/>
                      </a:r>
                      <a:br>
                        <a:rPr lang="cs-CZ" sz="800" dirty="0"/>
                      </a:br>
                      <a:r>
                        <a:rPr lang="cs-CZ" sz="800" dirty="0"/>
                        <a:t>odpovídající měření v 10 m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800"/>
                        <a:t>slovní označení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800"/>
                        <a:t>znaky na souši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rowSpan="2">
                  <a:txBody>
                    <a:bodyPr/>
                    <a:lstStyle/>
                    <a:p>
                      <a:r>
                        <a:rPr lang="cs-CZ" sz="800"/>
                        <a:t>znaky na moři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5755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800" dirty="0">
                          <a:hlinkClick r:id="rId3" action="ppaction://hlinkfile" tooltip="Metr za sekundu"/>
                        </a:rPr>
                        <a:t>m/s</a:t>
                      </a:r>
                      <a:endParaRPr lang="cs-CZ" sz="800" dirty="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>
                          <a:hlinkClick r:id="rId4" action="ppaction://hlinkfile" tooltip="Kilometr za hodinu"/>
                        </a:rPr>
                        <a:t>km/h</a:t>
                      </a:r>
                      <a:endParaRPr lang="cs-CZ" sz="800" dirty="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40869">
                <a:tc>
                  <a:txBody>
                    <a:bodyPr/>
                    <a:lstStyle/>
                    <a:p>
                      <a:r>
                        <a:rPr lang="cs-CZ" sz="800">
                          <a:effectLst/>
                        </a:rPr>
                        <a:t>0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0–0,2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0–1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0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5" action="ppaction://hlinkfile" tooltip="Bezvětří (stránka neexistuje)"/>
                        </a:rPr>
                        <a:t>bezvětří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kouř stoupá svisle vzhůru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moře je zrcadlově hladké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242824">
                <a:tc>
                  <a:txBody>
                    <a:bodyPr/>
                    <a:lstStyle/>
                    <a:p>
                      <a:r>
                        <a:rPr lang="cs-CZ" sz="800">
                          <a:effectLst/>
                        </a:rPr>
                        <a:t>1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CC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0,3–1,5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1–5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0–0,1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 dirty="0">
                          <a:solidFill>
                            <a:srgbClr val="BA0000"/>
                          </a:solidFill>
                          <a:effectLst/>
                          <a:hlinkClick r:id="rId6" action="ppaction://hlinkfile" tooltip="Vánek (stránka neexistuje)"/>
                        </a:rPr>
                        <a:t>vánek</a:t>
                      </a:r>
                      <a:endParaRPr lang="cs-CZ" sz="800" dirty="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kouř už nestoupá úplně svisle, korouhev nereaguje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malé šupinovitě zčeřené vlny bez pěnových vrcholků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719">
                <a:tc>
                  <a:txBody>
                    <a:bodyPr/>
                    <a:lstStyle/>
                    <a:p>
                      <a:r>
                        <a:rPr lang="cs-CZ" sz="800">
                          <a:effectLst/>
                        </a:rPr>
                        <a:t>2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99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1,6–3,3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6–11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0,2–0,6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 dirty="0">
                          <a:solidFill>
                            <a:srgbClr val="BA0000"/>
                          </a:solidFill>
                          <a:effectLst/>
                          <a:hlinkClick r:id="rId7" action="ppaction://hlinkfile" tooltip="Slabý vítr (stránka neexistuje)"/>
                        </a:rPr>
                        <a:t>slabý vítr</a:t>
                      </a:r>
                      <a:endParaRPr lang="cs-CZ" sz="800" dirty="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vítr je cítit ve tváři, listí šelestí, korouhev se pohybuje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malé vlny, ještě krátké, ale výraznější,se sklovitými hřebeny, které se nelámou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719">
                <a:tc>
                  <a:txBody>
                    <a:bodyPr/>
                    <a:lstStyle/>
                    <a:p>
                      <a:r>
                        <a:rPr lang="cs-CZ" sz="800">
                          <a:effectLst/>
                        </a:rPr>
                        <a:t>3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3,4–5,4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12–19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0,7–1,8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8" action="ppaction://hlinkfile" tooltip="Mírný vítr (stránka neexistuje)"/>
                        </a:rPr>
                        <a:t>mírný vítr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listy a větvičky v pohybu, vítr napíná prapory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hřebeny vln se začínají lámat, pěna převážně skelná. Ojedinělý výskyt malých pěnových vrcholků.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3901">
                <a:tc>
                  <a:txBody>
                    <a:bodyPr/>
                    <a:lstStyle/>
                    <a:p>
                      <a:r>
                        <a:rPr lang="cs-CZ" sz="800">
                          <a:effectLst/>
                        </a:rPr>
                        <a:t>4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FF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5,5–7,9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20–28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1,9–3,9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9" action="ppaction://hlinkfile" tooltip="Dosti čerstvý vítr (stránka neexistuje)"/>
                        </a:rPr>
                        <a:t>dosti čerstvý vítr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vítr zvedá prach a papíry, pohybuje větvičkami a slabšími větvemi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vlny ještě malé, ale prodlužují se. Hojný výskyt pěnových vrcholků.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4326">
                <a:tc>
                  <a:txBody>
                    <a:bodyPr/>
                    <a:lstStyle/>
                    <a:p>
                      <a:r>
                        <a:rPr lang="cs-CZ" sz="800">
                          <a:effectLst/>
                        </a:rPr>
                        <a:t>5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8,0–10,7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29–38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4,0–7,2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 dirty="0">
                          <a:solidFill>
                            <a:srgbClr val="BA0000"/>
                          </a:solidFill>
                          <a:effectLst/>
                          <a:hlinkClick r:id="rId10" action="ppaction://hlinkfile" tooltip="Čerstvý vítr (stránka neexistuje)"/>
                        </a:rPr>
                        <a:t>čerstvý vítr</a:t>
                      </a:r>
                      <a:endParaRPr lang="cs-CZ" sz="800" dirty="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hýbe listnatými keři, malé stromky se ohýbají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dosti velké a výrazně prodloužené vlny. Všude bílé pěnové vrcholy, ojedinělý výskyt vodní tříště.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719">
                <a:tc>
                  <a:txBody>
                    <a:bodyPr/>
                    <a:lstStyle/>
                    <a:p>
                      <a:r>
                        <a:rPr lang="cs-CZ" sz="800">
                          <a:effectLst/>
                        </a:rPr>
                        <a:t>6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9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10,8–13,8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39–49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7,3–11,9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11" action="ppaction://hlinkfile" tooltip="Silný vítr (stránka neexistuje)"/>
                        </a:rPr>
                        <a:t>silný vítr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pohybuje silnějšimí větvemi, telegrafní dráty sviští, nesnadné je používat deštník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velké vlny. Hřebeny se lámou a zanechávají větší plochy bílé pěny. Trochu vodní tříště.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03901">
                <a:tc>
                  <a:txBody>
                    <a:bodyPr/>
                    <a:lstStyle/>
                    <a:p>
                      <a:r>
                        <a:rPr lang="cs-CZ" sz="800">
                          <a:solidFill>
                            <a:srgbClr val="FFFFFF"/>
                          </a:solidFill>
                          <a:effectLst/>
                        </a:rPr>
                        <a:t>7</a:t>
                      </a:r>
                      <a:endParaRPr lang="cs-CZ" sz="800">
                        <a:effectLst/>
                      </a:endParaRP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66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13,9–17,1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50–61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12,0–18,3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12" action="ppaction://hlinkfile" tooltip="Prudký vítr (stránka neexistuje)"/>
                        </a:rPr>
                        <a:t>prudký vítr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pohybuje celými stromy, chůze proti větru obtížná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moře se bouří. Bílá pěna vzniklá lámáním hřebenů vytváří pruhy po větru.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32145">
                <a:tc>
                  <a:txBody>
                    <a:bodyPr/>
                    <a:lstStyle/>
                    <a:p>
                      <a:r>
                        <a:rPr lang="cs-CZ" sz="800">
                          <a:solidFill>
                            <a:srgbClr val="FFFFFF"/>
                          </a:solidFill>
                          <a:effectLst/>
                        </a:rPr>
                        <a:t>8</a:t>
                      </a:r>
                      <a:endParaRPr lang="cs-CZ" sz="800">
                        <a:effectLst/>
                      </a:endParaRP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17,2–20,7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62–74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18,4–26,8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13" action="ppaction://hlinkfile" tooltip="Bouřlivý vítr (stránka neexistuje)"/>
                        </a:rPr>
                        <a:t>bouřlivý vítr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láme větve, vzpřímená chůze proti větru je již nemožná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dosti vysoké vlnové hory s hřebeny výrazné délky od jejich okrajů se začíná odtrhávat vodní tříšť, pásy pěny po větru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99537">
                <a:tc>
                  <a:txBody>
                    <a:bodyPr/>
                    <a:lstStyle/>
                    <a:p>
                      <a:r>
                        <a:rPr lang="cs-CZ" sz="800">
                          <a:solidFill>
                            <a:srgbClr val="FFFFFF"/>
                          </a:solidFill>
                          <a:effectLst/>
                        </a:rPr>
                        <a:t>9</a:t>
                      </a:r>
                      <a:endParaRPr lang="cs-CZ" sz="800">
                        <a:effectLst/>
                      </a:endParaRP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20,8–24,4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75–88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26,9–37,3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hlinkClick r:id="rId14" action="ppaction://hlinkfile" tooltip="Vichřice"/>
                        </a:rPr>
                        <a:t>vichřice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menší škody na stavbách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vysoké vlnové hory, husté pásy pěny po větru, moře se začíná valit, vodní tříšť snižuje dohlednost.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95176">
                <a:tc>
                  <a:txBody>
                    <a:bodyPr/>
                    <a:lstStyle/>
                    <a:p>
                      <a:r>
                        <a:rPr lang="cs-CZ" sz="800">
                          <a:solidFill>
                            <a:srgbClr val="FFFFFF"/>
                          </a:solidFill>
                          <a:effectLst/>
                        </a:rPr>
                        <a:t>10</a:t>
                      </a:r>
                      <a:endParaRPr lang="cs-CZ" sz="800">
                        <a:effectLst/>
                      </a:endParaRP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24,5–28,4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89–102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37,4–50,5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15" action="ppaction://hlinkfile" tooltip="Silná vichřice (stránka neexistuje)"/>
                        </a:rPr>
                        <a:t>silná vichřice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na pevnině se vyskytuje zřídka, vyvrací stromy a ničí domy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velmi vysoké vlnové hory s překlápějícími a lámajícími se hřebeny, moře bílé od pěny. Těžké nárazovité valení moře. Viditelnost znatelně omezena vodní tříští.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9114">
                <a:tc>
                  <a:txBody>
                    <a:bodyPr/>
                    <a:lstStyle/>
                    <a:p>
                      <a:r>
                        <a:rPr lang="cs-CZ" sz="800">
                          <a:solidFill>
                            <a:srgbClr val="FFFFFF"/>
                          </a:solidFill>
                          <a:effectLst/>
                        </a:rPr>
                        <a:t>11</a:t>
                      </a:r>
                      <a:endParaRPr lang="cs-CZ" sz="800">
                        <a:effectLst/>
                      </a:endParaRP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28,5–32,6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103–117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50,6–66,5 )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solidFill>
                            <a:srgbClr val="BA0000"/>
                          </a:solidFill>
                          <a:effectLst/>
                          <a:hlinkClick r:id="rId16" action="ppaction://hlinkfile" tooltip="Mohutná vichřice (stránka neexistuje)"/>
                        </a:rPr>
                        <a:t>mohutná vichřice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rozsáhlé zpustošení plochy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mimořádně vysoké pěnové hory. Dohlednost znehodnocena vodní tříští.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01719">
                <a:tc>
                  <a:txBody>
                    <a:bodyPr/>
                    <a:lstStyle/>
                    <a:p>
                      <a:r>
                        <a:rPr lang="cs-CZ" sz="800">
                          <a:solidFill>
                            <a:srgbClr val="FFFFFF"/>
                          </a:solidFill>
                          <a:effectLst/>
                        </a:rPr>
                        <a:t>12</a:t>
                      </a:r>
                      <a:endParaRPr lang="cs-CZ" sz="800">
                        <a:effectLst/>
                      </a:endParaRP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32,7–??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118–133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66,6–?? )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b="1">
                          <a:hlinkClick r:id="rId17" action="ppaction://hlinkfile" tooltip="Orkán"/>
                        </a:rPr>
                        <a:t>orkán</a:t>
                      </a:r>
                      <a:endParaRPr lang="cs-CZ" sz="800"/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/>
                        <a:t>ničivé účinky odnáši domy, pohybuje těžkými hmotami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800" dirty="0"/>
                        <a:t>vzduch plný pěny a vodní tříště. Moře zcela bílé. Dohlednost velmi snížena. Není výhled</a:t>
                      </a:r>
                    </a:p>
                  </a:txBody>
                  <a:tcPr marL="9762" marR="9762" marT="4880" marB="488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8533" name="TextovéPole 6"/>
          <p:cNvSpPr txBox="1">
            <a:spLocks noChangeArrowheads="1"/>
          </p:cNvSpPr>
          <p:nvPr/>
        </p:nvSpPr>
        <p:spPr bwMode="auto">
          <a:xfrm>
            <a:off x="1476375" y="549275"/>
            <a:ext cx="414337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BEAUFORTOVA  STUPNICE  SÍLY  VĚTRU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Kde všude je obsažen vzduch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Vzduch umožňuje dýchání vodním rostlinám i živočichům – je tedy </a:t>
            </a:r>
            <a:r>
              <a:rPr lang="cs-CZ" b="1" u="sng" smtClean="0"/>
              <a:t>obsažen  ve vodě</a:t>
            </a:r>
          </a:p>
          <a:p>
            <a:pPr eaLnBrk="1" hangingPunct="1"/>
            <a:r>
              <a:rPr lang="cs-CZ" b="1" u="sng" smtClean="0"/>
              <a:t>Vzduch je obsažen v půdě</a:t>
            </a:r>
            <a:r>
              <a:rPr lang="cs-CZ" smtClean="0"/>
              <a:t> – provzdušněná půda umožňuje lepší růst rostlinám (rytí, orba, ale také žížaly, krtci)</a:t>
            </a:r>
          </a:p>
          <a:p>
            <a:pPr eaLnBrk="1" hangingPunct="1"/>
            <a:r>
              <a:rPr lang="cs-CZ" smtClean="0"/>
              <a:t>Je nezbytnou </a:t>
            </a:r>
            <a:r>
              <a:rPr lang="cs-CZ" b="1" u="sng" smtClean="0"/>
              <a:t>podmínkou života </a:t>
            </a:r>
            <a:r>
              <a:rPr lang="cs-CZ" smtClean="0"/>
              <a:t>na zemi    – obklopuje nás </a:t>
            </a:r>
            <a:r>
              <a:rPr lang="cs-CZ" b="1" smtClean="0"/>
              <a:t>všude</a:t>
            </a:r>
            <a:r>
              <a:rPr lang="cs-CZ" smtClean="0"/>
              <a:t> kolem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PŘÍLADY  PŮSOBENÍ  VĚTRU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Vlnění vodní hladiny</a:t>
            </a:r>
          </a:p>
          <a:p>
            <a:pPr eaLnBrk="1" hangingPunct="1"/>
            <a:r>
              <a:rPr lang="cs-CZ" smtClean="0"/>
              <a:t>Pohyb plachetnice</a:t>
            </a:r>
          </a:p>
          <a:p>
            <a:pPr eaLnBrk="1" hangingPunct="1"/>
            <a:r>
              <a:rPr lang="cs-CZ" smtClean="0"/>
              <a:t>Pohyb windsurfingu po vodní hladině.</a:t>
            </a:r>
          </a:p>
          <a:p>
            <a:pPr eaLnBrk="1" hangingPunct="1"/>
            <a:r>
              <a:rPr lang="cs-CZ" smtClean="0"/>
              <a:t>Dotyk proudícího vzduchu při běhu nebo jízdě</a:t>
            </a:r>
          </a:p>
          <a:p>
            <a:pPr eaLnBrk="1" hangingPunct="1"/>
            <a:r>
              <a:rPr lang="cs-CZ" smtClean="0"/>
              <a:t>Pohyb letadla zvaného „větroň“</a:t>
            </a:r>
          </a:p>
          <a:p>
            <a:pPr eaLnBrk="1" hangingPunct="1"/>
            <a:r>
              <a:rPr lang="cs-CZ" smtClean="0"/>
              <a:t>Roztáčení vrtule věterné elektrárny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Mořské vlny</a:t>
            </a:r>
            <a:endParaRPr lang="cs-CZ" dirty="0"/>
          </a:p>
        </p:txBody>
      </p:sp>
      <p:pic>
        <p:nvPicPr>
          <p:cNvPr id="21506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55650" y="1700213"/>
            <a:ext cx="7632700" cy="4824412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PLACHETNICE</a:t>
            </a:r>
            <a:endParaRPr lang="cs-CZ" dirty="0"/>
          </a:p>
        </p:txBody>
      </p:sp>
      <p:pic>
        <p:nvPicPr>
          <p:cNvPr id="22530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971550" y="1857375"/>
            <a:ext cx="7632700" cy="4429125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WINDSURFING</a:t>
            </a:r>
            <a:endParaRPr lang="cs-CZ" dirty="0"/>
          </a:p>
        </p:txBody>
      </p:sp>
      <p:pic>
        <p:nvPicPr>
          <p:cNvPr id="2355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84213" y="1857375"/>
            <a:ext cx="7920037" cy="4429125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VĚTROŇ</a:t>
            </a:r>
            <a:endParaRPr lang="cs-CZ" dirty="0"/>
          </a:p>
        </p:txBody>
      </p:sp>
      <p:pic>
        <p:nvPicPr>
          <p:cNvPr id="24578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827088" y="1857375"/>
            <a:ext cx="7777162" cy="4429125"/>
          </a:xfr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VĚTRNÁ  ELEKTRÁRNA</a:t>
            </a:r>
            <a:endParaRPr lang="cs-CZ" dirty="0"/>
          </a:p>
        </p:txBody>
      </p:sp>
      <p:pic>
        <p:nvPicPr>
          <p:cNvPr id="25602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611188" y="1857375"/>
            <a:ext cx="8064500" cy="442912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VĚTRNÝ  MLÝN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755650" y="1773238"/>
            <a:ext cx="7561263" cy="482441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KYSLÍK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Zelené rostliny jsou jediným zdrojem kyslíku na planetě Zemi.</a:t>
            </a:r>
          </a:p>
          <a:p>
            <a:pPr eaLnBrk="1" hangingPunct="1"/>
            <a:r>
              <a:rPr lang="cs-CZ" smtClean="0"/>
              <a:t>Rostliny a živočichové odebírají při dýchání ze vzduchu </a:t>
            </a:r>
            <a:r>
              <a:rPr lang="cs-CZ" b="1" smtClean="0"/>
              <a:t>kyslík</a:t>
            </a:r>
          </a:p>
          <a:p>
            <a:pPr eaLnBrk="1" hangingPunct="1"/>
            <a:r>
              <a:rPr lang="cs-CZ" b="1" smtClean="0"/>
              <a:t>Rostliny </a:t>
            </a:r>
            <a:r>
              <a:rPr lang="cs-CZ" smtClean="0"/>
              <a:t>při přeměně živin spotřebovávají vodu a kysličník uhličitý a uvolňují kyslík</a:t>
            </a:r>
          </a:p>
          <a:p>
            <a:pPr eaLnBrk="1" hangingPunct="1"/>
            <a:r>
              <a:rPr lang="cs-CZ" smtClean="0"/>
              <a:t>Nejvíce kyslíku vzniká v oblastech deštných pralesů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DEŠTNÝ  PRALES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539750" y="1773238"/>
            <a:ext cx="8208963" cy="489585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SLOŽENÍ  VZDUCHU</a:t>
            </a:r>
            <a:endParaRPr lang="cs-CZ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cs-CZ" smtClean="0"/>
              <a:t>Vzduch se skládá:</a:t>
            </a:r>
          </a:p>
          <a:p>
            <a:pPr eaLnBrk="1" hangingPunct="1"/>
            <a:endParaRPr lang="cs-CZ" smtClean="0"/>
          </a:p>
          <a:p>
            <a:pPr eaLnBrk="1" hangingPunct="1"/>
            <a:r>
              <a:rPr lang="cs-CZ" smtClean="0"/>
              <a:t>Dusík – 78 %</a:t>
            </a:r>
          </a:p>
          <a:p>
            <a:pPr eaLnBrk="1" hangingPunct="1"/>
            <a:r>
              <a:rPr lang="cs-CZ" smtClean="0"/>
              <a:t>Kyslík – 21 %</a:t>
            </a:r>
          </a:p>
          <a:p>
            <a:pPr eaLnBrk="1" hangingPunct="1"/>
            <a:r>
              <a:rPr lang="cs-CZ" smtClean="0"/>
              <a:t>Další plyny – 1 %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PŘESNÉ  SLOŽENÍ  VZDUCHU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650875" y="1628775"/>
          <a:ext cx="8024813" cy="4679950"/>
        </p:xfrm>
        <a:graphic>
          <a:graphicData uri="http://schemas.openxmlformats.org/drawingml/2006/table">
            <a:tbl>
              <a:tblPr/>
              <a:tblGrid>
                <a:gridCol w="2674938"/>
                <a:gridCol w="2674938"/>
                <a:gridCol w="2674938"/>
              </a:tblGrid>
              <a:tr h="425450">
                <a:tc>
                  <a:txBody>
                    <a:bodyPr/>
                    <a:lstStyle/>
                    <a:p>
                      <a:r>
                        <a:rPr lang="cs-CZ" sz="1800" dirty="0"/>
                        <a:t>plyn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objem %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hmotnost %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 dirty="0">
                          <a:hlinkClick r:id="rId2" action="ppaction://hlinkfile" tooltip="Dusík"/>
                        </a:rPr>
                        <a:t>dusík</a:t>
                      </a:r>
                      <a:endParaRPr lang="cs-CZ" sz="1800" dirty="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78,09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75,51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3" action="ppaction://hlinkfile" tooltip="Kyslík"/>
                        </a:rPr>
                        <a:t>kyslík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20,95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23,16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4" action="ppaction://hlinkfile" tooltip="Argon"/>
                        </a:rPr>
                        <a:t>argon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0,93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1,28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5" action="ppaction://hlinkfile" tooltip="Oxid uhličitý"/>
                        </a:rPr>
                        <a:t>oxid uhličitý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0,033 (334 </a:t>
                      </a:r>
                      <a:r>
                        <a:rPr lang="cs-CZ" sz="1800">
                          <a:hlinkClick r:id="rId6" action="ppaction://hlinkfile" tooltip="Parts per million"/>
                        </a:rPr>
                        <a:t>ppm</a:t>
                      </a:r>
                      <a:r>
                        <a:rPr lang="cs-CZ" sz="1800"/>
                        <a:t>)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0,05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7" action="ppaction://hlinkfile" tooltip="Neon"/>
                        </a:rPr>
                        <a:t>neon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0,0018 (18,18 </a:t>
                      </a:r>
                      <a:r>
                        <a:rPr lang="cs-CZ" sz="1800">
                          <a:hlinkClick r:id="rId6" action="ppaction://hlinkfile" tooltip="Parts per million"/>
                        </a:rPr>
                        <a:t>ppm</a:t>
                      </a:r>
                      <a:r>
                        <a:rPr lang="cs-CZ" sz="1800"/>
                        <a:t>)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0,0012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8" action="ppaction://hlinkfile" tooltip="Helium"/>
                        </a:rPr>
                        <a:t>helium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0,000524 (5,24 </a:t>
                      </a:r>
                      <a:r>
                        <a:rPr lang="cs-CZ" sz="1800">
                          <a:hlinkClick r:id="rId6" action="ppaction://hlinkfile" tooltip="Parts per million"/>
                        </a:rPr>
                        <a:t>ppm</a:t>
                      </a:r>
                      <a:r>
                        <a:rPr lang="cs-CZ" sz="1800"/>
                        <a:t>)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0,000072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9" action="ppaction://hlinkfile" tooltip="Methan"/>
                        </a:rPr>
                        <a:t>metan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0,0002 (2 </a:t>
                      </a:r>
                      <a:r>
                        <a:rPr lang="cs-CZ" sz="1800">
                          <a:hlinkClick r:id="rId6" action="ppaction://hlinkfile" tooltip="Parts per million"/>
                        </a:rPr>
                        <a:t>ppm</a:t>
                      </a:r>
                      <a:r>
                        <a:rPr lang="cs-CZ" sz="1800"/>
                        <a:t>)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0,0001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10" action="ppaction://hlinkfile" tooltip="Krypton"/>
                        </a:rPr>
                        <a:t>krypton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0,000114 (1,14 </a:t>
                      </a:r>
                      <a:r>
                        <a:rPr lang="cs-CZ" sz="1800">
                          <a:hlinkClick r:id="rId6" action="ppaction://hlinkfile" tooltip="Parts per million"/>
                        </a:rPr>
                        <a:t>ppm</a:t>
                      </a:r>
                      <a:r>
                        <a:rPr lang="cs-CZ" sz="1800"/>
                        <a:t>)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0,0003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11" action="ppaction://hlinkfile" tooltip="Vodík"/>
                        </a:rPr>
                        <a:t>vodík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0,00005 (0,5 </a:t>
                      </a:r>
                      <a:r>
                        <a:rPr lang="cs-CZ" sz="1800">
                          <a:hlinkClick r:id="rId6" action="ppaction://hlinkfile" tooltip="Parts per million"/>
                        </a:rPr>
                        <a:t>ppm</a:t>
                      </a:r>
                      <a:r>
                        <a:rPr lang="cs-CZ" sz="1800"/>
                        <a:t>)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0,000001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25450">
                <a:tc>
                  <a:txBody>
                    <a:bodyPr/>
                    <a:lstStyle/>
                    <a:p>
                      <a:r>
                        <a:rPr lang="cs-CZ" sz="1800">
                          <a:hlinkClick r:id="rId12" action="ppaction://hlinkfile" tooltip="Xenon"/>
                        </a:rPr>
                        <a:t>xenon</a:t>
                      </a:r>
                      <a:endParaRPr lang="cs-CZ" sz="1800"/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/>
                        <a:t>0,0000087 (87 </a:t>
                      </a:r>
                      <a:r>
                        <a:rPr lang="cs-CZ" sz="1800">
                          <a:hlinkClick r:id="rId13" action="ppaction://hlinkfile" tooltip="Ppb"/>
                        </a:rPr>
                        <a:t>ppb</a:t>
                      </a:r>
                      <a:r>
                        <a:rPr lang="cs-CZ" sz="1800"/>
                        <a:t>)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/>
                        <a:t>0,00004</a:t>
                      </a:r>
                    </a:p>
                  </a:txBody>
                  <a:tcPr marL="91438" marR="91438" marT="45714" marB="45714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dirty="0" smtClean="0"/>
              <a:t>POKUSY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lnSpc>
                <a:spcPct val="90000"/>
              </a:lnSpc>
            </a:pPr>
            <a:r>
              <a:rPr lang="cs-CZ" sz="3000" smtClean="0"/>
              <a:t>Postavíme-li uzavřenou plastovou láhev s malým množstvím vody a opatřenou brčkem do vodní lázně, kterou zahříváme, ohřívá se voda i vzduch v plastové láhvi. Ohřívaný vzduch se rozpíná a vytlačuje brčko směrem vzhůru.</a:t>
            </a:r>
          </a:p>
          <a:p>
            <a:pPr eaLnBrk="1" hangingPunct="1">
              <a:lnSpc>
                <a:spcPct val="90000"/>
              </a:lnSpc>
            </a:pPr>
            <a:r>
              <a:rPr lang="cs-CZ" sz="3000" smtClean="0"/>
              <a:t>Pokud vzduch v prázdné plastové lahvi ochlazujeme (např. v mrazničce), l</a:t>
            </a:r>
            <a:r>
              <a:rPr lang="cs-CZ" sz="3000" smtClean="0">
                <a:latin typeface="Arial" charset="0"/>
              </a:rPr>
              <a:t>á</a:t>
            </a:r>
            <a:r>
              <a:rPr lang="cs-CZ" sz="3000" smtClean="0"/>
              <a:t>hev se smršťuje a deformuje.  Vzduch zmenšuje svůj objem.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ODPOVĚZ  NA  OTÁZKY</a:t>
            </a:r>
            <a:endParaRPr lang="cs-CZ" dirty="0"/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 bwMode="auto">
          <a:xfrm>
            <a:off x="466725" y="1857375"/>
            <a:ext cx="8248650" cy="4429125"/>
          </a:xfrm>
        </p:spPr>
        <p:txBody>
          <a:bodyPr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marL="514350" indent="-514350" eaLnBrk="1" hangingPunct="1">
              <a:buFont typeface="Constantia" pitchFamily="18" charset="0"/>
              <a:buAutoNum type="arabicPeriod"/>
            </a:pPr>
            <a:r>
              <a:rPr lang="cs-CZ" smtClean="0"/>
              <a:t>Kde všude je obsažen vzduch?</a:t>
            </a:r>
          </a:p>
          <a:p>
            <a:pPr marL="514350" indent="-514350" eaLnBrk="1" hangingPunct="1">
              <a:buFont typeface="Constantia" pitchFamily="18" charset="0"/>
              <a:buAutoNum type="arabicPeriod"/>
            </a:pPr>
            <a:r>
              <a:rPr lang="cs-CZ" smtClean="0"/>
              <a:t>Uveď příklady působení vzduchu.</a:t>
            </a:r>
          </a:p>
          <a:p>
            <a:pPr marL="514350" indent="-514350" eaLnBrk="1" hangingPunct="1">
              <a:buFont typeface="Constantia" pitchFamily="18" charset="0"/>
              <a:buAutoNum type="arabicPeriod"/>
            </a:pPr>
            <a:r>
              <a:rPr lang="cs-CZ" smtClean="0"/>
              <a:t>Co uvolňují rostliny při přeměně živin?</a:t>
            </a:r>
          </a:p>
          <a:p>
            <a:pPr marL="514350" indent="-514350" eaLnBrk="1" hangingPunct="1">
              <a:buFont typeface="Constantia" pitchFamily="18" charset="0"/>
              <a:buAutoNum type="arabicPeriod"/>
            </a:pPr>
            <a:r>
              <a:rPr lang="cs-CZ" smtClean="0"/>
              <a:t>Ve kterých oblastech světa vzniká nejvíce kyslíku?</a:t>
            </a:r>
          </a:p>
          <a:p>
            <a:pPr marL="514350" indent="-514350" eaLnBrk="1" hangingPunct="1">
              <a:buFont typeface="Constantia" pitchFamily="18" charset="0"/>
              <a:buAutoNum type="arabicPeriod"/>
            </a:pPr>
            <a:r>
              <a:rPr lang="cs-CZ" smtClean="0"/>
              <a:t>Jaké je složení vzduchu?</a:t>
            </a:r>
          </a:p>
          <a:p>
            <a:pPr marL="514350" indent="-514350" eaLnBrk="1" hangingPunct="1">
              <a:buFont typeface="Constantia" pitchFamily="18" charset="0"/>
              <a:buAutoNum type="arabicPeriod"/>
            </a:pPr>
            <a:r>
              <a:rPr lang="cs-CZ" smtClean="0"/>
              <a:t>Popiš princip větroně.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>
            <a:normAutofit lnSpcReduction="10000"/>
          </a:bodyPr>
          <a:lstStyle/>
          <a:p>
            <a:pPr>
              <a:defRPr/>
            </a:pPr>
            <a:r>
              <a:rPr lang="cs-CZ" sz="1800" dirty="0" smtClean="0"/>
              <a:t>THYSSEN, Malene. Http</a:t>
            </a:r>
            <a:r>
              <a:rPr lang="cs-CZ" sz="1800" dirty="0"/>
              <a:t>://</a:t>
            </a:r>
            <a:r>
              <a:rPr lang="cs-CZ" sz="1800" dirty="0" smtClean="0"/>
              <a:t>cs.wikipedia.org/</a:t>
            </a:r>
            <a:r>
              <a:rPr lang="cs-CZ" sz="1800" dirty="0"/>
              <a:t> [online]. </a:t>
            </a:r>
            <a:r>
              <a:rPr lang="cs-CZ" sz="1800" dirty="0" smtClean="0"/>
              <a:t>22. 7. 2004, 21:23 </a:t>
            </a:r>
            <a:r>
              <a:rPr lang="cs-CZ" sz="1800" dirty="0"/>
              <a:t>[cit. </a:t>
            </a:r>
            <a:r>
              <a:rPr lang="cs-CZ" sz="1800" dirty="0" smtClean="0"/>
              <a:t>2011-12-05]. File: Boelge_stor.jpg. </a:t>
            </a:r>
            <a:r>
              <a:rPr lang="cs-CZ" sz="1800" dirty="0"/>
              <a:t>Dostupné z WWW: http://</a:t>
            </a:r>
            <a:r>
              <a:rPr lang="cs-CZ" sz="1800" dirty="0" smtClean="0"/>
              <a:t>cs.wikipedia.org/wiki/Soubor:Boelge_stor.jpg</a:t>
            </a:r>
          </a:p>
          <a:p>
            <a:pPr>
              <a:defRPr/>
            </a:pPr>
            <a:r>
              <a:rPr lang="cs-CZ" sz="1800" dirty="0" smtClean="0"/>
              <a:t>WEEK, Kiel. </a:t>
            </a:r>
            <a:r>
              <a:rPr lang="cs-CZ" sz="1800" dirty="0"/>
              <a:t>Http://cs.wikipedia.org/ [online]. </a:t>
            </a:r>
            <a:r>
              <a:rPr lang="cs-CZ" sz="1800" dirty="0" smtClean="0"/>
              <a:t>11.6. 2005, 14:32 </a:t>
            </a:r>
            <a:r>
              <a:rPr lang="cs-CZ" sz="1800" dirty="0"/>
              <a:t>[cit. 2011-12-05]. File</a:t>
            </a:r>
            <a:r>
              <a:rPr lang="cs-CZ" sz="1800" dirty="0" smtClean="0"/>
              <a:t>: 420_Class_Dinghies_with_spinnakers.jpg.  Dostupné </a:t>
            </a:r>
            <a:r>
              <a:rPr lang="cs-CZ" sz="1800" dirty="0"/>
              <a:t>z WWW: http://</a:t>
            </a:r>
            <a:r>
              <a:rPr lang="cs-CZ" sz="1800" dirty="0" smtClean="0"/>
              <a:t>cs.wikipedia.org/wiki/Soubor:420_Class_Dinghies_with_spinnakers.jpg</a:t>
            </a:r>
          </a:p>
          <a:p>
            <a:pPr>
              <a:defRPr/>
            </a:pPr>
            <a:r>
              <a:rPr lang="cs-CZ" sz="1800" dirty="0" smtClean="0"/>
              <a:t>MCDONALD, Bryan. </a:t>
            </a:r>
            <a:r>
              <a:rPr lang="cs-CZ" sz="1800" dirty="0"/>
              <a:t>Http://cs.wikipedia.org/ [online]. </a:t>
            </a:r>
            <a:r>
              <a:rPr lang="cs-CZ" sz="1800" dirty="0" smtClean="0"/>
              <a:t>20. 12. 2005, 11:04 </a:t>
            </a:r>
            <a:r>
              <a:rPr lang="cs-CZ" sz="1800" dirty="0"/>
              <a:t>[cit. 2011-12-05]. File: </a:t>
            </a:r>
            <a:r>
              <a:rPr lang="cs-CZ" sz="1800" dirty="0" smtClean="0"/>
              <a:t>Bry.jpg. </a:t>
            </a:r>
            <a:r>
              <a:rPr lang="cs-CZ" sz="1800" dirty="0"/>
              <a:t>Dostupné z WWW: http://</a:t>
            </a:r>
            <a:r>
              <a:rPr lang="cs-CZ" sz="1800" dirty="0" smtClean="0"/>
              <a:t>cs.wikipedia.org/wiki/Soubor:Bry.jpg</a:t>
            </a:r>
          </a:p>
          <a:p>
            <a:pPr>
              <a:defRPr/>
            </a:pPr>
            <a:r>
              <a:rPr lang="cs-CZ" sz="1800" dirty="0" smtClean="0"/>
              <a:t>JMCC. </a:t>
            </a:r>
            <a:r>
              <a:rPr lang="cs-CZ" sz="1800" dirty="0"/>
              <a:t>Http://cs.wikipedia.org/ [online]. </a:t>
            </a:r>
            <a:r>
              <a:rPr lang="cs-CZ" sz="1800" dirty="0" smtClean="0"/>
              <a:t>17. 3. 2006, 22:56 </a:t>
            </a:r>
            <a:r>
              <a:rPr lang="cs-CZ" sz="1800" dirty="0"/>
              <a:t>[cit. 2011-12-05]. </a:t>
            </a:r>
            <a:r>
              <a:rPr lang="cs-CZ" sz="1800" dirty="0" smtClean="0"/>
              <a:t>File:Dg800.jpg.  </a:t>
            </a:r>
            <a:r>
              <a:rPr lang="cs-CZ" sz="1800" dirty="0"/>
              <a:t>Dostupné z WWW: http://</a:t>
            </a:r>
            <a:r>
              <a:rPr lang="cs-CZ" sz="1800" dirty="0" smtClean="0"/>
              <a:t>cs.wikipedia.org/wiki/Soubor:Dg800.jpg</a:t>
            </a:r>
          </a:p>
          <a:p>
            <a:pPr>
              <a:defRPr/>
            </a:pPr>
            <a:r>
              <a:rPr lang="cs-CZ" sz="1800" dirty="0" smtClean="0"/>
              <a:t>WAGNER, Christian. </a:t>
            </a:r>
            <a:r>
              <a:rPr lang="cs-CZ" sz="1800" dirty="0"/>
              <a:t>Http://cs.wikipedia.org/ [online]. </a:t>
            </a:r>
            <a:r>
              <a:rPr lang="cs-CZ" sz="1800" dirty="0" smtClean="0"/>
              <a:t>18. </a:t>
            </a:r>
            <a:r>
              <a:rPr lang="cs-CZ" sz="1800" dirty="0"/>
              <a:t>7. </a:t>
            </a:r>
            <a:r>
              <a:rPr lang="cs-CZ" sz="1800" dirty="0" smtClean="0"/>
              <a:t>2006, 4:08 </a:t>
            </a:r>
            <a:r>
              <a:rPr lang="cs-CZ" sz="1800" dirty="0"/>
              <a:t>[cit. 2011-12-05</a:t>
            </a:r>
            <a:r>
              <a:rPr lang="cs-CZ" sz="1800" dirty="0" smtClean="0"/>
              <a:t>].  Soubor: Windenergy.jpg. Dostupné </a:t>
            </a:r>
            <a:r>
              <a:rPr lang="cs-CZ" sz="1800" dirty="0"/>
              <a:t>z WWW: </a:t>
            </a:r>
          </a:p>
          <a:p>
            <a:pPr marL="0" indent="0">
              <a:buFont typeface="Wingdings" pitchFamily="2" charset="2"/>
              <a:buNone/>
              <a:defRPr/>
            </a:pPr>
            <a:r>
              <a:rPr lang="cs-CZ" sz="1800" dirty="0" smtClean="0"/>
              <a:t>       http</a:t>
            </a:r>
            <a:r>
              <a:rPr lang="cs-CZ" sz="1800" dirty="0"/>
              <a:t>://</a:t>
            </a:r>
            <a:r>
              <a:rPr lang="cs-CZ" sz="1800" dirty="0" smtClean="0"/>
              <a:t>cs.wikipedia.org/wiki/Soubor:Windenergy.jpg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/>
          </a:p>
          <a:p>
            <a:pPr>
              <a:defRPr/>
            </a:pPr>
            <a:endParaRPr lang="cs-CZ" sz="1800" dirty="0" smtClean="0"/>
          </a:p>
          <a:p>
            <a:pPr>
              <a:defRPr/>
            </a:pPr>
            <a:endParaRPr lang="cs-CZ" sz="1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725" y="1857375"/>
            <a:ext cx="8248650" cy="44291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</a:rPr>
              <a:t>FUJIMOTO, </a:t>
            </a:r>
            <a:r>
              <a:rPr lang="cs-CZ" sz="1800" dirty="0" err="1" smtClean="0">
                <a:solidFill>
                  <a:schemeClr val="bg2">
                    <a:lumMod val="25000"/>
                  </a:schemeClr>
                </a:solidFill>
              </a:rPr>
              <a:t>Hisa</a:t>
            </a: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</a:rPr>
              <a:t>. </a:t>
            </a:r>
            <a:r>
              <a:rPr lang="cs-CZ" sz="1800" dirty="0"/>
              <a:t>Http://cs.wikipedia.org/ [online]. </a:t>
            </a:r>
            <a:r>
              <a:rPr lang="cs-CZ" sz="1800" dirty="0" smtClean="0"/>
              <a:t>17. 4. 2006 </a:t>
            </a:r>
            <a:r>
              <a:rPr lang="cs-CZ" sz="1800" dirty="0"/>
              <a:t>[cit. 2011-12-05]. S</a:t>
            </a: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</a:rPr>
              <a:t>oubor:De_Liefde_Windmill</a:t>
            </a:r>
            <a:r>
              <a:rPr lang="cs-CZ" sz="1800" dirty="0">
                <a:solidFill>
                  <a:schemeClr val="bg2">
                    <a:lumMod val="25000"/>
                  </a:schemeClr>
                </a:solidFill>
              </a:rPr>
              <a:t>,_Sakura,_Chiba,_Japan_-_</a:t>
            </a: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</a:rPr>
              <a:t>20060417.jpg.</a:t>
            </a:r>
            <a:r>
              <a:rPr lang="cs-CZ" sz="1800" dirty="0" smtClean="0"/>
              <a:t> </a:t>
            </a:r>
            <a:r>
              <a:rPr lang="cs-CZ" sz="1800" dirty="0"/>
              <a:t>Dostupné z WWW: </a:t>
            </a: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</a:rPr>
              <a:t>   http</a:t>
            </a:r>
            <a:r>
              <a:rPr lang="cs-CZ" sz="1800" dirty="0">
                <a:solidFill>
                  <a:schemeClr val="bg2">
                    <a:lumMod val="25000"/>
                  </a:schemeClr>
                </a:solidFill>
              </a:rPr>
              <a:t>://cs.wikipedia.org/wiki/Soubor:De_Liefde_Windmill,_Sakura,_Chiba,_Japan_-_</a:t>
            </a: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</a:rPr>
              <a:t>20060417.jpg</a:t>
            </a:r>
          </a:p>
          <a:p>
            <a:pPr eaLnBrk="1" fontAlgn="auto" hangingPunct="1">
              <a:spcAft>
                <a:spcPts val="0"/>
              </a:spcAft>
              <a:buClr>
                <a:schemeClr val="accent1">
                  <a:shade val="75000"/>
                </a:schemeClr>
              </a:buClr>
              <a:buFont typeface="Wingdings"/>
              <a:buChar char="p"/>
              <a:defRPr/>
            </a:pPr>
            <a:r>
              <a:rPr lang="cs-CZ" sz="1800" dirty="0" smtClean="0">
                <a:solidFill>
                  <a:schemeClr val="bg2">
                    <a:lumMod val="25000"/>
                  </a:schemeClr>
                </a:solidFill>
              </a:rPr>
              <a:t>MAKEMAKE. </a:t>
            </a:r>
            <a:r>
              <a:rPr lang="cs-CZ" sz="1800" dirty="0"/>
              <a:t>Http://cs.wikipedia.org/ [online]. </a:t>
            </a:r>
            <a:r>
              <a:rPr lang="cs-CZ" sz="1800" dirty="0" smtClean="0"/>
              <a:t>19. 2. 2005, 19:24 </a:t>
            </a:r>
            <a:r>
              <a:rPr lang="cs-CZ" sz="1800" dirty="0"/>
              <a:t>[cit. 2011-12-05]. </a:t>
            </a:r>
            <a:r>
              <a:rPr lang="cs-CZ" sz="1800" dirty="0" smtClean="0"/>
              <a:t> Soubor: Rainforest_Fatu_Hiva.jpg.  </a:t>
            </a:r>
            <a:r>
              <a:rPr lang="cs-CZ" sz="1800" dirty="0"/>
              <a:t>Dostupné z WWW: http://cs.wikipedia.org/wiki/Soubor:Rainforest_Fatu_Hiva.jpg</a:t>
            </a:r>
            <a:endParaRPr lang="cs-CZ" sz="1800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Brooklet">
      <a:dk1>
        <a:sysClr val="windowText" lastClr="000000"/>
      </a:dk1>
      <a:lt1>
        <a:sysClr val="window" lastClr="FFFFFF"/>
      </a:lt1>
      <a:dk2>
        <a:srgbClr val="4062E3"/>
      </a:dk2>
      <a:lt2>
        <a:srgbClr val="C7E4F8"/>
      </a:lt2>
      <a:accent1>
        <a:srgbClr val="79498D"/>
      </a:accent1>
      <a:accent2>
        <a:srgbClr val="AE236A"/>
      </a:accent2>
      <a:accent3>
        <a:srgbClr val="F88941"/>
      </a:accent3>
      <a:accent4>
        <a:srgbClr val="DEC441"/>
      </a:accent4>
      <a:accent5>
        <a:srgbClr val="9FA500"/>
      </a:accent5>
      <a:accent6>
        <a:srgbClr val="707070"/>
      </a:accent6>
      <a:hlink>
        <a:srgbClr val="0000E1"/>
      </a:hlink>
      <a:folHlink>
        <a:srgbClr val="800080"/>
      </a:folHlink>
    </a:clrScheme>
    <a:fontScheme name="Brooklet">
      <a:majorFont>
        <a:latin typeface="Constantia"/>
        <a:ea typeface=""/>
        <a:cs typeface=""/>
        <a:font script="Jpan" typeface="HG明朝E"/>
        <a:font script="Hang" typeface="궁서"/>
        <a:font script="Hans" typeface="华文中宋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mbria"/>
        <a:ea typeface=""/>
        <a:cs typeface=""/>
        <a:font script="Jpan" typeface="ＭＳ 明朝"/>
        <a:font script="Hang" typeface="맑은 고딕"/>
        <a:font script="Hans" typeface="华文楷体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rooklet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6175" cap="flat" cmpd="sng" algn="ctr">
          <a:solidFill>
            <a:schemeClr val="phClr">
              <a:alpha val="100000"/>
            </a:schemeClr>
          </a:solidFill>
          <a:prstDash val="solid"/>
        </a:ln>
        <a:ln w="16350" cap="flat" cmpd="sng" algn="ctr">
          <a:solidFill>
            <a:schemeClr val="phClr">
              <a:alpha val="100000"/>
            </a:schemeClr>
          </a:solidFill>
          <a:prstDash val="solid"/>
        </a:ln>
        <a:ln w="29525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orthographicFront"/>
            <a:lightRig rig="soft" dir="t">
              <a:rot lat="0" lon="0" rev="0"/>
            </a:lightRig>
          </a:scene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7200000"/>
            <a:lightRig rig="glow" dir="t">
              <a:rot lat="0" lon="0" rev="21000000"/>
            </a:lightRig>
          </a:scene3d>
          <a:sp3d>
            <a:bevelT w="304800" h="44450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outerShdw blurRad="63000" dist="25400" dir="16000000" rotWithShape="0">
              <a:srgbClr val="000000">
                <a:alpha val="10000"/>
              </a:srgbClr>
            </a:outerShdw>
          </a:effectLst>
          <a:scene3d>
            <a:camera prst="perspectiveFront" fov="0"/>
            <a:lightRig rig="glow" dir="t">
              <a:rot lat="0" lon="0" rev="21000000"/>
            </a:lightRig>
          </a:scene3d>
          <a:sp3d>
            <a:bevelT w="342900" h="38100" prst="softRound"/>
            <a:bevelB w="342900" h="38100" prst="softRound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310</TotalTime>
  <Words>888</Words>
  <Application>Microsoft Office PowerPoint</Application>
  <PresentationFormat>On-screen Show (4:3)</PresentationFormat>
  <Paragraphs>206</Paragraphs>
  <Slides>21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21</vt:i4>
      </vt:variant>
    </vt:vector>
  </HeadingPairs>
  <TitlesOfParts>
    <vt:vector size="37" baseType="lpstr">
      <vt:lpstr>Cambria</vt:lpstr>
      <vt:lpstr>Arial</vt:lpstr>
      <vt:lpstr>Constantia</vt:lpstr>
      <vt:lpstr>Wingdings</vt:lpstr>
      <vt:lpstr>Calibri</vt:lpstr>
      <vt:lpstr>ＭＳ 明朝</vt:lpstr>
      <vt:lpstr>ＭＳ Ｐゴシック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Brooklet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NEŽIVÁ  PŘÍRODA</dc:title>
  <dc:creator>H Koláčková</dc:creator>
  <cp:lastModifiedBy>DUM</cp:lastModifiedBy>
  <cp:revision>29</cp:revision>
  <dcterms:created xsi:type="dcterms:W3CDTF">2011-12-02T10:14:30Z</dcterms:created>
  <dcterms:modified xsi:type="dcterms:W3CDTF">2013-09-19T19:18:29Z</dcterms:modified>
</cp:coreProperties>
</file>