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80" r:id="rId3"/>
    <p:sldId id="278" r:id="rId4"/>
    <p:sldId id="257" r:id="rId5"/>
    <p:sldId id="258" r:id="rId6"/>
    <p:sldId id="259" r:id="rId7"/>
    <p:sldId id="260" r:id="rId8"/>
    <p:sldId id="269" r:id="rId9"/>
    <p:sldId id="261" r:id="rId10"/>
    <p:sldId id="271" r:id="rId11"/>
    <p:sldId id="270" r:id="rId12"/>
    <p:sldId id="272" r:id="rId13"/>
    <p:sldId id="273" r:id="rId14"/>
    <p:sldId id="274" r:id="rId15"/>
    <p:sldId id="275" r:id="rId16"/>
    <p:sldId id="262" r:id="rId17"/>
    <p:sldId id="263" r:id="rId18"/>
    <p:sldId id="264" r:id="rId19"/>
    <p:sldId id="266" r:id="rId20"/>
    <p:sldId id="267" r:id="rId21"/>
    <p:sldId id="268" r:id="rId22"/>
    <p:sldId id="281" r:id="rId23"/>
    <p:sldId id="265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nice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475D8-A167-4D6F-B205-69363C898792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13720B1-4159-4F4C-BC8A-A2E20B5B8A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BECDD-C23B-4008-9287-60584C3ADBD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278A5-48DF-455C-A395-BC1E2DCF95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0D851-950A-4879-80B7-356496F5ACDF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FD86DE4-8014-4600-831E-1119A248D1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BD49F8-2414-4DDA-A1DF-BFF6BC23E812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CA5C3-2F0A-423E-AD15-56799D4F53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Obdélník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Ovál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ál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3E86C-99D5-491C-96D0-9FF42FCF8689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BCB61BA5-1F8E-4FD2-8B55-1CF4708A7C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A9334-F61A-4CC4-8322-F05C921B9C27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B86FDE-99AD-47AE-B81F-F72F4B2194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4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0B21D-7CE0-49FD-8B6F-C70A5C6849E0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74050BF-1904-49B4-8478-93F8186A44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EDE3E722-4195-48C3-9A20-801323B680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3BE3E-25EA-44D9-BE2F-DCEEED27EC7A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Obdélník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E01A3-F4BB-4C18-95FF-827E22CE23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F579F-6CE6-47BE-A0BF-EA6817D53ED7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90454-6594-42E3-8514-525D0DE088C1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4FF3F-BD20-40FE-9687-8943362B0A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ál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B0952-2C1B-4AED-AAC8-BF1D56FA96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602A2-5F1A-402B-9E47-8565FD86242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9A41829E-73C6-48B0-8E4E-3BBB66663C00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á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F109565-50D7-4E2C-A809-72AE8BE998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Jiné vlastnosti látek</a:t>
            </a:r>
            <a:endParaRPr lang="cs-CZ" dirty="0"/>
          </a:p>
        </p:txBody>
      </p:sp>
      <p:sp>
        <p:nvSpPr>
          <p:cNvPr id="1331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MAGNETICKÁ  SÍLA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 lIns="82936" tIns="41469" rIns="82936" bIns="41469"/>
          <a:lstStyle/>
          <a:p>
            <a:endParaRPr lang="cs-CZ" smtClean="0">
              <a:solidFill>
                <a:srgbClr val="7B98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2179638"/>
            <a:ext cx="8229600" cy="4114800"/>
          </a:xfrm>
          <a:solidFill>
            <a:schemeClr val="tx2">
              <a:lumMod val="20000"/>
              <a:lumOff val="80000"/>
            </a:schemeClr>
          </a:solidFill>
        </p:spPr>
        <p:txBody>
          <a:bodyPr lIns="82936" tIns="41469" rIns="82936" bIns="41469">
            <a:normAutofit fontScale="32500" lnSpcReduction="20000"/>
          </a:bodyPr>
          <a:lstStyle/>
          <a:p>
            <a:pPr marL="274320" indent="-274320" algn="ctr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5800" b="1" dirty="0">
                <a:latin typeface="Arial Black" pitchFamily="34" charset="0"/>
              </a:rPr>
              <a:t>ZEYEROVA 3354, 767 01 KROMĚŘÍŽ</a:t>
            </a:r>
          </a:p>
          <a:p>
            <a:pPr marL="274320" indent="-274320" algn="ctr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5800" b="1" dirty="0">
                <a:latin typeface="Arial Black" pitchFamily="34" charset="0"/>
              </a:rPr>
              <a:t>projekt v rámci vzdělávacího programu</a:t>
            </a:r>
          </a:p>
          <a:p>
            <a:pPr marL="274320" indent="-274320" algn="ctr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5800" b="1" dirty="0">
                <a:latin typeface="Arial Black" pitchFamily="34" charset="0"/>
              </a:rPr>
              <a:t>VZDĚLÁNÍ PRO KONKURENCESCHOPNOST</a:t>
            </a:r>
          </a:p>
          <a:p>
            <a:pPr marL="274320" indent="-274320" algn="ctr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5800" b="1" dirty="0">
                <a:latin typeface="Arial Black" pitchFamily="34" charset="0"/>
              </a:rPr>
              <a:t>ŠABLONA ČÍSLO: III/2</a:t>
            </a:r>
          </a:p>
          <a:p>
            <a:pPr marL="274320" indent="-274320" algn="ctr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5800" b="1" u="sng" dirty="0">
                <a:latin typeface="Arial Black" pitchFamily="34" charset="0"/>
              </a:rPr>
              <a:t>NÁZEV</a:t>
            </a:r>
            <a:r>
              <a:rPr lang="cs-CZ" sz="5800" b="1" dirty="0">
                <a:latin typeface="Arial Black" pitchFamily="34" charset="0"/>
              </a:rPr>
              <a:t>:  INOVACE A ZKVALITNĚNÍ VÝUKY                        PROSTŘEDNICTVÍM ICT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5800" dirty="0">
              <a:latin typeface="Arial Black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5800" b="1" u="sng" dirty="0">
                <a:latin typeface="Arial Black" pitchFamily="34" charset="0"/>
              </a:rPr>
              <a:t>PŘEDMĚT</a:t>
            </a:r>
            <a:r>
              <a:rPr lang="cs-CZ" sz="5800" b="1" dirty="0">
                <a:latin typeface="Arial Black" pitchFamily="34" charset="0"/>
              </a:rPr>
              <a:t>: PŘÍRODOVĚDA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5800" b="1" u="sng" dirty="0">
                <a:latin typeface="Arial Black" pitchFamily="34" charset="0"/>
              </a:rPr>
              <a:t>ROČNÍK:  I</a:t>
            </a:r>
            <a:r>
              <a:rPr lang="cs-CZ" sz="5800" b="1" dirty="0">
                <a:latin typeface="Arial Black" pitchFamily="34" charset="0"/>
              </a:rPr>
              <a:t>V.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5800" b="1" u="sng" dirty="0">
                <a:latin typeface="Arial Black" pitchFamily="34" charset="0"/>
              </a:rPr>
              <a:t>TÉMA:</a:t>
            </a:r>
            <a:r>
              <a:rPr lang="cs-CZ" sz="5800" b="1" dirty="0">
                <a:latin typeface="Arial Black" pitchFamily="34" charset="0"/>
              </a:rPr>
              <a:t>  </a:t>
            </a:r>
            <a:r>
              <a:rPr lang="cs-CZ" sz="5800" b="1" dirty="0" smtClean="0">
                <a:latin typeface="Arial Black" pitchFamily="34" charset="0"/>
              </a:rPr>
              <a:t>MAGNETICKÁ  SÍLA</a:t>
            </a:r>
            <a:endParaRPr lang="cs-CZ" sz="5800" b="1" dirty="0">
              <a:latin typeface="Arial Black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5800" b="1" u="sng" dirty="0">
                <a:latin typeface="Arial Black" pitchFamily="34" charset="0"/>
              </a:rPr>
              <a:t>AUTOR:</a:t>
            </a:r>
            <a:r>
              <a:rPr lang="cs-CZ" sz="5800" b="1" dirty="0">
                <a:latin typeface="Arial Black" pitchFamily="34" charset="0"/>
              </a:rPr>
              <a:t> MGR. HANA KOLÁČKOVÁ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5800" b="1" u="sng" dirty="0">
                <a:latin typeface="Arial Black" pitchFamily="34" charset="0"/>
              </a:rPr>
              <a:t>DATUM VYTVOŘENÍ</a:t>
            </a:r>
            <a:r>
              <a:rPr lang="cs-CZ" sz="5800" b="1" dirty="0">
                <a:latin typeface="Arial Black" pitchFamily="34" charset="0"/>
              </a:rPr>
              <a:t>: </a:t>
            </a:r>
            <a:r>
              <a:rPr lang="cs-CZ" sz="5800" b="1" dirty="0" smtClean="0">
                <a:latin typeface="Arial Black" pitchFamily="34" charset="0"/>
              </a:rPr>
              <a:t>14. 12. </a:t>
            </a:r>
            <a:r>
              <a:rPr lang="cs-CZ" sz="5800" b="1" dirty="0">
                <a:latin typeface="Arial Black" pitchFamily="34" charset="0"/>
              </a:rPr>
              <a:t>2011</a:t>
            </a:r>
          </a:p>
          <a:p>
            <a:pPr marL="274320" indent="-274320" algn="ctr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5800" b="1" dirty="0">
                <a:latin typeface="Arial Black" pitchFamily="34" charset="0"/>
              </a:rPr>
              <a:t> </a:t>
            </a:r>
            <a:r>
              <a:rPr lang="cs-CZ" sz="5800" b="1" dirty="0" smtClean="0">
                <a:latin typeface="Arial Black" pitchFamily="34" charset="0"/>
              </a:rPr>
              <a:t>VY_32_INOVACE_37_HK</a:t>
            </a:r>
            <a:endParaRPr lang="cs-CZ" sz="5800" b="1" dirty="0">
              <a:latin typeface="Arial Black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  <p:pic>
        <p:nvPicPr>
          <p:cNvPr id="14341" name="obrázek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908050"/>
            <a:ext cx="3857625" cy="857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 lIns="82945" tIns="41473" rIns="82945" bIns="41473"/>
          <a:lstStyle/>
          <a:p>
            <a:r>
              <a:rPr lang="cs-CZ" smtClean="0">
                <a:solidFill>
                  <a:srgbClr val="7B9899"/>
                </a:solidFill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625" y="1527175"/>
            <a:ext cx="8504238" cy="4572000"/>
          </a:xfrm>
        </p:spPr>
        <p:txBody>
          <a:bodyPr lIns="82945" tIns="41473" rIns="82945" bIns="41473"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Prezentace je vytvořena jako doplněk k učivu 4. ročníku přírodovědy. 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Doplňuje učivo: 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ROZMANITOST PŘÍRODY, NEŽIVÁ PŘÍRODA.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u="sng" dirty="0" smtClean="0"/>
              <a:t>V rámci prezentace se žáci seznámí: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S působením magnetické síly v přírodě.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S využitím magnetické síly.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S konkrétními případy využití magnetické síly.</a:t>
            </a:r>
            <a:endParaRPr lang="cs-CZ" sz="1800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cs-CZ" sz="2000" u="sng" dirty="0" smtClean="0">
                <a:solidFill>
                  <a:schemeClr val="accent1">
                    <a:lumMod val="50000"/>
                  </a:schemeClr>
                </a:solidFill>
              </a:rPr>
              <a:t> Zkušenosti s pilotováním:</a:t>
            </a:r>
            <a:endParaRPr lang="cs-CZ" sz="2000" u="sng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800" dirty="0" smtClean="0"/>
              <a:t>Žáci se poprvé seznámili s pojmem magnetická síla a vyzkoušeli si její působení na konkrétních příkladech. Zjistili, kde všude je magnetická síla obklopuje a jak se využívá. S použitím misky, vody a magnetu si vyrobili jednoduchý kompas a zopakovali si vlastivědné učivo – směrovou růžici a </a:t>
            </a:r>
            <a:r>
              <a:rPr lang="cs-CZ" sz="1800" smtClean="0"/>
              <a:t>určování světových stran.</a:t>
            </a:r>
            <a:endParaRPr lang="cs-CZ" sz="18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MAGNET A MAGNETICKÁ SÍLA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V přírodě lze nalézt určité látky, mezi kterými působí určité síly, které se označují jako </a:t>
            </a:r>
            <a:r>
              <a:rPr lang="cs-CZ" b="1" dirty="0" smtClean="0"/>
              <a:t>magnetické síly</a:t>
            </a:r>
            <a:r>
              <a:rPr lang="cs-CZ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Takové látky se označují jako </a:t>
            </a:r>
            <a:r>
              <a:rPr lang="cs-CZ" b="1" dirty="0" smtClean="0"/>
              <a:t>magnetické látky</a:t>
            </a:r>
            <a:r>
              <a:rPr lang="cs-CZ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Magnet</a:t>
            </a:r>
            <a:r>
              <a:rPr lang="cs-CZ" dirty="0" smtClean="0"/>
              <a:t> je objekt, který v prostoru ve svém okolí vytváří magnetické pole.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Magnety jsou přitahovány nebo odpuzovány jinými materiály.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Železo a ocel jsou dva příklady materiálů, které jsou velmi silně přitahovány magnety.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Magnet a železné předměty na sebe vzájemně působí silou, kterou nazýváme magnetická síla.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HISTORIE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Slovo </a:t>
            </a:r>
            <a:r>
              <a:rPr lang="cs-CZ" i="1" dirty="0" smtClean="0"/>
              <a:t>magnet</a:t>
            </a:r>
            <a:r>
              <a:rPr lang="cs-CZ" dirty="0" smtClean="0"/>
              <a:t> pochází z řeckého </a:t>
            </a:r>
            <a:r>
              <a:rPr lang="cs-CZ" i="1" dirty="0" err="1" smtClean="0"/>
              <a:t>magnētēs</a:t>
            </a:r>
            <a:r>
              <a:rPr lang="cs-CZ" i="1" dirty="0" smtClean="0"/>
              <a:t> </a:t>
            </a:r>
            <a:r>
              <a:rPr lang="cs-CZ" i="1" dirty="0" err="1" smtClean="0"/>
              <a:t>lithos</a:t>
            </a:r>
            <a:r>
              <a:rPr lang="cs-CZ" dirty="0"/>
              <a:t> </a:t>
            </a:r>
            <a:r>
              <a:rPr lang="cs-CZ" dirty="0" smtClean="0"/>
              <a:t>           a  znamená „magnesiový kámen“.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 Magnesia byla oblast v Antickém Řecku, kde byly objeveny zásoby magnetitu už v antice.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Starodávní čínští navigátoři byli mezi prvními uživateli magnetických kompasů.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V mytologii arabských mořeplavců hrála významnou roli pověst o magnetové hoře. V patnáctém století se Arabové magnetové hory báli natolik, že ve svých plavidlech nepoužívali žádné železné předměty (tedy ani hřebíky).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Magnetické póly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Volně podepřený magnet se časem vždy natočí od severu k jihu, protože je přitahován                                k severnímu a jižnímu zemskému magnetickému pólu.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Konec magnetu, který směřuje spíše                               k </a:t>
            </a:r>
            <a:r>
              <a:rPr lang="cs-CZ" dirty="0"/>
              <a:t>severnímu</a:t>
            </a:r>
            <a:r>
              <a:rPr lang="cs-CZ" dirty="0" smtClean="0"/>
              <a:t> </a:t>
            </a:r>
            <a:r>
              <a:rPr lang="cs-CZ" dirty="0"/>
              <a:t>zemskému </a:t>
            </a:r>
            <a:r>
              <a:rPr lang="cs-CZ" dirty="0" smtClean="0"/>
              <a:t>geografickém </a:t>
            </a:r>
            <a:r>
              <a:rPr lang="cs-CZ" dirty="0"/>
              <a:t>pólu</a:t>
            </a:r>
            <a:r>
              <a:rPr lang="cs-CZ" dirty="0" smtClean="0"/>
              <a:t>, se označuje jako </a:t>
            </a:r>
            <a:r>
              <a:rPr lang="cs-CZ" b="1" dirty="0" smtClean="0"/>
              <a:t>severní </a:t>
            </a:r>
            <a:r>
              <a:rPr lang="cs-CZ" b="1" dirty="0"/>
              <a:t>pól </a:t>
            </a:r>
            <a:r>
              <a:rPr lang="cs-CZ" dirty="0"/>
              <a:t>magnetu</a:t>
            </a:r>
            <a:r>
              <a:rPr lang="cs-CZ" dirty="0" smtClean="0"/>
              <a:t>, část směřující   k jihu zase jako </a:t>
            </a:r>
            <a:r>
              <a:rPr lang="cs-CZ" b="1" dirty="0" smtClean="0"/>
              <a:t>jižní pól </a:t>
            </a:r>
            <a:r>
              <a:rPr lang="cs-CZ" dirty="0" smtClean="0"/>
              <a:t>magnetu.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VYUŽITÍ  MAGNETICKÉ  SÍLY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r>
              <a:rPr lang="cs-CZ" sz="1600" u="sng" smtClean="0"/>
              <a:t>1. Magnetická záznamová média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1600" smtClean="0"/>
              <a:t>         -   VHS kazety obsahují kotouč s magnetickým páskem. Informace, která přináší zvuk a  obraz je zakódována v magnetické vrstvě pásku.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1600" smtClean="0"/>
              <a:t>         -   audio kazety také používají magnetický pásek.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1600" u="sng" smtClean="0"/>
              <a:t>2. Počítače 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1600" smtClean="0"/>
              <a:t>           - diskety a harddisky zaznamenávají data na tenkou magnetickou vrstvu.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1600" u="sng" smtClean="0"/>
              <a:t>3 .Kreditní a magnetické karty</a:t>
            </a:r>
            <a:endParaRPr lang="cs-CZ" sz="1600" smtClean="0"/>
          </a:p>
          <a:p>
            <a:pPr marL="0" indent="0">
              <a:buFont typeface="Wingdings 2" pitchFamily="18" charset="2"/>
              <a:buNone/>
            </a:pPr>
            <a:r>
              <a:rPr lang="cs-CZ" sz="1600" smtClean="0"/>
              <a:t>        - mají na jedné straně magnetický pásek. Ten obsahuje nutné informace pro spojení s bankou.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1600" u="sng" smtClean="0"/>
              <a:t>4 .Televize a počítačové monitory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1600" smtClean="0"/>
              <a:t>       -  většina televizorů a monitorů se spoléhá na elektromagnet, který vytváří obraz pomocí katodové trubice.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1600" smtClean="0"/>
              <a:t> </a:t>
            </a:r>
            <a:r>
              <a:rPr lang="cs-CZ" sz="1600" u="sng" smtClean="0"/>
              <a:t>5. Reprobedny a mikrofony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1600" smtClean="0"/>
              <a:t>    -   využívají kombinace magnetu a elektromagnetu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1600" u="sng" smtClean="0"/>
              <a:t>6. Elektromotory a generátory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1600" smtClean="0"/>
              <a:t>     -   elektrické motory elektrickou energii v mechanickou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MAGNETICKÝ  PÁSEK</a:t>
            </a:r>
          </a:p>
        </p:txBody>
      </p:sp>
      <p:pic>
        <p:nvPicPr>
          <p:cNvPr id="20482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557338"/>
            <a:ext cx="8469313" cy="4679950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DALŠÍ VYUŽITÍ MAGNETICKÉ SÍLY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smtClean="0"/>
          </a:p>
          <a:p>
            <a:r>
              <a:rPr lang="cs-CZ" smtClean="0"/>
              <a:t>Ve třídě máme magnetickou tabuli</a:t>
            </a:r>
          </a:p>
          <a:p>
            <a:r>
              <a:rPr lang="cs-CZ" smtClean="0"/>
              <a:t>Stolní hry (autodráhy) a různé hračky</a:t>
            </a:r>
          </a:p>
          <a:p>
            <a:r>
              <a:rPr lang="cs-CZ" smtClean="0"/>
              <a:t>Magnetofony</a:t>
            </a:r>
          </a:p>
          <a:p>
            <a:r>
              <a:rPr lang="cs-CZ" smtClean="0"/>
              <a:t>Magnetické rychlodráhy v Japonsku</a:t>
            </a:r>
          </a:p>
          <a:p>
            <a:r>
              <a:rPr lang="cs-CZ" smtClean="0"/>
              <a:t>Magnetoterapie v lékařství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HRAČKY VYUŽÍVAJÍCÍ MAGNET. SÍLU</a:t>
            </a:r>
          </a:p>
        </p:txBody>
      </p:sp>
      <p:pic>
        <p:nvPicPr>
          <p:cNvPr id="22530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397000"/>
            <a:ext cx="8135937" cy="4984750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STAVEBNICE</a:t>
            </a:r>
          </a:p>
        </p:txBody>
      </p:sp>
      <p:pic>
        <p:nvPicPr>
          <p:cNvPr id="23554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1397000"/>
            <a:ext cx="7848600" cy="50228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MAGNETICKÉ  FÓLIE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1700213"/>
            <a:ext cx="3097212" cy="4465637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1700213"/>
            <a:ext cx="4824412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Magnetický návlek na koleno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628775"/>
            <a:ext cx="4572000" cy="457200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1628775"/>
            <a:ext cx="3671888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Magnetický pásek na záda</a:t>
            </a:r>
          </a:p>
        </p:txBody>
      </p:sp>
      <p:pic>
        <p:nvPicPr>
          <p:cNvPr id="26626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1268413"/>
            <a:ext cx="8785225" cy="51847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MAGNETICKÁ  TABULE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1196975"/>
            <a:ext cx="7416800" cy="48958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POKUS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u="sng" dirty="0" smtClean="0"/>
              <a:t>Pomůcky: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/>
              <a:t>v</a:t>
            </a:r>
            <a:r>
              <a:rPr lang="cs-CZ" dirty="0" smtClean="0"/>
              <a:t>ětší mísa naplněna vodou, menší lehká umělohmotná miska, tyčový magnet s jedním barevně označeným koncem a kompas.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u="sng" dirty="0" smtClean="0"/>
              <a:t>Postup: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Na dno malé misky přilepte lepicí páskou magnet. Vložte do větší mísy, naplněné vodou. Až se miska přestane pohybovat, vyznačte na okraji velké mísy postavení magnetu. Kompasem si ověřte, který z pólů tyčového magnetu směřuje k severu.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VÝSLEDEK POKUSU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Kompasem lze ověřit, že k severu směřuje barevný pól tyčového magnetu.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Pól magnetu, který směřuje k severu, nazýváme severní pól.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Na opačném konci je jižní pól.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VZÁJEMNÉ PŮSOBENÍ SIL MEZI MAGNETY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Přibližujeme-li k sobě magnety stejnými póly, cítíme, že se odpuzují.</a:t>
            </a:r>
          </a:p>
          <a:p>
            <a:r>
              <a:rPr lang="cs-CZ" smtClean="0"/>
              <a:t>Přibližujeme-li magnety opačnými póly, přitahují se.</a:t>
            </a:r>
          </a:p>
          <a:p>
            <a:r>
              <a:rPr lang="cs-CZ" smtClean="0"/>
              <a:t>Magnetická síla působí nejen mezi magnetem a železným předmětem, ale i mezi magnety navzájem.</a:t>
            </a:r>
          </a:p>
          <a:p>
            <a:r>
              <a:rPr lang="cs-CZ" smtClean="0"/>
              <a:t>Mezi magnetem a železným předmětem působí vždy </a:t>
            </a:r>
            <a:r>
              <a:rPr lang="cs-CZ" b="1" u="sng" smtClean="0"/>
              <a:t>síla přitažlivá.</a:t>
            </a:r>
          </a:p>
          <a:p>
            <a:r>
              <a:rPr lang="cs-CZ" smtClean="0"/>
              <a:t>Mezi dvěma magnety otočenými k sobě opačnými póly působí </a:t>
            </a:r>
            <a:r>
              <a:rPr lang="cs-CZ" b="1" u="sng" smtClean="0"/>
              <a:t>síla přitažlivá</a:t>
            </a:r>
            <a:r>
              <a:rPr lang="cs-CZ" smtClean="0"/>
              <a:t>, u stejných pólů síla </a:t>
            </a:r>
            <a:r>
              <a:rPr lang="cs-CZ" b="1" u="sng" smtClean="0"/>
              <a:t>odpudivá</a:t>
            </a:r>
            <a:r>
              <a:rPr lang="cs-CZ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MAGNETICKÁ  REZONANCE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1412875"/>
            <a:ext cx="8424862" cy="48450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SNÍMKY Z MAGNETICKÉ REZONANCE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1052513"/>
            <a:ext cx="4824412" cy="5616575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052513"/>
            <a:ext cx="4176713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RYCHLODRÁHA</a:t>
            </a:r>
          </a:p>
        </p:txBody>
      </p:sp>
      <p:pic>
        <p:nvPicPr>
          <p:cNvPr id="33794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1268413"/>
            <a:ext cx="4464050" cy="5040312"/>
          </a:xfrm>
        </p:spPr>
      </p:pic>
      <p:pic>
        <p:nvPicPr>
          <p:cNvPr id="33795" name="Obrázek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268413"/>
            <a:ext cx="424815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5365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341438"/>
            <a:ext cx="8504238" cy="5400675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VENDIŠ,</a:t>
            </a:r>
            <a:r>
              <a:rPr lang="cs-CZ" sz="1800" dirty="0"/>
              <a:t> </a:t>
            </a:r>
            <a:r>
              <a:rPr lang="cs-CZ" sz="1800" dirty="0" smtClean="0"/>
              <a:t>Tomáš. </a:t>
            </a:r>
            <a:r>
              <a:rPr lang="cs-CZ" sz="1800" dirty="0"/>
              <a:t>Http://cs.wikipedia.org/ [online</a:t>
            </a:r>
            <a:r>
              <a:rPr lang="cs-CZ" sz="1800" dirty="0" smtClean="0"/>
              <a:t>].30.8. </a:t>
            </a:r>
            <a:r>
              <a:rPr lang="cs-CZ" sz="1800" dirty="0"/>
              <a:t>2011 [cit. </a:t>
            </a:r>
            <a:r>
              <a:rPr lang="cs-CZ" sz="1800" dirty="0" smtClean="0"/>
              <a:t>2011-12-10]. </a:t>
            </a:r>
            <a:r>
              <a:rPr lang="cs-CZ" sz="1800" dirty="0"/>
              <a:t>File: </a:t>
            </a:r>
            <a:r>
              <a:rPr lang="cs-CZ" sz="1800" dirty="0" smtClean="0"/>
              <a:t>3TMRI.jpg. </a:t>
            </a:r>
            <a:r>
              <a:rPr lang="cs-CZ" sz="1800" dirty="0"/>
              <a:t>Dostupné z WWW: http://</a:t>
            </a:r>
            <a:r>
              <a:rPr lang="cs-CZ" sz="1800" dirty="0" smtClean="0"/>
              <a:t>cs.wikipedia.org/wiki/Soubor:3TMRI.jpg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RANVEIG. </a:t>
            </a:r>
            <a:r>
              <a:rPr lang="cs-CZ" sz="1800" dirty="0"/>
              <a:t>Http://cs.wikipedia.org/ [online</a:t>
            </a:r>
            <a:r>
              <a:rPr lang="cs-CZ" sz="1800" dirty="0" smtClean="0"/>
              <a:t>].4.3. 2005 </a:t>
            </a:r>
            <a:r>
              <a:rPr lang="cs-CZ" sz="1800" dirty="0"/>
              <a:t>[cit. 2011-12-10]. File: </a:t>
            </a:r>
            <a:r>
              <a:rPr lang="cs-CZ" sz="1800" dirty="0" smtClean="0"/>
              <a:t>MRI_head_side.jpg. </a:t>
            </a:r>
            <a:r>
              <a:rPr lang="cs-CZ" sz="1800" dirty="0"/>
              <a:t>Dostupné z WWW: http://</a:t>
            </a:r>
            <a:r>
              <a:rPr lang="cs-CZ" sz="1800" dirty="0" smtClean="0"/>
              <a:t>cs.wikipedia.org/wiki/Soubor:MRI_head_side.jpg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TEST21. </a:t>
            </a:r>
            <a:r>
              <a:rPr lang="cs-CZ" sz="1800" dirty="0"/>
              <a:t>Http://cs.wikipedia.org/ [online</a:t>
            </a:r>
            <a:r>
              <a:rPr lang="cs-CZ" sz="1800" dirty="0" smtClean="0"/>
              <a:t>].18.8</a:t>
            </a:r>
            <a:r>
              <a:rPr lang="cs-CZ" sz="1800" dirty="0"/>
              <a:t>. </a:t>
            </a:r>
            <a:r>
              <a:rPr lang="cs-CZ" sz="1800" dirty="0" smtClean="0"/>
              <a:t>2004 </a:t>
            </a:r>
            <a:r>
              <a:rPr lang="cs-CZ" sz="1800" dirty="0"/>
              <a:t>[cit. 2011-12-10]. File: </a:t>
            </a:r>
            <a:r>
              <a:rPr lang="cs-CZ" sz="1800" dirty="0" err="1" smtClean="0"/>
              <a:t>Knie_mr.jpg.Dostupné</a:t>
            </a:r>
            <a:r>
              <a:rPr lang="cs-CZ" sz="1800" dirty="0" smtClean="0"/>
              <a:t> </a:t>
            </a:r>
            <a:r>
              <a:rPr lang="cs-CZ" sz="1800" dirty="0"/>
              <a:t>z WWW: http://</a:t>
            </a:r>
            <a:r>
              <a:rPr lang="cs-CZ" sz="1800" dirty="0" smtClean="0"/>
              <a:t>cs.wikipedia.org/wiki/Soubor:Knie_mr.jpg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SHIZHAO. </a:t>
            </a:r>
            <a:r>
              <a:rPr lang="cs-CZ" sz="1800" dirty="0"/>
              <a:t>Http://cs.wikipedia.org/ [online</a:t>
            </a:r>
            <a:r>
              <a:rPr lang="cs-CZ" sz="1800" dirty="0" smtClean="0"/>
              <a:t>].4.4. 2006 </a:t>
            </a:r>
            <a:r>
              <a:rPr lang="cs-CZ" sz="1800" dirty="0"/>
              <a:t>[cit. 2011-12-10]. </a:t>
            </a:r>
            <a:r>
              <a:rPr lang="cs-CZ" sz="1800" dirty="0" smtClean="0"/>
              <a:t>File:Knie_mr.jpg. Dostupné </a:t>
            </a:r>
            <a:r>
              <a:rPr lang="cs-CZ" sz="1800" dirty="0"/>
              <a:t>z WWW: http://</a:t>
            </a:r>
            <a:r>
              <a:rPr lang="cs-CZ" sz="1800" dirty="0" smtClean="0"/>
              <a:t>cs.wikipedia.org/wiki/Soubor:Knie_mr.jpg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YOSEMITE. </a:t>
            </a:r>
            <a:r>
              <a:rPr lang="cs-CZ" sz="1800" dirty="0"/>
              <a:t>Http://cs.wikipedia.org/ [online</a:t>
            </a:r>
            <a:r>
              <a:rPr lang="cs-CZ" sz="1800" dirty="0" smtClean="0"/>
              <a:t>].24.11. </a:t>
            </a:r>
            <a:r>
              <a:rPr lang="cs-CZ" sz="1800" dirty="0"/>
              <a:t>2011 [cit. 2011-12-10]. </a:t>
            </a:r>
            <a:r>
              <a:rPr lang="cs-CZ" sz="1800" dirty="0" smtClean="0"/>
              <a:t>Soubor:JR-Maglev-MLX01-2.jpg.Dostupné </a:t>
            </a:r>
            <a:r>
              <a:rPr lang="cs-CZ" sz="1800" dirty="0"/>
              <a:t>z WWW: http://</a:t>
            </a:r>
            <a:r>
              <a:rPr lang="cs-CZ" sz="1800" dirty="0" smtClean="0"/>
              <a:t>cs.wikipedia.org/wiki/Soubor:JR-Maglev-MLX01-2.jpg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YOSEMITE. </a:t>
            </a:r>
            <a:r>
              <a:rPr lang="cs-CZ" sz="1800" dirty="0"/>
              <a:t>Http://cs.wikipedia.org/ [online].24.11. 2011 [cit. 2011-12-10]. </a:t>
            </a:r>
            <a:r>
              <a:rPr lang="cs-CZ" sz="1800" dirty="0" smtClean="0"/>
              <a:t>Soubor: Shanghai_Transrapid_002.jpg.Dostupné </a:t>
            </a:r>
            <a:r>
              <a:rPr lang="cs-CZ" sz="1800" dirty="0"/>
              <a:t>z WWW: http://cs.wikipedia.org/wiki/Soubor:Shanghai_Transrapid_002.jpg</a:t>
            </a:r>
            <a:endParaRPr lang="cs-CZ" sz="18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b="1" smtClean="0">
                <a:solidFill>
                  <a:srgbClr val="C00000"/>
                </a:solidFill>
              </a:rPr>
              <a:t>CITACE:</a:t>
            </a:r>
            <a:endParaRPr lang="cs-CZ" sz="2400" smtClean="0">
              <a:solidFill>
                <a:srgbClr val="7B98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POLARBOT, </a:t>
            </a:r>
            <a:r>
              <a:rPr lang="cs-CZ" sz="1800" dirty="0"/>
              <a:t>Http://cs.wikipedia.org/ [online</a:t>
            </a:r>
            <a:r>
              <a:rPr lang="cs-CZ" sz="1800" dirty="0" smtClean="0"/>
              <a:t>].21.4. 2007 </a:t>
            </a:r>
            <a:r>
              <a:rPr lang="cs-CZ" sz="1800" dirty="0"/>
              <a:t>[cit. 2011-12-10]. </a:t>
            </a:r>
            <a:r>
              <a:rPr lang="cs-CZ" sz="1800" dirty="0" smtClean="0"/>
              <a:t>File:</a:t>
            </a:r>
            <a:r>
              <a:rPr lang="cs-CZ" sz="1800" dirty="0"/>
              <a:t>Musikkassette.jpg </a:t>
            </a:r>
            <a:r>
              <a:rPr lang="cs-CZ" sz="1800" dirty="0" smtClean="0"/>
              <a:t>. </a:t>
            </a:r>
            <a:r>
              <a:rPr lang="cs-CZ" sz="1800" dirty="0"/>
              <a:t>Dostupné z WWW: http://cs.wikipedia.org/wiki/Soubor:Musikkassette.jpg </a:t>
            </a:r>
            <a:endParaRPr lang="cs-CZ" sz="1800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MANSKE, </a:t>
            </a:r>
            <a:r>
              <a:rPr lang="cs-CZ" sz="1800" dirty="0" err="1" smtClean="0"/>
              <a:t>Magnus</a:t>
            </a:r>
            <a:r>
              <a:rPr lang="cs-CZ" sz="1800" dirty="0" smtClean="0"/>
              <a:t>.</a:t>
            </a:r>
            <a:r>
              <a:rPr lang="cs-CZ" sz="1800" dirty="0"/>
              <a:t> Http://cs.wikipedia.org/ [online].</a:t>
            </a:r>
            <a:r>
              <a:rPr lang="cs-CZ" sz="1800" dirty="0" smtClean="0"/>
              <a:t>21.7. 2009 </a:t>
            </a:r>
            <a:r>
              <a:rPr lang="cs-CZ" sz="1800" dirty="0"/>
              <a:t>[cit. 2011-12-10]. </a:t>
            </a:r>
            <a:r>
              <a:rPr lang="cs-CZ" sz="1800" dirty="0" smtClean="0"/>
              <a:t>File:NeoCube.jpg.  </a:t>
            </a:r>
            <a:r>
              <a:rPr lang="cs-CZ" sz="1800" dirty="0"/>
              <a:t>Dostupné z WWW: http://</a:t>
            </a:r>
            <a:r>
              <a:rPr lang="cs-CZ" sz="1800" dirty="0" smtClean="0"/>
              <a:t>cs.wikipedia.org/wiki/Soubor:NeoCube.jpg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8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dirty="0" smtClean="0"/>
              <a:t>SCOTT, </a:t>
            </a:r>
            <a:r>
              <a:rPr lang="cs-CZ" sz="1800" dirty="0" err="1" smtClean="0"/>
              <a:t>Stevenson</a:t>
            </a:r>
            <a:r>
              <a:rPr lang="cs-CZ" sz="1800" dirty="0" smtClean="0"/>
              <a:t>. </a:t>
            </a:r>
            <a:r>
              <a:rPr lang="cs-CZ" sz="1800" dirty="0"/>
              <a:t>Http://cs.wikipedia.org/ [online].</a:t>
            </a:r>
            <a:r>
              <a:rPr lang="cs-CZ" sz="1800" dirty="0" smtClean="0"/>
              <a:t>22.3. </a:t>
            </a:r>
            <a:r>
              <a:rPr lang="cs-CZ" sz="1800" dirty="0"/>
              <a:t>2007 [cit. 2011-12-10]. </a:t>
            </a:r>
            <a:r>
              <a:rPr lang="cs-CZ" sz="1800" dirty="0" smtClean="0"/>
              <a:t>File:Levitron-levitating-top-demonstrating-Roy-M-Harrigans-spin-stabilized-magnetic-levitation.ogg. </a:t>
            </a:r>
            <a:r>
              <a:rPr lang="cs-CZ" sz="1800" dirty="0"/>
              <a:t>Dostupné z WWW: http</a:t>
            </a:r>
            <a:r>
              <a:rPr lang="cs-CZ" sz="1800"/>
              <a:t>://</a:t>
            </a:r>
            <a:r>
              <a:rPr lang="cs-CZ" sz="1800" smtClean="0"/>
              <a:t>cs.wikipedia.org/wiki/Soubor:Levitron-levitating-top-demonstrating-Roy-M-Harrigans-spin-stabilized-magnetic-levitation.ogg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8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800" b="1" dirty="0"/>
              <a:t>Obrázky</a:t>
            </a:r>
            <a:r>
              <a:rPr lang="cs-CZ" sz="1800" dirty="0"/>
              <a:t>: www.office.microsoft.com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800" dirty="0" smtClean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179</TotalTime>
  <Words>750</Words>
  <Application>Microsoft Office PowerPoint</Application>
  <PresentationFormat>Předvádění na obrazovce (4:3)</PresentationFormat>
  <Paragraphs>109</Paragraphs>
  <Slides>23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12</vt:i4>
      </vt:variant>
      <vt:variant>
        <vt:lpstr>Nadpisy snímků</vt:lpstr>
      </vt:variant>
      <vt:variant>
        <vt:i4>23</vt:i4>
      </vt:variant>
    </vt:vector>
  </HeadingPairs>
  <TitlesOfParts>
    <vt:vector size="41" baseType="lpstr">
      <vt:lpstr>Georgia</vt:lpstr>
      <vt:lpstr>Arial</vt:lpstr>
      <vt:lpstr>Wingdings 2</vt:lpstr>
      <vt:lpstr>Wingdings</vt:lpstr>
      <vt:lpstr>Calibri</vt:lpstr>
      <vt:lpstr>Arial Black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MAGNETICKÁ  SÍLA</vt:lpstr>
      <vt:lpstr>Snímek 2</vt:lpstr>
      <vt:lpstr>ANOTACE</vt:lpstr>
      <vt:lpstr>MAGNET A MAGNETICKÁ SÍLA</vt:lpstr>
      <vt:lpstr>HISTORIE</vt:lpstr>
      <vt:lpstr>Magnetické póly</vt:lpstr>
      <vt:lpstr>VYUŽITÍ  MAGNETICKÉ  SÍLY</vt:lpstr>
      <vt:lpstr>MAGNETICKÝ  PÁSEK</vt:lpstr>
      <vt:lpstr>DALŠÍ VYUŽITÍ MAGNETICKÉ SÍLY</vt:lpstr>
      <vt:lpstr>HRAČKY VYUŽÍVAJÍCÍ MAGNET. SÍLU</vt:lpstr>
      <vt:lpstr>STAVEBNICE</vt:lpstr>
      <vt:lpstr>MAGNETICKÉ  FÓLIE</vt:lpstr>
      <vt:lpstr>Magnetický návlek na koleno</vt:lpstr>
      <vt:lpstr>Magnetický pásek na záda</vt:lpstr>
      <vt:lpstr>MAGNETICKÁ  TABULE</vt:lpstr>
      <vt:lpstr>POKUS</vt:lpstr>
      <vt:lpstr>VÝSLEDEK POKUSU</vt:lpstr>
      <vt:lpstr>VZÁJEMNÉ PŮSOBENÍ SIL MEZI MAGNETY</vt:lpstr>
      <vt:lpstr>MAGNETICKÁ  REZONANCE</vt:lpstr>
      <vt:lpstr>SNÍMKY Z MAGNETICKÉ REZONANCE</vt:lpstr>
      <vt:lpstr>RYCHLODRÁHA</vt:lpstr>
      <vt:lpstr>CITACE: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MAGNETICKÁ  SÍLA</dc:title>
  <dc:creator>H Koláčková</dc:creator>
  <cp:lastModifiedBy>Maminka</cp:lastModifiedBy>
  <cp:revision>26</cp:revision>
  <dcterms:created xsi:type="dcterms:W3CDTF">2011-12-07T08:49:27Z</dcterms:created>
  <dcterms:modified xsi:type="dcterms:W3CDTF">2013-09-20T08:07:59Z</dcterms:modified>
</cp:coreProperties>
</file>