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78" r:id="rId4"/>
    <p:sldId id="260" r:id="rId5"/>
    <p:sldId id="262" r:id="rId6"/>
    <p:sldId id="257" r:id="rId7"/>
    <p:sldId id="261" r:id="rId8"/>
    <p:sldId id="263" r:id="rId9"/>
    <p:sldId id="258" r:id="rId10"/>
    <p:sldId id="265" r:id="rId11"/>
    <p:sldId id="267" r:id="rId12"/>
    <p:sldId id="266" r:id="rId13"/>
    <p:sldId id="268" r:id="rId14"/>
    <p:sldId id="269" r:id="rId15"/>
    <p:sldId id="271" r:id="rId16"/>
    <p:sldId id="270" r:id="rId17"/>
    <p:sldId id="272" r:id="rId18"/>
    <p:sldId id="273" r:id="rId19"/>
    <p:sldId id="274" r:id="rId20"/>
    <p:sldId id="275" r:id="rId21"/>
    <p:sldId id="276" r:id="rId22"/>
    <p:sldId id="280" r:id="rId23"/>
    <p:sldId id="279" r:id="rId24"/>
    <p:sldId id="259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698B2-1C47-498D-B6FF-2BF06EBBB6A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4600D-1EC9-41D3-A498-D8483A34C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FFC48-3588-4B6B-84F8-8E7F95877C0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23595-F5F3-494C-AF60-811901521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8956A-7813-45B2-8A7F-AF7707BAE68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36DA7-278A-4489-BF6A-669249099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46373-759A-43C7-8B4C-BE50D4A9F5F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1FC39-26FB-42D2-913B-879C7DD46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0ED64-7315-42EE-815E-17EF48B7C78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15C4A-C62E-4BD4-8634-56771D097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9CABD-69F0-4B1F-A5B0-132563CE3DC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17189-623A-4534-8435-48021DACF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0BB10-E42E-4AC5-AA55-5BFA6C27917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65B62-D6D5-47B4-B6DE-8A4E9ECB8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66D5B-F7D6-4409-9E0E-216DFD9D252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F47EE-C0E0-4D59-ADAE-787D0D4C5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664E5-4125-4A31-9AE0-F26DCAC1C5F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1D1DF-E256-4A46-94A5-FD35D2650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142FA-18BA-4FB6-BC72-11FC04D2936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D74D0-D1C0-4FF2-B696-E914EE6FA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3679E-0389-406E-907D-CEA53A120A8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7A55B-CE18-4AC3-A181-7709D6B1C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E919DFE8-DAD7-49CD-B553-3D2ECA28850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9465455C-83D5-4238-88D3-C2656E581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990656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VE  VODĚ  A  V  JEJÍM  OKOLÍ</a:t>
            </a:r>
            <a:endParaRPr lang="cs-CZ" dirty="0">
              <a:latin typeface="+mj-ea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71600" y="3754438"/>
            <a:ext cx="6400800" cy="1752600"/>
          </a:xfrm>
        </p:spPr>
        <p:txBody>
          <a:bodyPr/>
          <a:lstStyle/>
          <a:p>
            <a:r>
              <a:rPr lang="cs-CZ" smtClean="0"/>
              <a:t>ROSTLINY A ŽIVOČICHOVÉ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lIns="82945" tIns="41473" rIns="82945" bIns="41473"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lIns="82945" tIns="41473" rIns="82945" bIns="41473">
            <a:normAutofit fontScale="62500" lnSpcReduction="20000"/>
          </a:bodyPr>
          <a:lstStyle/>
          <a:p>
            <a:pPr marL="384048" indent="-274320" algn="ctr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ZEYEROVA 3354, 767 01 KROMĚŘÍŽ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Arial Black" pitchFamily="34" charset="0"/>
            </a:endParaRPr>
          </a:p>
          <a:p>
            <a:pPr marL="384048" indent="-274320" algn="ctr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projekt v rámci vzdělávacího programu</a:t>
            </a:r>
          </a:p>
          <a:p>
            <a:pPr marL="384048" indent="-274320" algn="ctr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VZDĚLÁNÍ PRO KONKURENCESCHOPNOST</a:t>
            </a:r>
          </a:p>
          <a:p>
            <a:pPr marL="384048" indent="-274320" algn="ctr" fontAlgn="auto">
              <a:spcAft>
                <a:spcPts val="0"/>
              </a:spcAft>
              <a:defRPr/>
            </a:pPr>
            <a:endParaRPr lang="cs-CZ" b="1" dirty="0">
              <a:latin typeface="Arial Black" pitchFamily="34" charset="0"/>
            </a:endParaRPr>
          </a:p>
          <a:p>
            <a:pPr marL="384048" indent="-274320" algn="ctr" fontAlgn="auto">
              <a:spcAft>
                <a:spcPts val="0"/>
              </a:spcAft>
              <a:defRPr/>
            </a:pPr>
            <a:r>
              <a:rPr lang="cs-CZ" b="1" dirty="0" smtClean="0">
                <a:latin typeface="Arial Black" pitchFamily="34" charset="0"/>
              </a:rPr>
              <a:t>ŠABLONA </a:t>
            </a:r>
            <a:r>
              <a:rPr lang="cs-CZ" b="1" dirty="0">
                <a:latin typeface="Arial Black" pitchFamily="34" charset="0"/>
              </a:rPr>
              <a:t>ČÍSLO: III/2</a:t>
            </a:r>
          </a:p>
          <a:p>
            <a:pPr marL="384048" indent="-274320" algn="ctr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NÁZEV:  INOVACE A ZKVALITNĚNÍ VÝUKY PROSTŘEDNICTVÍM </a:t>
            </a:r>
            <a:r>
              <a:rPr lang="cs-CZ" b="1" dirty="0" smtClean="0">
                <a:latin typeface="Arial Black" pitchFamily="34" charset="0"/>
              </a:rPr>
              <a:t> ICT</a:t>
            </a:r>
            <a:endParaRPr lang="cs-CZ" b="1" dirty="0">
              <a:latin typeface="Arial Black" pitchFamily="34" charset="0"/>
            </a:endParaRPr>
          </a:p>
          <a:p>
            <a:pPr marL="384048" indent="-274320" algn="ctr" fontAlgn="auto">
              <a:spcAft>
                <a:spcPts val="0"/>
              </a:spcAft>
              <a:defRPr/>
            </a:pPr>
            <a:endParaRPr lang="cs-CZ" b="1" dirty="0">
              <a:latin typeface="Arial Black" pitchFamily="34" charset="0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Arial Black" pitchFamily="34" charset="0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PŘEDMĚT: PŘÍRODOVĚDA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ROČNÍK: IV.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TÉMA: </a:t>
            </a:r>
            <a:r>
              <a:rPr lang="cs-CZ" b="1" dirty="0" smtClean="0">
                <a:latin typeface="Arial Black" pitchFamily="34" charset="0"/>
              </a:rPr>
              <a:t>VE VODĚ A JEJÍM OKOLÍ</a:t>
            </a:r>
            <a:endParaRPr lang="cs-CZ" b="1" dirty="0">
              <a:latin typeface="Arial Black" pitchFamily="34" charset="0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AUTOR: MGR. HANA KOLÁČKOVÁ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>
                <a:latin typeface="Arial Black" pitchFamily="34" charset="0"/>
              </a:rPr>
              <a:t>DATUM VYTVOŘENÍ: </a:t>
            </a:r>
            <a:r>
              <a:rPr lang="cs-CZ" b="1" dirty="0" smtClean="0">
                <a:latin typeface="Arial Black" pitchFamily="34" charset="0"/>
              </a:rPr>
              <a:t>16. 12. </a:t>
            </a:r>
            <a:r>
              <a:rPr lang="cs-CZ" b="1" dirty="0">
                <a:latin typeface="Arial Black" pitchFamily="34" charset="0"/>
              </a:rPr>
              <a:t>2011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Arial Black" pitchFamily="34" charset="0"/>
            </a:endParaRPr>
          </a:p>
          <a:p>
            <a:pPr marL="384048" indent="-274320" algn="ctr" fontAlgn="auto">
              <a:spcAft>
                <a:spcPts val="0"/>
              </a:spcAft>
              <a:defRPr/>
            </a:pPr>
            <a:r>
              <a:rPr lang="cs-CZ" sz="4000" b="1">
                <a:latin typeface="Arial Black" pitchFamily="34" charset="0"/>
              </a:rPr>
              <a:t> </a:t>
            </a:r>
            <a:r>
              <a:rPr lang="cs-CZ" sz="4000" b="1" smtClean="0">
                <a:latin typeface="Arial Black" pitchFamily="34" charset="0"/>
              </a:rPr>
              <a:t>VY_32_INOVACE_39_HK</a:t>
            </a:r>
            <a:endParaRPr lang="cs-CZ" sz="4000" b="1" dirty="0">
              <a:latin typeface="Arial Black" pitchFamily="34" charset="0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</p:txBody>
      </p:sp>
      <p:pic>
        <p:nvPicPr>
          <p:cNvPr id="14341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620713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lIns="82945" tIns="41473" rIns="82945" bIns="41473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ANOTACE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lIns="82945" tIns="41473" rIns="82945" bIns="41473">
            <a:normAutofit/>
          </a:bodyPr>
          <a:lstStyle/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 4. ročníku přírodovědy. </a:t>
            </a:r>
            <a:endParaRPr lang="cs-CZ" sz="1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Doplňuje učivo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 PŘÍRODY, ŽIVÁ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PŘÍRODA, POZNÁVÁNÍ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ŽIVOČICHŮ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ROSTLIN.</a:t>
            </a: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V rámci prezentace se žáci seznámí:</a:t>
            </a:r>
            <a:endParaRPr lang="cs-CZ" sz="1800" u="sng" dirty="0">
              <a:solidFill>
                <a:schemeClr val="accent1">
                  <a:lumMod val="50000"/>
                </a:schemeClr>
              </a:solidFill>
              <a:latin typeface="+mn-ea"/>
            </a:endParaRPr>
          </a:p>
          <a:p>
            <a:pPr marL="97957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- </a:t>
            </a:r>
            <a:r>
              <a:rPr lang="cs-CZ" sz="1600" dirty="0">
                <a:solidFill>
                  <a:schemeClr val="accent1">
                    <a:lumMod val="50000"/>
                  </a:schemeClr>
                </a:solidFill>
                <a:latin typeface="+mn-ea"/>
              </a:rPr>
              <a:t>S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přírodním společenstvem rostlin a živočichů ve vodě a v jejím okolí </a:t>
            </a:r>
            <a:endParaRPr lang="cs-CZ" sz="1600" dirty="0">
              <a:solidFill>
                <a:schemeClr val="accent1">
                  <a:lumMod val="50000"/>
                </a:schemeClr>
              </a:solidFill>
              <a:latin typeface="+mn-ea"/>
            </a:endParaRPr>
          </a:p>
          <a:p>
            <a:pPr marL="97957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600" dirty="0">
                <a:solidFill>
                  <a:schemeClr val="accent1">
                    <a:lumMod val="50000"/>
                  </a:schemeClr>
                </a:solidFill>
                <a:latin typeface="+mn-ea"/>
              </a:rPr>
              <a:t>-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S  vodstvem na našem území </a:t>
            </a:r>
            <a:endParaRPr lang="cs-CZ" sz="1600" dirty="0">
              <a:solidFill>
                <a:schemeClr val="accent1">
                  <a:lumMod val="50000"/>
                </a:schemeClr>
              </a:solidFill>
              <a:latin typeface="+mn-ea"/>
            </a:endParaRPr>
          </a:p>
          <a:p>
            <a:pPr marL="383707" indent="-285750" fontAlgn="auto">
              <a:spcAft>
                <a:spcPts val="0"/>
              </a:spcAft>
              <a:buFontTx/>
              <a:buChar char="-"/>
              <a:defRPr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S  významem rybníků</a:t>
            </a:r>
          </a:p>
          <a:p>
            <a:pPr marL="97957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1600" dirty="0" smtClean="0">
              <a:solidFill>
                <a:schemeClr val="accent1">
                  <a:lumMod val="50000"/>
                </a:schemeClr>
              </a:solidFill>
              <a:latin typeface="+mn-ea"/>
            </a:endParaRPr>
          </a:p>
          <a:p>
            <a:pPr marL="97957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Zkušenosti z pilotování:</a:t>
            </a:r>
            <a:endParaRPr lang="cs-CZ" sz="1800" u="sng" dirty="0">
              <a:solidFill>
                <a:schemeClr val="accent1">
                  <a:lumMod val="50000"/>
                </a:schemeClr>
              </a:solidFill>
              <a:latin typeface="+mn-ea"/>
            </a:endParaRP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600" dirty="0" smtClean="0">
                <a:latin typeface="+mn-ea"/>
              </a:rPr>
              <a:t>Žáci se seznámili s novými pojmy – meandr a mokřad. Utřídili si poznatky o vodstvu na našem území a blíže se seznámili s prostředím a způsobem života našich nejběžnějších vodních živočichů. V závěru hodiny správně zodpověděli na sedm otázek.</a:t>
            </a:r>
            <a:endParaRPr lang="cs-CZ" sz="1600" dirty="0">
              <a:latin typeface="+mn-ea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Meandr řeky Vltavy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484313"/>
            <a:ext cx="8207375" cy="4641850"/>
          </a:xfrm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ŘEKY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87900" y="1628775"/>
            <a:ext cx="3624263" cy="482441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1628775"/>
            <a:ext cx="4176712" cy="482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VODA NA NAŠEM ÚZEMÍ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Naší vlastí neprotékají veletoky, pouze menší řeky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Naši předkové už ve 13. století začali budovat      první rybníky, které by vodu na našem území       zadržely.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V minulém století bylo mnohem více rybníků než  dnes.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Meliorace  a vysušování mokřadů způsobuje, že  voda odtéká z našeho území mnohem rychleji,     než tomu bylo dříve.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Vodu zadržují uměle vytvořené nádrže.</a:t>
            </a: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SLAPSKÁ  PŘEHRADA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557338"/>
            <a:ext cx="7848600" cy="4568825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RYBNÍK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484313"/>
            <a:ext cx="8208963" cy="4641850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VÝZNAM  RYBNÍKŮ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Rybníky zadržují vodu, která by bez užitku          odtékala a zvlhčují půdu i ovzduší.</a:t>
            </a:r>
          </a:p>
          <a:p>
            <a:pPr marL="514350" indent="-514350">
              <a:buFont typeface="Arial" charset="0"/>
              <a:buAutoNum type="arabicPeriod"/>
            </a:pPr>
            <a:endParaRPr lang="cs-CZ" smtClean="0"/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Jsou domovem pro ryby a vodní živočichy.</a:t>
            </a:r>
          </a:p>
          <a:p>
            <a:pPr marL="514350" indent="-514350">
              <a:buFont typeface="Arial" charset="0"/>
              <a:buAutoNum type="arabicPeriod"/>
            </a:pPr>
            <a:endParaRPr lang="cs-CZ" smtClean="0"/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Jsou také prostředím, kde bujně rostou                vlhkomilné rostliny.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Vodní rostliny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Nejkrásnějším květem našich vod je leknín bílý.    Svůj oddenek má zakotvený v bahnitém dně.       Z něj vyrážejí řapíky listů, které se zvedají            k hladině.</a:t>
            </a:r>
          </a:p>
          <a:p>
            <a:r>
              <a:rPr lang="cs-CZ" smtClean="0"/>
              <a:t>Všechny části leknínu, kromě oddenku, mají         vzduchové komůrky, které rostlinu nadnášejí.</a:t>
            </a:r>
          </a:p>
          <a:p>
            <a:r>
              <a:rPr lang="cs-CZ" smtClean="0"/>
              <a:t>Z oddenku vyrůstají stopky, které nesou bohatý    květ.</a:t>
            </a:r>
          </a:p>
          <a:p>
            <a:r>
              <a:rPr lang="cs-CZ" smtClean="0"/>
              <a:t>Leknín je chráněná rostlina.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Vrba bílá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to mohutný, rozložitý strom s dlouhými úzkými  listy.</a:t>
            </a:r>
          </a:p>
          <a:p>
            <a:r>
              <a:rPr lang="cs-CZ" smtClean="0"/>
              <a:t>Vrba má velmi pružné a nelámavé větve.</a:t>
            </a:r>
          </a:p>
          <a:p>
            <a:r>
              <a:rPr lang="cs-CZ" smtClean="0"/>
              <a:t>Výborně se hodí na výrobu košíků, proutěného nábytku a velikonočních pomlázek.</a:t>
            </a:r>
          </a:p>
          <a:p>
            <a:r>
              <a:rPr lang="cs-CZ" smtClean="0"/>
              <a:t>Její kořeny zpevňují hráze rybníků a břehy potoků.</a:t>
            </a:r>
          </a:p>
          <a:p>
            <a:r>
              <a:rPr lang="cs-CZ" smtClean="0"/>
              <a:t>Je to dvoudomá rostlina – na jednom stromě jsou buď jen samičí, nebo pouze samčí květy.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LEKNÍN BÍLÝ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71550" y="1412875"/>
            <a:ext cx="7200900" cy="482441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241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VRBA  BÍLÁ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1484313"/>
            <a:ext cx="8064500" cy="46418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VODNÍ  ŽIVOČICHOVÉ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Ve vodě a v jejím okolí se můžeme setkat             s mnoha vodními živočichy. Patří mezi ně náš      největší vodní savec </a:t>
            </a:r>
            <a:r>
              <a:rPr lang="cs-CZ" u="sng" smtClean="0"/>
              <a:t>vydra říční</a:t>
            </a:r>
            <a:r>
              <a:rPr lang="cs-CZ" b="1" smtClean="0"/>
              <a:t>, </a:t>
            </a:r>
            <a:r>
              <a:rPr lang="cs-CZ" smtClean="0"/>
              <a:t>kterou snadno    poznáme podle ocasu ,(u kořene je tlustý a postupně se zužuje). Skvěle se potápí, loví rybky, žáby,  raky. Pod vodou vydrží až 4 minuty.</a:t>
            </a:r>
          </a:p>
          <a:p>
            <a:r>
              <a:rPr lang="cs-CZ" smtClean="0"/>
              <a:t>Největším létajícím ptákem u nás je</a:t>
            </a:r>
            <a:r>
              <a:rPr lang="cs-CZ" b="1" smtClean="0"/>
              <a:t> </a:t>
            </a:r>
            <a:r>
              <a:rPr lang="cs-CZ" u="sng" smtClean="0"/>
              <a:t>labuť velká</a:t>
            </a:r>
            <a:r>
              <a:rPr lang="cs-CZ" b="1" smtClean="0"/>
              <a:t>,</a:t>
            </a:r>
            <a:r>
              <a:rPr lang="cs-CZ" smtClean="0"/>
              <a:t>    jejíž rozpětí křídel je až 240cm. Labutě žijí            v párech, samice snáší 7 až 9 vajec.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VYDRA  A  LABUŤ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 l="-237" t="-1849" r="237" b="8453"/>
          <a:stretch>
            <a:fillRect/>
          </a:stretch>
        </p:blipFill>
        <p:spPr>
          <a:xfrm>
            <a:off x="82550" y="1344613"/>
            <a:ext cx="4705350" cy="460851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1412875"/>
            <a:ext cx="3960813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Další vodní živočichové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Naší nejrozšířenější rybou je </a:t>
            </a:r>
            <a:r>
              <a:rPr lang="cs-CZ" b="1" u="sng" dirty="0" smtClean="0">
                <a:latin typeface="+mn-ea"/>
              </a:rPr>
              <a:t>kapr obecný</a:t>
            </a:r>
            <a:r>
              <a:rPr lang="cs-CZ" dirty="0" smtClean="0">
                <a:latin typeface="+mn-ea"/>
              </a:rPr>
              <a:t>. Má      krátkou hlavu a dva vousky v koutcích úst, je buď šupinatý nebo lysý.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K našim nejdravějším rybám patří </a:t>
            </a:r>
            <a:r>
              <a:rPr lang="cs-CZ" b="1" u="sng" dirty="0" smtClean="0">
                <a:latin typeface="+mn-ea"/>
              </a:rPr>
              <a:t>štika obecná</a:t>
            </a:r>
            <a:r>
              <a:rPr lang="cs-CZ" dirty="0" smtClean="0">
                <a:latin typeface="+mn-ea"/>
              </a:rPr>
              <a:t>.  Má protáhlé tělo přizpůsobené k lovu. Loví drobné   ryby. Ulovenou kořist hltá celou.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Hladinu rybníka často brázdí velký, silný had         -</a:t>
            </a:r>
            <a:r>
              <a:rPr lang="cs-CZ" b="1" u="sng" dirty="0" smtClean="0">
                <a:latin typeface="+mn-ea"/>
              </a:rPr>
              <a:t>užovka obojková</a:t>
            </a:r>
            <a:r>
              <a:rPr lang="cs-CZ" dirty="0" smtClean="0">
                <a:latin typeface="+mn-ea"/>
              </a:rPr>
              <a:t>. Poznáme ji podle výrazných    půlměsíčků za hlavou.</a:t>
            </a: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Mezi další živočichy patří </a:t>
            </a:r>
            <a:r>
              <a:rPr lang="cs-CZ" b="1" u="sng" dirty="0" smtClean="0">
                <a:latin typeface="+mn-ea"/>
              </a:rPr>
              <a:t>skokan skřehotavý</a:t>
            </a:r>
            <a:r>
              <a:rPr lang="cs-CZ" dirty="0" smtClean="0">
                <a:latin typeface="+mn-ea"/>
              </a:rPr>
              <a:t>        a </a:t>
            </a:r>
            <a:r>
              <a:rPr lang="cs-CZ" b="1" u="sng" dirty="0" smtClean="0">
                <a:latin typeface="+mn-ea"/>
              </a:rPr>
              <a:t>vážka ploská</a:t>
            </a:r>
            <a:r>
              <a:rPr lang="cs-CZ" dirty="0" smtClean="0">
                <a:latin typeface="+mn-ea"/>
              </a:rPr>
              <a:t>.   </a:t>
            </a:r>
            <a:endParaRPr lang="cs-CZ" dirty="0">
              <a:latin typeface="+mn-ea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Kapr obecný</a:t>
            </a:r>
            <a:endParaRPr lang="cs-CZ" dirty="0">
              <a:latin typeface="+mj-ea"/>
            </a:endParaRPr>
          </a:p>
        </p:txBody>
      </p:sp>
      <p:pic>
        <p:nvPicPr>
          <p:cNvPr id="2969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1604963"/>
            <a:ext cx="8229600" cy="4516437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Štika obecná</a:t>
            </a:r>
            <a:endParaRPr lang="cs-CZ" dirty="0">
              <a:latin typeface="+mj-ea"/>
            </a:endParaRPr>
          </a:p>
        </p:txBody>
      </p:sp>
      <p:pic>
        <p:nvPicPr>
          <p:cNvPr id="3072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341438"/>
            <a:ext cx="7775575" cy="4784725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Užovka obojková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258888"/>
            <a:ext cx="7920037" cy="5043487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Skokan skřehotavý</a:t>
            </a:r>
            <a:endParaRPr lang="cs-CZ" dirty="0">
              <a:latin typeface="+mj-ea"/>
            </a:endParaRPr>
          </a:p>
        </p:txBody>
      </p:sp>
      <p:pic>
        <p:nvPicPr>
          <p:cNvPr id="3277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1412875"/>
            <a:ext cx="7561263" cy="4752975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Vážka ploská</a:t>
            </a:r>
            <a:endParaRPr lang="cs-CZ" dirty="0">
              <a:latin typeface="+mj-ea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484313"/>
            <a:ext cx="7848600" cy="4824412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ÚKOLY:</a:t>
            </a:r>
            <a:endParaRPr lang="cs-CZ" dirty="0">
              <a:latin typeface="+mj-ea"/>
            </a:endParaRP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8" indent="0">
              <a:buFont typeface="Wingdings 2" pitchFamily="18" charset="2"/>
              <a:buNone/>
            </a:pPr>
            <a:r>
              <a:rPr lang="cs-CZ" smtClean="0"/>
              <a:t>1. Jmenuj naši nejrozšířenější rybu.</a:t>
            </a:r>
          </a:p>
          <a:p>
            <a:pPr marL="109538" indent="0">
              <a:buFont typeface="Wingdings 2" pitchFamily="18" charset="2"/>
              <a:buNone/>
            </a:pPr>
            <a:r>
              <a:rPr lang="cs-CZ" smtClean="0"/>
              <a:t>2. Jaké rostliny vyskytující se v blízkosti vody znáš?</a:t>
            </a:r>
          </a:p>
          <a:p>
            <a:pPr marL="109538" indent="0">
              <a:buFont typeface="Wingdings 2" pitchFamily="18" charset="2"/>
              <a:buNone/>
            </a:pPr>
            <a:r>
              <a:rPr lang="cs-CZ" smtClean="0"/>
              <a:t>3. Jak dlouho vydrží pod vodou vydra říční?</a:t>
            </a:r>
          </a:p>
          <a:p>
            <a:pPr marL="109538" indent="0">
              <a:buFont typeface="Wingdings 2" pitchFamily="18" charset="2"/>
              <a:buNone/>
            </a:pPr>
            <a:r>
              <a:rPr lang="cs-CZ" smtClean="0"/>
              <a:t>4. Jak se jmenuje živočich, kterého poznáme podle výrazných půlměsíčků za hlavou?</a:t>
            </a:r>
          </a:p>
          <a:p>
            <a:pPr marL="109538" indent="0">
              <a:buFont typeface="Wingdings 2" pitchFamily="18" charset="2"/>
              <a:buNone/>
            </a:pPr>
            <a:r>
              <a:rPr lang="cs-CZ" smtClean="0"/>
              <a:t>5. Jaká rostlina se hodí na výrobu košíků, nábytku a pomlázek?</a:t>
            </a:r>
          </a:p>
          <a:p>
            <a:pPr marL="109538" indent="0">
              <a:buFont typeface="Wingdings 2" pitchFamily="18" charset="2"/>
              <a:buNone/>
            </a:pPr>
            <a:r>
              <a:rPr lang="cs-CZ" smtClean="0"/>
              <a:t>6. Jak velké je rozpětí křídel u labutě?</a:t>
            </a:r>
          </a:p>
          <a:p>
            <a:pPr marL="109538" indent="0">
              <a:buFont typeface="Wingdings 2" pitchFamily="18" charset="2"/>
              <a:buNone/>
            </a:pPr>
            <a:r>
              <a:rPr lang="cs-CZ" smtClean="0"/>
              <a:t>7. Jmenuj naši nejdravější rybu.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CITACE: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268413"/>
            <a:ext cx="8353425" cy="5329237"/>
          </a:xfrm>
        </p:spPr>
        <p:txBody>
          <a:bodyPr>
            <a:normAutofit fontScale="92500" lnSpcReduction="10000"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endParaRPr lang="cs-CZ" sz="18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1600" dirty="0" smtClean="0">
                <a:latin typeface="+mn-ea"/>
              </a:rPr>
              <a:t>MIAOW. </a:t>
            </a:r>
            <a:r>
              <a:rPr lang="cs-CZ" sz="1600" dirty="0">
                <a:latin typeface="+mn-ea"/>
              </a:rPr>
              <a:t>Http://cs.wikipedia.org/ [online]. </a:t>
            </a:r>
            <a:r>
              <a:rPr lang="cs-CZ" sz="1600" dirty="0" smtClean="0">
                <a:latin typeface="+mn-ea"/>
              </a:rPr>
              <a:t>11. </a:t>
            </a:r>
            <a:r>
              <a:rPr lang="cs-CZ" sz="1600" dirty="0">
                <a:latin typeface="+mn-ea"/>
              </a:rPr>
              <a:t>9. 2005, </a:t>
            </a:r>
            <a:r>
              <a:rPr lang="cs-CZ" sz="1600" dirty="0" smtClean="0">
                <a:latin typeface="+mn-ea"/>
              </a:rPr>
              <a:t>03:18  </a:t>
            </a:r>
            <a:r>
              <a:rPr lang="cs-CZ" sz="1600" dirty="0">
                <a:latin typeface="+mn-ea"/>
              </a:rPr>
              <a:t>[cit. 2011-12-16]. Soubor</a:t>
            </a:r>
            <a:r>
              <a:rPr lang="cs-CZ" sz="1600" dirty="0" smtClean="0">
                <a:latin typeface="+mn-ea"/>
              </a:rPr>
              <a:t>: Jordan_Pond_in_Tabor_CZ.JPG. Dostupné z WWW</a:t>
            </a:r>
            <a:r>
              <a:rPr lang="cs-CZ" sz="1600" dirty="0">
                <a:latin typeface="+mn-ea"/>
              </a:rPr>
              <a:t>: http://cs.wikipedia.org/wiki/Soubor:Jordan_Pond_in_Tabor_CZ.JPG</a:t>
            </a:r>
            <a:endParaRPr lang="cs-CZ" sz="16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16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1600" dirty="0" smtClean="0">
                <a:latin typeface="+mn-ea"/>
              </a:rPr>
              <a:t>CHE</a:t>
            </a:r>
            <a:r>
              <a:rPr lang="cs-CZ" sz="1600" dirty="0">
                <a:latin typeface="+mn-ea"/>
              </a:rPr>
              <a:t>. Http://cs.wikipedia.org/ [online</a:t>
            </a:r>
            <a:r>
              <a:rPr lang="cs-CZ" sz="1600" dirty="0" smtClean="0">
                <a:latin typeface="+mn-ea"/>
              </a:rPr>
              <a:t>]. 5. 9. </a:t>
            </a:r>
            <a:r>
              <a:rPr lang="cs-CZ" sz="1600" dirty="0">
                <a:latin typeface="+mn-ea"/>
              </a:rPr>
              <a:t>2005, </a:t>
            </a:r>
            <a:r>
              <a:rPr lang="cs-CZ" sz="1600" dirty="0" smtClean="0">
                <a:latin typeface="+mn-ea"/>
              </a:rPr>
              <a:t>18:58  </a:t>
            </a:r>
            <a:r>
              <a:rPr lang="cs-CZ" sz="1600" dirty="0">
                <a:latin typeface="+mn-ea"/>
              </a:rPr>
              <a:t>[cit. 2011-12-16]. Soubor</a:t>
            </a:r>
            <a:r>
              <a:rPr lang="cs-CZ" sz="1600" dirty="0" smtClean="0">
                <a:latin typeface="+mn-ea"/>
              </a:rPr>
              <a:t>: Moldau.jpg. Dostupné z </a:t>
            </a:r>
            <a:r>
              <a:rPr lang="cs-CZ" sz="1600" dirty="0">
                <a:latin typeface="+mn-ea"/>
              </a:rPr>
              <a:t>WWW: http://cs.wikipedia.org/wiki/Soubor:Moldau.jpg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1600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1600" dirty="0" smtClean="0">
                <a:latin typeface="+mn-ea"/>
              </a:rPr>
              <a:t>MORAVEC</a:t>
            </a:r>
            <a:r>
              <a:rPr lang="cs-CZ" sz="1600" dirty="0">
                <a:latin typeface="+mn-ea"/>
              </a:rPr>
              <a:t>, Hynek. Http://cs.wikipedia.org/ [online</a:t>
            </a:r>
            <a:r>
              <a:rPr lang="cs-CZ" sz="1600" dirty="0" smtClean="0">
                <a:latin typeface="+mn-ea"/>
              </a:rPr>
              <a:t>].18. 6. 2006, 20:48  </a:t>
            </a:r>
            <a:r>
              <a:rPr lang="cs-CZ" sz="1600" dirty="0">
                <a:latin typeface="+mn-ea"/>
              </a:rPr>
              <a:t>[cit. 2011-12-16]. </a:t>
            </a:r>
            <a:r>
              <a:rPr lang="cs-CZ" sz="1600" dirty="0" smtClean="0">
                <a:latin typeface="+mn-ea"/>
              </a:rPr>
              <a:t>Soubor:Slapy_prehrada_7179.JPG. Dostupné </a:t>
            </a:r>
            <a:r>
              <a:rPr lang="cs-CZ" sz="1600" dirty="0">
                <a:latin typeface="+mn-ea"/>
              </a:rPr>
              <a:t>z WWW: http://cs.wikipedia.org/wiki/Soubor:Slapy_prehrada_7179.JPG</a:t>
            </a:r>
            <a:endParaRPr lang="cs-CZ" sz="16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1600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1600" dirty="0" smtClean="0">
                <a:latin typeface="+mn-ea"/>
              </a:rPr>
              <a:t>CHE. </a:t>
            </a:r>
            <a:r>
              <a:rPr lang="cs-CZ" sz="1600" dirty="0">
                <a:latin typeface="+mn-ea"/>
              </a:rPr>
              <a:t>Http://cs.wikipedia.org/ [online</a:t>
            </a:r>
            <a:r>
              <a:rPr lang="cs-CZ" sz="1600" dirty="0" smtClean="0">
                <a:latin typeface="+mn-ea"/>
              </a:rPr>
              <a:t>].28. 8. 2005, 23:22  </a:t>
            </a:r>
            <a:r>
              <a:rPr lang="cs-CZ" sz="1600" dirty="0">
                <a:latin typeface="+mn-ea"/>
              </a:rPr>
              <a:t>[cit. </a:t>
            </a:r>
            <a:r>
              <a:rPr lang="cs-CZ" sz="1600" dirty="0" smtClean="0">
                <a:latin typeface="+mn-ea"/>
              </a:rPr>
              <a:t>2011-12-16]. Soubor: </a:t>
            </a:r>
            <a:r>
              <a:rPr lang="cs-CZ" sz="1600" dirty="0" err="1" smtClean="0">
                <a:latin typeface="+mn-ea"/>
              </a:rPr>
              <a:t>Labe_udoli.jpg.Dostupné</a:t>
            </a:r>
            <a:r>
              <a:rPr lang="cs-CZ" sz="1600" dirty="0" smtClean="0">
                <a:latin typeface="+mn-ea"/>
              </a:rPr>
              <a:t> </a:t>
            </a:r>
            <a:r>
              <a:rPr lang="cs-CZ" sz="1600" dirty="0">
                <a:latin typeface="+mn-ea"/>
              </a:rPr>
              <a:t>z WWW: http://cs.wikipedia.org/wiki/Soubor:Labe_udoli.jpg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16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1600" dirty="0" smtClean="0">
                <a:latin typeface="+mn-ea"/>
              </a:rPr>
              <a:t>MORAVEC, Hynek.</a:t>
            </a:r>
            <a:r>
              <a:rPr lang="cs-CZ" sz="1600" dirty="0">
                <a:latin typeface="+mn-ea"/>
              </a:rPr>
              <a:t> Http://cs.wikipedia.org/ [online].28. 8. 2005, 23:22  [cit. 2011-12-16]. </a:t>
            </a:r>
            <a:r>
              <a:rPr lang="cs-CZ" sz="1600" dirty="0" smtClean="0">
                <a:latin typeface="+mn-ea"/>
              </a:rPr>
              <a:t>Soubor:Stechovice_reservoir_Vltava_7328.JPG.Dostupné </a:t>
            </a:r>
            <a:r>
              <a:rPr lang="cs-CZ" sz="1600" dirty="0">
                <a:latin typeface="+mn-ea"/>
              </a:rPr>
              <a:t>z WWW: http://</a:t>
            </a:r>
            <a:r>
              <a:rPr lang="cs-CZ" sz="1600" dirty="0" smtClean="0">
                <a:latin typeface="+mn-ea"/>
              </a:rPr>
              <a:t>cs.wikipedia.org/wiki/Soubor:Stechovice_reservoir_Vltava_7328.JPG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16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1600" dirty="0">
                <a:latin typeface="+mn-ea"/>
              </a:rPr>
              <a:t>KAUF, Dani. Http://cs.wikipedia.org/ [online]. 13. 7. 2004, 10:35  [cit. 2011-12-16].Soubor: Nymphaea_alba.jpg. Dostupné z WWW: http://cs.wikipedia.org/wiki/Soubor:Nymphaea_alba.jpg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1600" dirty="0">
              <a:latin typeface="+mn-e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CITACE: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424863" cy="5184775"/>
          </a:xfrm>
        </p:spPr>
        <p:txBody>
          <a:bodyPr>
            <a:normAutofit fontScale="70000" lnSpcReduction="20000"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endParaRPr lang="cs-CZ" sz="21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2100" dirty="0" smtClean="0">
                <a:latin typeface="+mn-ea"/>
              </a:rPr>
              <a:t>WILLOW. </a:t>
            </a:r>
            <a:r>
              <a:rPr lang="cs-CZ" sz="2100" dirty="0">
                <a:latin typeface="+mn-ea"/>
              </a:rPr>
              <a:t>Http://cs.wikipedia.org/ [online]. 13. 7. 2004, 10:35  [cit. 2011-12-16].</a:t>
            </a:r>
            <a:r>
              <a:rPr lang="cs-CZ" sz="2100" dirty="0" smtClean="0">
                <a:latin typeface="+mn-ea"/>
              </a:rPr>
              <a:t>Soubor:Salix_alba_004.jpg?uselang=</a:t>
            </a:r>
            <a:r>
              <a:rPr lang="cs-CZ" sz="2100" dirty="0" err="1" smtClean="0">
                <a:latin typeface="+mn-ea"/>
              </a:rPr>
              <a:t>cs</a:t>
            </a:r>
            <a:r>
              <a:rPr lang="cs-CZ" sz="2100" dirty="0" smtClean="0">
                <a:latin typeface="+mn-ea"/>
              </a:rPr>
              <a:t>. </a:t>
            </a:r>
            <a:r>
              <a:rPr lang="cs-CZ" sz="2100" dirty="0">
                <a:latin typeface="+mn-ea"/>
              </a:rPr>
              <a:t>Dostupné z WWW: http://</a:t>
            </a:r>
            <a:r>
              <a:rPr lang="cs-CZ" sz="2100" dirty="0" smtClean="0">
                <a:latin typeface="+mn-ea"/>
              </a:rPr>
              <a:t>commons.wikimedia.org/wiki/File:Salix_alba_004.jpg?uselang=cs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21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2100" dirty="0" smtClean="0">
                <a:latin typeface="+mn-ea"/>
              </a:rPr>
              <a:t>PAPE, Dave. </a:t>
            </a:r>
            <a:r>
              <a:rPr lang="cs-CZ" sz="2100" dirty="0">
                <a:latin typeface="+mn-ea"/>
              </a:rPr>
              <a:t>Http://cs.wikipedia.org/ [online]. </a:t>
            </a:r>
            <a:r>
              <a:rPr lang="cs-CZ" sz="2100" dirty="0" smtClean="0">
                <a:latin typeface="+mn-ea"/>
              </a:rPr>
              <a:t>26. 6. 2007, 22:30  </a:t>
            </a:r>
            <a:r>
              <a:rPr lang="cs-CZ" sz="2100" dirty="0">
                <a:latin typeface="+mn-ea"/>
              </a:rPr>
              <a:t>[cit. 2011-12-16].Soubor</a:t>
            </a:r>
            <a:r>
              <a:rPr lang="cs-CZ" sz="2100" dirty="0" smtClean="0">
                <a:latin typeface="+mn-ea"/>
              </a:rPr>
              <a:t>: Pexeso_chu_vydra_ricni.jpg.  </a:t>
            </a:r>
            <a:r>
              <a:rPr lang="cs-CZ" sz="2100" dirty="0">
                <a:latin typeface="+mn-ea"/>
              </a:rPr>
              <a:t>Dostupné z WWW: http://</a:t>
            </a:r>
            <a:r>
              <a:rPr lang="cs-CZ" sz="2100" dirty="0" smtClean="0">
                <a:latin typeface="+mn-ea"/>
              </a:rPr>
              <a:t>commons.wikimedia.org/wiki/File:Pexeso_chu_vydra_ricni.jpg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21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2100" dirty="0" smtClean="0">
                <a:latin typeface="+mn-ea"/>
              </a:rPr>
              <a:t>TRACHEMYS</a:t>
            </a:r>
            <a:r>
              <a:rPr lang="cs-CZ" sz="2100" dirty="0">
                <a:latin typeface="+mn-ea"/>
              </a:rPr>
              <a:t>. . Http://cs.wikipedia.org/ [online]. </a:t>
            </a:r>
            <a:r>
              <a:rPr lang="cs-CZ" sz="2100" dirty="0" smtClean="0">
                <a:latin typeface="+mn-ea"/>
              </a:rPr>
              <a:t>25. 4. 2010, 19:54  </a:t>
            </a:r>
            <a:r>
              <a:rPr lang="cs-CZ" sz="2100" dirty="0">
                <a:latin typeface="+mn-ea"/>
              </a:rPr>
              <a:t>[cit. 2011-12-16].Soubor: </a:t>
            </a:r>
            <a:r>
              <a:rPr lang="cs-CZ" sz="2100" dirty="0" err="1">
                <a:latin typeface="+mn-ea"/>
              </a:rPr>
              <a:t>Mute_Swan</a:t>
            </a:r>
            <a:r>
              <a:rPr lang="cs-CZ" sz="2100" dirty="0">
                <a:latin typeface="+mn-ea"/>
              </a:rPr>
              <a:t>_(</a:t>
            </a:r>
            <a:r>
              <a:rPr lang="cs-CZ" sz="2100" dirty="0" err="1">
                <a:latin typeface="+mn-ea"/>
              </a:rPr>
              <a:t>Cygnus_olor</a:t>
            </a:r>
            <a:r>
              <a:rPr lang="cs-CZ" sz="2100" dirty="0">
                <a:latin typeface="+mn-ea"/>
              </a:rPr>
              <a:t>)_-_</a:t>
            </a:r>
            <a:r>
              <a:rPr lang="cs-CZ" sz="2100" dirty="0" smtClean="0">
                <a:latin typeface="+mn-ea"/>
              </a:rPr>
              <a:t>male.jpg.  </a:t>
            </a:r>
            <a:r>
              <a:rPr lang="cs-CZ" sz="2100" dirty="0">
                <a:latin typeface="+mn-ea"/>
              </a:rPr>
              <a:t>Dostupné z WWW: http://commons.wikimedia.org/wiki/File:Mute_Swan_(Cygnus_olor)_-_</a:t>
            </a:r>
            <a:r>
              <a:rPr lang="cs-CZ" sz="2100" dirty="0" smtClean="0">
                <a:latin typeface="+mn-ea"/>
              </a:rPr>
              <a:t>male.jpg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21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2100" dirty="0" smtClean="0">
                <a:latin typeface="+mn-ea"/>
              </a:rPr>
              <a:t>REAPERMAN. Http</a:t>
            </a:r>
            <a:r>
              <a:rPr lang="cs-CZ" sz="2100" dirty="0">
                <a:latin typeface="+mn-ea"/>
              </a:rPr>
              <a:t>://cs.wikipedia.org/ [online]. </a:t>
            </a:r>
            <a:r>
              <a:rPr lang="cs-CZ" sz="2100" dirty="0" smtClean="0">
                <a:latin typeface="+mn-ea"/>
              </a:rPr>
              <a:t>6</a:t>
            </a:r>
            <a:r>
              <a:rPr lang="cs-CZ" sz="2100" dirty="0">
                <a:latin typeface="+mn-ea"/>
              </a:rPr>
              <a:t>. </a:t>
            </a:r>
            <a:r>
              <a:rPr lang="cs-CZ" sz="2100" dirty="0" smtClean="0">
                <a:latin typeface="+mn-ea"/>
              </a:rPr>
              <a:t>3. 2008, 14:07  </a:t>
            </a:r>
            <a:r>
              <a:rPr lang="cs-CZ" sz="2100" dirty="0">
                <a:latin typeface="+mn-ea"/>
              </a:rPr>
              <a:t>[cit. 2011-12-16</a:t>
            </a:r>
            <a:r>
              <a:rPr lang="cs-CZ" sz="2100" dirty="0" smtClean="0">
                <a:latin typeface="+mn-ea"/>
              </a:rPr>
              <a:t>].  Soubor</a:t>
            </a:r>
            <a:r>
              <a:rPr lang="cs-CZ" sz="2100" dirty="0">
                <a:latin typeface="+mn-ea"/>
              </a:rPr>
              <a:t>: </a:t>
            </a:r>
            <a:r>
              <a:rPr lang="cs-CZ" sz="2100" dirty="0" err="1">
                <a:latin typeface="+mn-ea"/>
              </a:rPr>
              <a:t>Carp</a:t>
            </a:r>
            <a:r>
              <a:rPr lang="cs-CZ" sz="2100" dirty="0">
                <a:latin typeface="+mn-ea"/>
              </a:rPr>
              <a:t>_(</a:t>
            </a:r>
            <a:r>
              <a:rPr lang="cs-CZ" sz="2100" dirty="0" err="1">
                <a:latin typeface="+mn-ea"/>
              </a:rPr>
              <a:t>Cyprinus_carpio</a:t>
            </a:r>
            <a:r>
              <a:rPr lang="cs-CZ" sz="2100" dirty="0">
                <a:latin typeface="+mn-ea"/>
              </a:rPr>
              <a:t>)_</a:t>
            </a:r>
            <a:r>
              <a:rPr lang="cs-CZ" sz="2100" dirty="0" err="1" smtClean="0">
                <a:latin typeface="+mn-ea"/>
              </a:rPr>
              <a:t>in_aquarium.JPG.Dostupné</a:t>
            </a:r>
            <a:r>
              <a:rPr lang="cs-CZ" sz="2100" dirty="0" smtClean="0">
                <a:latin typeface="+mn-ea"/>
              </a:rPr>
              <a:t> </a:t>
            </a:r>
            <a:r>
              <a:rPr lang="cs-CZ" sz="2100" dirty="0">
                <a:latin typeface="+mn-ea"/>
              </a:rPr>
              <a:t>z WWW: http://commons.wikimedia.org/wiki/File:Carp_(Cyprinus_carpio)_</a:t>
            </a:r>
            <a:r>
              <a:rPr lang="cs-CZ" sz="2100" dirty="0" smtClean="0">
                <a:latin typeface="+mn-ea"/>
              </a:rPr>
              <a:t>in_aquarium.JPG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21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2100" dirty="0" smtClean="0">
                <a:latin typeface="+mn-ea"/>
              </a:rPr>
              <a:t>JIKJIK</a:t>
            </a:r>
            <a:r>
              <a:rPr lang="cs-CZ" sz="2100" dirty="0">
                <a:latin typeface="+mn-ea"/>
              </a:rPr>
              <a:t>. Http://cs.wikipedia.org/ [online</a:t>
            </a:r>
            <a:r>
              <a:rPr lang="cs-CZ" sz="2100" dirty="0" smtClean="0">
                <a:latin typeface="+mn-ea"/>
              </a:rPr>
              <a:t>].13. </a:t>
            </a:r>
            <a:r>
              <a:rPr lang="cs-CZ" sz="2100" dirty="0">
                <a:latin typeface="+mn-ea"/>
              </a:rPr>
              <a:t>3. </a:t>
            </a:r>
            <a:r>
              <a:rPr lang="cs-CZ" sz="2100" dirty="0" smtClean="0">
                <a:latin typeface="+mn-ea"/>
              </a:rPr>
              <a:t>2011, 20:19  </a:t>
            </a:r>
            <a:r>
              <a:rPr lang="cs-CZ" sz="2100" dirty="0">
                <a:latin typeface="+mn-ea"/>
              </a:rPr>
              <a:t>[cit. 2011-12-16].  Soubor: </a:t>
            </a:r>
            <a:r>
              <a:rPr lang="cs-CZ" sz="2100" dirty="0" smtClean="0">
                <a:latin typeface="+mn-ea"/>
              </a:rPr>
              <a:t>Esox_lucius_ZOO_1.jpg.Dostupné </a:t>
            </a:r>
            <a:r>
              <a:rPr lang="cs-CZ" sz="2100" dirty="0">
                <a:latin typeface="+mn-ea"/>
              </a:rPr>
              <a:t>z WWW: http://</a:t>
            </a:r>
            <a:r>
              <a:rPr lang="cs-CZ" sz="2100" dirty="0" smtClean="0">
                <a:latin typeface="+mn-ea"/>
              </a:rPr>
              <a:t>commons.wikimedia.org/wiki/File:Esox_lucius_ZOO_1.jpg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sz="2100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sz="2100" dirty="0" smtClean="0">
                <a:latin typeface="+mn-ea"/>
              </a:rPr>
              <a:t>HAPIAINEN. </a:t>
            </a:r>
            <a:r>
              <a:rPr lang="cs-CZ" sz="2100" dirty="0">
                <a:latin typeface="+mn-ea"/>
              </a:rPr>
              <a:t>Http://cs.wikipedia.org/ [online]. </a:t>
            </a:r>
            <a:r>
              <a:rPr lang="cs-CZ" sz="2100" dirty="0" smtClean="0">
                <a:latin typeface="+mn-ea"/>
              </a:rPr>
              <a:t>11. 5. </a:t>
            </a:r>
            <a:r>
              <a:rPr lang="cs-CZ" sz="2100" dirty="0">
                <a:latin typeface="+mn-ea"/>
              </a:rPr>
              <a:t>2004, </a:t>
            </a:r>
            <a:r>
              <a:rPr lang="cs-CZ" sz="2100" dirty="0" smtClean="0">
                <a:latin typeface="+mn-ea"/>
              </a:rPr>
              <a:t>11:44  </a:t>
            </a:r>
            <a:r>
              <a:rPr lang="cs-CZ" sz="2100" dirty="0">
                <a:latin typeface="+mn-ea"/>
              </a:rPr>
              <a:t>[cit. 2011-12-16].Soubor</a:t>
            </a:r>
            <a:r>
              <a:rPr lang="cs-CZ" sz="2100" dirty="0" smtClean="0">
                <a:latin typeface="+mn-ea"/>
              </a:rPr>
              <a:t>: Uzovka_obojkova_finsko.jpg.  </a:t>
            </a:r>
            <a:r>
              <a:rPr lang="cs-CZ" sz="2100" dirty="0">
                <a:latin typeface="+mn-ea"/>
              </a:rPr>
              <a:t>Dostupné z WWW: http://commons.wikimedia.org/wiki/File:Uzovka_obojkova_finsko.jpg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198</TotalTime>
  <Words>717</Words>
  <Application>Microsoft Office PowerPoint</Application>
  <PresentationFormat>Předvádění na obrazovce (4:3)</PresentationFormat>
  <Paragraphs>82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31" baseType="lpstr">
      <vt:lpstr>Arial</vt:lpstr>
      <vt:lpstr>Wingdings 2</vt:lpstr>
      <vt:lpstr>Wingdings 3</vt:lpstr>
      <vt:lpstr>Calibri</vt:lpstr>
      <vt:lpstr>Arial Black</vt:lpstr>
      <vt:lpstr>Silk</vt:lpstr>
      <vt:lpstr>Silk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 VODĚ A V JEJÍM OKOLÍ</dc:title>
  <dc:creator>H Koláčková</dc:creator>
  <cp:lastModifiedBy>Maminka</cp:lastModifiedBy>
  <cp:revision>28</cp:revision>
  <dcterms:created xsi:type="dcterms:W3CDTF">2011-12-15T09:15:15Z</dcterms:created>
  <dcterms:modified xsi:type="dcterms:W3CDTF">2013-09-20T08:09:05Z</dcterms:modified>
</cp:coreProperties>
</file>