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4"/>
  </p:notesMasterIdLst>
  <p:sldIdLst>
    <p:sldId id="256" r:id="rId2"/>
    <p:sldId id="275" r:id="rId3"/>
    <p:sldId id="276" r:id="rId4"/>
    <p:sldId id="257" r:id="rId5"/>
    <p:sldId id="258" r:id="rId6"/>
    <p:sldId id="274" r:id="rId7"/>
    <p:sldId id="268" r:id="rId8"/>
    <p:sldId id="269" r:id="rId9"/>
    <p:sldId id="270" r:id="rId10"/>
    <p:sldId id="259" r:id="rId11"/>
    <p:sldId id="271" r:id="rId12"/>
    <p:sldId id="260" r:id="rId13"/>
    <p:sldId id="273" r:id="rId14"/>
    <p:sldId id="261" r:id="rId15"/>
    <p:sldId id="272" r:id="rId16"/>
    <p:sldId id="262" r:id="rId17"/>
    <p:sldId id="263" r:id="rId18"/>
    <p:sldId id="264" r:id="rId19"/>
    <p:sldId id="265" r:id="rId20"/>
    <p:sldId id="278" r:id="rId21"/>
    <p:sldId id="277" r:id="rId22"/>
    <p:sldId id="267" r:id="rId23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636" y="83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53B7157E-3951-44F7-A849-9FB7BCDA761B}" type="datetimeFigureOut">
              <a:rPr lang="cs-CZ"/>
              <a:pPr>
                <a:defRPr/>
              </a:pPr>
              <a:t>19.9.2013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7FB25B6B-3555-4620-AC30-47B871ADE3A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noFill/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lowchart: Document 6"/>
          <p:cNvSpPr/>
          <p:nvPr/>
        </p:nvSpPr>
        <p:spPr>
          <a:xfrm rot="10800000">
            <a:off x="1" y="1520731"/>
            <a:ext cx="9144000" cy="3435579"/>
          </a:xfrm>
          <a:custGeom>
            <a:avLst/>
            <a:gdLst>
              <a:gd name="connsiteX0" fmla="*/ 0 w 21600"/>
              <a:gd name="connsiteY0" fmla="*/ 0 h 18805"/>
              <a:gd name="connsiteX1" fmla="*/ 21600 w 21600"/>
              <a:gd name="connsiteY1" fmla="*/ 0 h 18805"/>
              <a:gd name="connsiteX2" fmla="*/ 21600 w 21600"/>
              <a:gd name="connsiteY2" fmla="*/ 17322 h 18805"/>
              <a:gd name="connsiteX3" fmla="*/ 0 w 21600"/>
              <a:gd name="connsiteY3" fmla="*/ 18805 h 18805"/>
              <a:gd name="connsiteX4" fmla="*/ 0 w 21600"/>
              <a:gd name="connsiteY4" fmla="*/ 0 h 18805"/>
              <a:gd name="connsiteX0" fmla="*/ 0 w 21600"/>
              <a:gd name="connsiteY0" fmla="*/ 0 h 18805"/>
              <a:gd name="connsiteX1" fmla="*/ 21600 w 21600"/>
              <a:gd name="connsiteY1" fmla="*/ 0 h 18805"/>
              <a:gd name="connsiteX2" fmla="*/ 21600 w 21600"/>
              <a:gd name="connsiteY2" fmla="*/ 17322 h 18805"/>
              <a:gd name="connsiteX3" fmla="*/ 0 w 21600"/>
              <a:gd name="connsiteY3" fmla="*/ 18805 h 18805"/>
              <a:gd name="connsiteX4" fmla="*/ 0 w 21600"/>
              <a:gd name="connsiteY4" fmla="*/ 0 h 18805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9355"/>
              <a:gd name="connsiteX1" fmla="*/ 21600 w 21600"/>
              <a:gd name="connsiteY1" fmla="*/ 0 h 19355"/>
              <a:gd name="connsiteX2" fmla="*/ 21600 w 21600"/>
              <a:gd name="connsiteY2" fmla="*/ 17322 h 19355"/>
              <a:gd name="connsiteX3" fmla="*/ 0 w 21600"/>
              <a:gd name="connsiteY3" fmla="*/ 19355 h 19355"/>
              <a:gd name="connsiteX4" fmla="*/ 0 w 21600"/>
              <a:gd name="connsiteY4" fmla="*/ 0 h 19355"/>
              <a:gd name="connsiteX0" fmla="*/ 0 w 21600"/>
              <a:gd name="connsiteY0" fmla="*/ 0 h 19355"/>
              <a:gd name="connsiteX1" fmla="*/ 21600 w 21600"/>
              <a:gd name="connsiteY1" fmla="*/ 0 h 19355"/>
              <a:gd name="connsiteX2" fmla="*/ 21600 w 21600"/>
              <a:gd name="connsiteY2" fmla="*/ 17322 h 19355"/>
              <a:gd name="connsiteX3" fmla="*/ 0 w 21600"/>
              <a:gd name="connsiteY3" fmla="*/ 19355 h 19355"/>
              <a:gd name="connsiteX4" fmla="*/ 0 w 21600"/>
              <a:gd name="connsiteY4" fmla="*/ 0 h 19355"/>
              <a:gd name="connsiteX0" fmla="*/ 0 w 21600"/>
              <a:gd name="connsiteY0" fmla="*/ 0 h 19794"/>
              <a:gd name="connsiteX1" fmla="*/ 21600 w 21600"/>
              <a:gd name="connsiteY1" fmla="*/ 0 h 19794"/>
              <a:gd name="connsiteX2" fmla="*/ 21600 w 21600"/>
              <a:gd name="connsiteY2" fmla="*/ 17322 h 19794"/>
              <a:gd name="connsiteX3" fmla="*/ 0 w 21600"/>
              <a:gd name="connsiteY3" fmla="*/ 19794 h 19794"/>
              <a:gd name="connsiteX4" fmla="*/ 0 w 21600"/>
              <a:gd name="connsiteY4" fmla="*/ 0 h 19794"/>
              <a:gd name="connsiteX0" fmla="*/ 0 w 21600"/>
              <a:gd name="connsiteY0" fmla="*/ 0 h 19794"/>
              <a:gd name="connsiteX1" fmla="*/ 21600 w 21600"/>
              <a:gd name="connsiteY1" fmla="*/ 0 h 19794"/>
              <a:gd name="connsiteX2" fmla="*/ 21600 w 21600"/>
              <a:gd name="connsiteY2" fmla="*/ 17322 h 19794"/>
              <a:gd name="connsiteX3" fmla="*/ 0 w 21600"/>
              <a:gd name="connsiteY3" fmla="*/ 19794 h 19794"/>
              <a:gd name="connsiteX4" fmla="*/ 0 w 21600"/>
              <a:gd name="connsiteY4" fmla="*/ 0 h 197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19794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7466" y="25350"/>
                  <a:pt x="0" y="1979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28000"/>
                  <a:satMod val="2000000"/>
                  <a:alpha val="30000"/>
                </a:schemeClr>
              </a:gs>
              <a:gs pos="35000">
                <a:schemeClr val="bg2">
                  <a:shade val="100000"/>
                  <a:satMod val="600000"/>
                  <a:alpha val="0"/>
                </a:schemeClr>
              </a:gs>
            </a:gsLst>
            <a:lin ang="54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02920" y="2775745"/>
            <a:ext cx="8229600" cy="2167128"/>
          </a:xfrm>
        </p:spPr>
        <p:txBody>
          <a:bodyPr tIns="0" bIns="0" anchor="t"/>
          <a:lstStyle>
            <a:lvl1pPr>
              <a:defRPr sz="5000" cap="all" baseline="0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  <a:reflection blurRad="12000" stA="25000" endPos="49000" dist="5000" dir="5400000" sy="-100000" algn="bl" rotWithShape="0"/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00064" y="1559720"/>
            <a:ext cx="5105400" cy="1219200"/>
          </a:xfrm>
        </p:spPr>
        <p:txBody>
          <a:bodyPr lIns="0" tIns="0" rIns="0" bIns="0" anchor="b"/>
          <a:lstStyle>
            <a:lvl1pPr marL="0" indent="0" algn="l">
              <a:buNone/>
              <a:defRPr sz="19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5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9B0F55-028A-4C52-9A37-9AC21724A5CF}" type="datetimeFigureOut">
              <a:rPr lang="cs-CZ"/>
              <a:pPr>
                <a:defRPr/>
              </a:pPr>
              <a:t>19.9.2013</a:t>
            </a:fld>
            <a:endParaRPr lang="cs-CZ"/>
          </a:p>
        </p:txBody>
      </p:sp>
      <p:sp>
        <p:nvSpPr>
          <p:cNvPr id="6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82481F-6D1F-475B-A9D5-964A052284B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70EBFD-2C39-4857-85B7-FA28744CD229}" type="datetimeFigureOut">
              <a:rPr lang="cs-CZ"/>
              <a:pPr>
                <a:defRPr/>
              </a:pPr>
              <a:t>19.9.2013</a:t>
            </a:fld>
            <a:endParaRPr lang="cs-CZ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33E6F9-18AD-4BCB-9BA5-40BA3EC0E94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990600"/>
            <a:ext cx="7772400" cy="1362456"/>
          </a:xfrm>
        </p:spPr>
        <p:txBody>
          <a:bodyPr>
            <a:noAutofit/>
          </a:bodyPr>
          <a:lstStyle>
            <a:lvl1pPr algn="l">
              <a:buNone/>
              <a:defRPr sz="48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352677"/>
            <a:ext cx="7772400" cy="1509712"/>
          </a:xfrm>
        </p:spPr>
        <p:txBody>
          <a:bodyPr/>
          <a:lstStyle>
            <a:lvl1pPr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23AC12-C126-47F5-B852-860194DAAFA9}" type="datetimeFigureOut">
              <a:rPr lang="cs-CZ"/>
              <a:pPr>
                <a:defRPr/>
              </a:pPr>
              <a:t>19.9.2013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C7331B-1896-4DF8-81CD-62B482CAE34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199800"/>
            <a:ext cx="4038600" cy="4160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199800"/>
            <a:ext cx="4038600" cy="4160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79C5C7-8E9E-4842-8173-3A1E2EB349A8}" type="datetimeFigureOut">
              <a:rPr lang="cs-CZ"/>
              <a:pPr>
                <a:defRPr/>
              </a:pPr>
              <a:t>19.9.2013</a:t>
            </a:fld>
            <a:endParaRPr lang="cs-CZ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833D20-3660-4B00-A5E8-EAFE032F6C0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112168"/>
            <a:ext cx="4040188" cy="502920"/>
          </a:xfrm>
        </p:spPr>
        <p:txBody>
          <a:bodyPr anchor="b">
            <a:noAutofit/>
          </a:bodyPr>
          <a:lstStyle>
            <a:lvl1pPr>
              <a:buNone/>
              <a:defRPr sz="2200" b="1">
                <a:effectLst>
                  <a:outerShdw blurRad="38000" dist="38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2112168"/>
            <a:ext cx="4041775" cy="502920"/>
          </a:xfrm>
        </p:spPr>
        <p:txBody>
          <a:bodyPr anchor="b">
            <a:noAutofit/>
          </a:bodyPr>
          <a:lstStyle>
            <a:lvl1pPr>
              <a:buNone/>
              <a:defRPr sz="2200" b="1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667000"/>
            <a:ext cx="4040188" cy="365760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667000"/>
            <a:ext cx="4041775" cy="365760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418213-C3A0-4705-B1E8-6D13849D8229}" type="datetimeFigureOut">
              <a:rPr lang="cs-CZ"/>
              <a:pPr>
                <a:defRPr/>
              </a:pPr>
              <a:t>19.9.2013</a:t>
            </a:fld>
            <a:endParaRPr lang="cs-CZ"/>
          </a:p>
        </p:txBody>
      </p:sp>
      <p:sp>
        <p:nvSpPr>
          <p:cNvPr id="8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107581-F8AD-4446-965C-BD12F449EA4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  <a:effectLst/>
        </p:spPr>
        <p:txBody>
          <a:bodyPr/>
          <a:lstStyle>
            <a:lvl1pPr>
              <a:defRPr sz="4800" cap="none" baseline="0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8E4B6A-C213-4C8E-9624-17AEBD479C13}" type="datetimeFigureOut">
              <a:rPr lang="cs-CZ"/>
              <a:pPr>
                <a:defRPr/>
              </a:pPr>
              <a:t>19.9.2013</a:t>
            </a:fld>
            <a:endParaRPr lang="cs-CZ"/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7F4DEE-B496-44CD-8727-714F195A88A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E2004F-CD44-4074-A06F-5F1AB2E6412C}" type="datetimeFigureOut">
              <a:rPr lang="cs-CZ"/>
              <a:pPr>
                <a:defRPr/>
              </a:pPr>
              <a:t>19.9.2013</a:t>
            </a:fld>
            <a:endParaRPr lang="cs-CZ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694E29-9A5A-44F2-9037-0F0C6381E77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1440"/>
            <a:ext cx="8229600" cy="914400"/>
          </a:xfrm>
        </p:spPr>
        <p:txBody>
          <a:bodyPr tIns="0" bIns="0"/>
          <a:lstStyle>
            <a:lvl1pPr algn="l">
              <a:buNone/>
              <a:defRPr sz="50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133856"/>
            <a:ext cx="2590800" cy="5181600"/>
          </a:xfrm>
        </p:spPr>
        <p:txBody>
          <a:bodyPr lIns="45720" rIns="0"/>
          <a:lstStyle>
            <a:lvl1pPr marL="0" indent="0">
              <a:spcBef>
                <a:spcPts val="300"/>
              </a:spcBef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133472"/>
            <a:ext cx="5257800" cy="5191128"/>
          </a:xfrm>
        </p:spPr>
        <p:txBody>
          <a:bodyPr/>
          <a:lstStyle>
            <a:lvl1pPr algn="l">
              <a:defRPr sz="3000"/>
            </a:lvl1pPr>
            <a:lvl2pPr algn="l">
              <a:defRPr sz="2800"/>
            </a:lvl2pPr>
            <a:lvl3pPr algn="l">
              <a:defRPr sz="2400"/>
            </a:lvl3pPr>
            <a:lvl4pPr algn="l">
              <a:defRPr sz="2000"/>
            </a:lvl4pPr>
            <a:lvl5pPr algn="l">
              <a:defRPr sz="20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050488-952C-46E3-B478-E233D202FC55}" type="datetimeFigureOut">
              <a:rPr lang="cs-CZ"/>
              <a:pPr>
                <a:defRPr/>
              </a:pPr>
              <a:t>19.9.2013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3298E1-4834-46D0-ADA3-BF1F8BA7735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6240" y="1981200"/>
            <a:ext cx="3429000" cy="522288"/>
          </a:xfrm>
        </p:spPr>
        <p:txBody>
          <a:bodyPr tIns="0" bIns="0"/>
          <a:lstStyle>
            <a:lvl1pPr algn="r">
              <a:buNone/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93368" y="1066800"/>
            <a:ext cx="4572000" cy="4572000"/>
          </a:xfrm>
          <a:solidFill>
            <a:schemeClr val="bg2">
              <a:shade val="75000"/>
            </a:schemeClr>
          </a:solidFill>
          <a:ln w="60325">
            <a:solidFill>
              <a:srgbClr val="FFFFFF"/>
            </a:solidFill>
            <a:miter lim="800000"/>
          </a:ln>
          <a:effectLst>
            <a:outerShdw blurRad="36195" dist="10000" dir="5400000" algn="tl" rotWithShape="0">
              <a:srgbClr val="000000">
                <a:alpha val="75000"/>
              </a:srgbClr>
            </a:outerShdw>
            <a:reflection stA="21000" endA="500" endPos="10000" dist="20000" dir="5400000" sy="-100000" algn="bl" rotWithShape="0"/>
          </a:effectLst>
        </p:spPr>
        <p:txBody>
          <a:bodyPr>
            <a:normAutofit/>
          </a:bodyPr>
          <a:lstStyle>
            <a:lvl1pPr>
              <a:buNone/>
              <a:defRPr sz="3200"/>
            </a:lvl1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76240" y="2543176"/>
            <a:ext cx="3429000" cy="914400"/>
          </a:xfrm>
        </p:spPr>
        <p:txBody>
          <a:bodyPr lIns="0" tIns="0" rIns="0" bIns="0"/>
          <a:lstStyle>
            <a:lvl1pPr indent="0" algn="r">
              <a:spcBef>
                <a:spcPts val="300"/>
              </a:spcBef>
              <a:buFontTx/>
              <a:buNone/>
              <a:defRPr sz="1400" baseline="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D92DE1-02D9-40A1-9685-8D947DC22F9D}" type="datetimeFigureOut">
              <a:rPr lang="cs-CZ"/>
              <a:pPr>
                <a:defRPr/>
              </a:pPr>
              <a:t>19.9.2013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6F06E7-96D7-4CE9-A361-879A985EB8B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A5C869-0E48-4093-B911-1AC699D39E72}" type="datetimeFigureOut">
              <a:rPr lang="cs-CZ"/>
              <a:pPr>
                <a:defRPr/>
              </a:pPr>
              <a:t>19.9.2013</a:t>
            </a:fld>
            <a:endParaRPr lang="cs-CZ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7BB585-7659-41A0-A490-E0A488F3931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47C81B-9917-47B5-B803-AA2B6D9E6110}" type="datetimeFigureOut">
              <a:rPr lang="cs-CZ"/>
              <a:pPr>
                <a:defRPr/>
              </a:pPr>
              <a:t>19.9.2013</a:t>
            </a:fld>
            <a:endParaRPr lang="cs-CZ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B2D1FC-6929-411D-A920-EBF7412AA22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lowchart: Document 6"/>
          <p:cNvSpPr/>
          <p:nvPr/>
        </p:nvSpPr>
        <p:spPr>
          <a:xfrm rot="10800000">
            <a:off x="1" y="1142899"/>
            <a:ext cx="9144000" cy="5562705"/>
          </a:xfrm>
          <a:custGeom>
            <a:avLst/>
            <a:gdLst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20252"/>
              <a:gd name="connsiteX1" fmla="*/ 21600 w 21600"/>
              <a:gd name="connsiteY1" fmla="*/ 0 h 20252"/>
              <a:gd name="connsiteX2" fmla="*/ 21600 w 21600"/>
              <a:gd name="connsiteY2" fmla="*/ 17322 h 20252"/>
              <a:gd name="connsiteX3" fmla="*/ 0 w 21600"/>
              <a:gd name="connsiteY3" fmla="*/ 20252 h 20252"/>
              <a:gd name="connsiteX4" fmla="*/ 0 w 21600"/>
              <a:gd name="connsiteY4" fmla="*/ 0 h 20252"/>
              <a:gd name="connsiteX0" fmla="*/ 0 w 21600"/>
              <a:gd name="connsiteY0" fmla="*/ 0 h 20252"/>
              <a:gd name="connsiteX1" fmla="*/ 21600 w 21600"/>
              <a:gd name="connsiteY1" fmla="*/ 0 h 20252"/>
              <a:gd name="connsiteX2" fmla="*/ 21600 w 21600"/>
              <a:gd name="connsiteY2" fmla="*/ 17322 h 20252"/>
              <a:gd name="connsiteX3" fmla="*/ 0 w 21600"/>
              <a:gd name="connsiteY3" fmla="*/ 20252 h 20252"/>
              <a:gd name="connsiteX4" fmla="*/ 0 w 21600"/>
              <a:gd name="connsiteY4" fmla="*/ 0 h 202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20252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10056" y="24231"/>
                  <a:pt x="0" y="20252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55000"/>
                  <a:satMod val="1800000"/>
                  <a:alpha val="55000"/>
                </a:schemeClr>
              </a:gs>
              <a:gs pos="65000">
                <a:schemeClr val="bg2">
                  <a:shade val="100000"/>
                  <a:satMod val="600000"/>
                  <a:alpha val="0"/>
                </a:schemeClr>
              </a:gs>
            </a:gsLst>
            <a:lin ang="48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Flowchart: Document 7"/>
          <p:cNvSpPr/>
          <p:nvPr/>
        </p:nvSpPr>
        <p:spPr>
          <a:xfrm rot="10800000">
            <a:off x="1" y="1341133"/>
            <a:ext cx="9144000" cy="4480425"/>
          </a:xfrm>
          <a:custGeom>
            <a:avLst/>
            <a:gdLst>
              <a:gd name="connsiteX0" fmla="*/ 0 w 21600"/>
              <a:gd name="connsiteY0" fmla="*/ 0 h 18944"/>
              <a:gd name="connsiteX1" fmla="*/ 21600 w 21600"/>
              <a:gd name="connsiteY1" fmla="*/ 0 h 18944"/>
              <a:gd name="connsiteX2" fmla="*/ 21600 w 21600"/>
              <a:gd name="connsiteY2" fmla="*/ 17322 h 18944"/>
              <a:gd name="connsiteX3" fmla="*/ 0 w 21600"/>
              <a:gd name="connsiteY3" fmla="*/ 18944 h 18944"/>
              <a:gd name="connsiteX4" fmla="*/ 0 w 21600"/>
              <a:gd name="connsiteY4" fmla="*/ 0 h 18944"/>
              <a:gd name="connsiteX0" fmla="*/ 0 w 21600"/>
              <a:gd name="connsiteY0" fmla="*/ 0 h 18944"/>
              <a:gd name="connsiteX1" fmla="*/ 21600 w 21600"/>
              <a:gd name="connsiteY1" fmla="*/ 0 h 18944"/>
              <a:gd name="connsiteX2" fmla="*/ 21600 w 21600"/>
              <a:gd name="connsiteY2" fmla="*/ 17322 h 18944"/>
              <a:gd name="connsiteX3" fmla="*/ 0 w 21600"/>
              <a:gd name="connsiteY3" fmla="*/ 18944 h 18944"/>
              <a:gd name="connsiteX4" fmla="*/ 0 w 21600"/>
              <a:gd name="connsiteY4" fmla="*/ 0 h 18944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691"/>
              <a:gd name="connsiteX1" fmla="*/ 21600 w 21600"/>
              <a:gd name="connsiteY1" fmla="*/ 0 h 19691"/>
              <a:gd name="connsiteX2" fmla="*/ 21600 w 21600"/>
              <a:gd name="connsiteY2" fmla="*/ 17322 h 19691"/>
              <a:gd name="connsiteX3" fmla="*/ 0 w 21600"/>
              <a:gd name="connsiteY3" fmla="*/ 19691 h 19691"/>
              <a:gd name="connsiteX4" fmla="*/ 0 w 21600"/>
              <a:gd name="connsiteY4" fmla="*/ 0 h 19691"/>
              <a:gd name="connsiteX0" fmla="*/ 0 w 21600"/>
              <a:gd name="connsiteY0" fmla="*/ 0 h 19691"/>
              <a:gd name="connsiteX1" fmla="*/ 21600 w 21600"/>
              <a:gd name="connsiteY1" fmla="*/ 0 h 19691"/>
              <a:gd name="connsiteX2" fmla="*/ 21600 w 21600"/>
              <a:gd name="connsiteY2" fmla="*/ 17322 h 19691"/>
              <a:gd name="connsiteX3" fmla="*/ 0 w 21600"/>
              <a:gd name="connsiteY3" fmla="*/ 19691 h 19691"/>
              <a:gd name="connsiteX4" fmla="*/ 0 w 21600"/>
              <a:gd name="connsiteY4" fmla="*/ 0 h 19691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20032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8684" y="24776"/>
                  <a:pt x="0" y="20032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40000"/>
                  <a:satMod val="1900000"/>
                  <a:alpha val="30000"/>
                </a:schemeClr>
              </a:gs>
              <a:gs pos="65000">
                <a:schemeClr val="bg2">
                  <a:shade val="100000"/>
                  <a:satMod val="600000"/>
                  <a:alpha val="0"/>
                </a:schemeClr>
              </a:gs>
            </a:gsLst>
            <a:lin ang="48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524000"/>
          </a:xfrm>
          <a:prstGeom prst="rect">
            <a:avLst/>
          </a:prstGeom>
        </p:spPr>
        <p:txBody>
          <a:bodyPr vert="horz" lIns="0" tIns="9144" rIns="0" bIns="9144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33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2179638"/>
            <a:ext cx="82296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1981200" cy="365125"/>
          </a:xfrm>
          <a:prstGeom prst="rect">
            <a:avLst/>
          </a:prstGeom>
        </p:spPr>
        <p:txBody>
          <a:bodyPr vert="horz" anchor="b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2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5788867-207E-491D-BC95-B2183CC26725}" type="datetimeFigureOut">
              <a:rPr lang="cs-CZ"/>
              <a:pPr>
                <a:defRPr/>
              </a:pPr>
              <a:t>19.9.2013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438400" y="6356350"/>
            <a:ext cx="2895600" cy="365125"/>
          </a:xfrm>
          <a:prstGeom prst="rect">
            <a:avLst/>
          </a:prstGeom>
        </p:spPr>
        <p:txBody>
          <a:bodyPr vert="horz" lIns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2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533400" cy="365125"/>
          </a:xfrm>
          <a:prstGeom prst="rect">
            <a:avLst/>
          </a:prstGeom>
        </p:spPr>
        <p:txBody>
          <a:bodyPr vert="horz" lIns="91440" rIns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400" smtClean="0">
                <a:solidFill>
                  <a:schemeClr val="tx2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8AA5CF0-7290-4763-A354-D259B376E37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2" r:id="rId1"/>
    <p:sldLayoutId id="2147483671" r:id="rId2"/>
    <p:sldLayoutId id="2147483673" r:id="rId3"/>
    <p:sldLayoutId id="2147483670" r:id="rId4"/>
    <p:sldLayoutId id="2147483669" r:id="rId5"/>
    <p:sldLayoutId id="2147483668" r:id="rId6"/>
    <p:sldLayoutId id="2147483667" r:id="rId7"/>
    <p:sldLayoutId id="2147483674" r:id="rId8"/>
    <p:sldLayoutId id="2147483675" r:id="rId9"/>
    <p:sldLayoutId id="2147483666" r:id="rId10"/>
    <p:sldLayoutId id="2147483665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800" b="1" kern="1200">
          <a:ln w="500">
            <a:solidFill>
              <a:schemeClr val="tx2">
                <a:shade val="20000"/>
                <a:satMod val="350000"/>
              </a:schemeClr>
            </a:solidFill>
          </a:ln>
          <a:solidFill>
            <a:srgbClr val="FFFFD2"/>
          </a:solidFill>
          <a:effectLst>
            <a:outerShdw blurRad="30000" dist="30000" dir="2700000" algn="tl" rotWithShape="0">
              <a:schemeClr val="bg2">
                <a:shade val="45000"/>
                <a:satMod val="150000"/>
                <a:alpha val="90000"/>
              </a:schemeClr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800" b="1">
          <a:solidFill>
            <a:srgbClr val="FFFFD2"/>
          </a:solidFill>
          <a:latin typeface="Corbel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800" b="1">
          <a:solidFill>
            <a:srgbClr val="FFFFD2"/>
          </a:solidFill>
          <a:latin typeface="Corbel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800" b="1">
          <a:solidFill>
            <a:srgbClr val="FFFFD2"/>
          </a:solidFill>
          <a:latin typeface="Corbel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800" b="1">
          <a:solidFill>
            <a:srgbClr val="FFFFD2"/>
          </a:solidFill>
          <a:latin typeface="Corbe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800" b="1">
          <a:solidFill>
            <a:srgbClr val="FFFFD2"/>
          </a:solidFill>
          <a:latin typeface="Corbe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800" b="1">
          <a:solidFill>
            <a:srgbClr val="FFFFD2"/>
          </a:solidFill>
          <a:latin typeface="Corbe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800" b="1">
          <a:solidFill>
            <a:srgbClr val="FFFFD2"/>
          </a:solidFill>
          <a:latin typeface="Corbe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800" b="1">
          <a:solidFill>
            <a:srgbClr val="FFFFD2"/>
          </a:solidFill>
          <a:latin typeface="Corbel" pitchFamily="34" charset="0"/>
        </a:defRPr>
      </a:lvl9pPr>
    </p:titleStyle>
    <p:bodyStyle>
      <a:lvl1pPr marL="319088" indent="-319088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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630238" indent="-27305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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22338" indent="-273050" algn="l" rtl="0" fontAlgn="base">
        <a:spcBef>
          <a:spcPct val="20000"/>
        </a:spcBef>
        <a:spcAft>
          <a:spcPct val="0"/>
        </a:spcAft>
        <a:buClr>
          <a:srgbClr val="FF953E"/>
        </a:buClr>
        <a:buFont typeface="Wingdings 2" pitchFamily="18" charset="2"/>
        <a:buChar char="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28600" algn="l" rtl="0" fontAlgn="base">
        <a:spcBef>
          <a:spcPct val="20000"/>
        </a:spcBef>
        <a:spcAft>
          <a:spcPct val="0"/>
        </a:spcAft>
        <a:buClr>
          <a:srgbClr val="F8BD52"/>
        </a:buClr>
        <a:buFont typeface="Wingdings 2" pitchFamily="18" charset="2"/>
        <a:buChar char="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25575" indent="-228600" algn="l" rtl="0" fontAlgn="base">
        <a:spcBef>
          <a:spcPct val="20000"/>
        </a:spcBef>
        <a:spcAft>
          <a:spcPct val="0"/>
        </a:spcAft>
        <a:buClr>
          <a:srgbClr val="46A6BD"/>
        </a:buClr>
        <a:buFont typeface="Wingdings 2" pitchFamily="18" charset="2"/>
        <a:buChar char="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73352" indent="-228600" algn="l" rtl="0" eaLnBrk="1" latinLnBrk="0" hangingPunct="1">
        <a:spcBef>
          <a:spcPct val="20000"/>
        </a:spcBef>
        <a:buClr>
          <a:schemeClr val="accent6"/>
        </a:buClr>
        <a:buFont typeface="Wingdings 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11096" indent="-228600" algn="l" rtl="0" eaLnBrk="1" latinLnBrk="0" hangingPunct="1">
        <a:spcBef>
          <a:spcPct val="20000"/>
        </a:spcBef>
        <a:buClr>
          <a:schemeClr val="tx2"/>
        </a:buClr>
        <a:buFont typeface="Wingdings 2"/>
        <a:buChar char="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21408" indent="-182880" algn="l" rtl="0" eaLnBrk="1" latinLnBrk="0" hangingPunct="1">
        <a:spcBef>
          <a:spcPct val="20000"/>
        </a:spcBef>
        <a:buClr>
          <a:schemeClr val="tx2"/>
        </a:buClr>
        <a:buFont typeface="Wingdings 2"/>
        <a:buChar char="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22576" indent="-182880" algn="l" rtl="0" eaLnBrk="1" latinLnBrk="0" hangingPunct="1">
        <a:spcBef>
          <a:spcPct val="20000"/>
        </a:spcBef>
        <a:buClr>
          <a:schemeClr val="tx2"/>
        </a:buClr>
        <a:buFont typeface="Wingdings 2"/>
        <a:buChar char="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2">
                    <a:tint val="100000"/>
                    <a:satMod val="250000"/>
                  </a:schemeClr>
                </a:solidFill>
              </a:rPr>
              <a:t>VÝCHOVA  KE  ZDRAVÍ</a:t>
            </a:r>
            <a:endParaRPr lang="cs-CZ" dirty="0">
              <a:solidFill>
                <a:schemeClr val="tx2">
                  <a:tint val="100000"/>
                  <a:satMod val="250000"/>
                </a:schemeClr>
              </a:solidFill>
            </a:endParaRPr>
          </a:p>
        </p:txBody>
      </p:sp>
      <p:sp>
        <p:nvSpPr>
          <p:cNvPr id="14338" name="Podnadpis 2"/>
          <p:cNvSpPr>
            <a:spLocks noGrp="1"/>
          </p:cNvSpPr>
          <p:nvPr>
            <p:ph type="subTitle" idx="1"/>
          </p:nvPr>
        </p:nvSpPr>
        <p:spPr>
          <a:xfrm>
            <a:off x="500063" y="1560513"/>
            <a:ext cx="5105400" cy="1219200"/>
          </a:xfrm>
        </p:spPr>
        <p:txBody>
          <a:bodyPr/>
          <a:lstStyle/>
          <a:p>
            <a:r>
              <a:rPr lang="cs-CZ" smtClean="0"/>
              <a:t>ZDRAVÁ VÝŽIVA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1"/>
          <p:cNvSpPr>
            <a:spLocks noGrp="1" noChangeArrowheads="1"/>
          </p:cNvSpPr>
          <p:nvPr>
            <p:ph type="title" idx="4294967295"/>
          </p:nvPr>
        </p:nvSpPr>
        <p:spPr>
          <a:xfrm>
            <a:off x="1976438" y="4819650"/>
            <a:ext cx="7178675" cy="1258888"/>
          </a:xfrm>
        </p:spPr>
        <p:txBody>
          <a:bodyPr lIns="90000" tIns="45000" rIns="90000" bIns="45000" anchor="t"/>
          <a:lstStyle/>
          <a:p>
            <a:pPr fontAlgn="auto">
              <a:spcAft>
                <a:spcPts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endParaRPr lang="cs-CZ" smtClean="0">
              <a:solidFill>
                <a:schemeClr val="tx2">
                  <a:tint val="100000"/>
                  <a:satMod val="250000"/>
                </a:schemeClr>
              </a:solidFill>
            </a:endParaRPr>
          </a:p>
        </p:txBody>
      </p:sp>
      <p:sp>
        <p:nvSpPr>
          <p:cNvPr id="15362" name="Text Box 2"/>
          <p:cNvSpPr txBox="1">
            <a:spLocks noChangeArrowheads="1"/>
          </p:cNvSpPr>
          <p:nvPr/>
        </p:nvSpPr>
        <p:spPr bwMode="auto">
          <a:xfrm>
            <a:off x="503238" y="2401888"/>
            <a:ext cx="8029575" cy="3763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0" tIns="45000" rIns="90000" bIns="45000"/>
          <a:lstStyle/>
          <a:p>
            <a:pPr marL="247650" indent="-196850" algn="ctr">
              <a:spcBef>
                <a:spcPts val="488"/>
              </a:spcBef>
              <a:spcAft>
                <a:spcPts val="338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tabLst>
                <a:tab pos="247650" algn="l"/>
                <a:tab pos="695325" algn="l"/>
                <a:tab pos="1144588" algn="l"/>
                <a:tab pos="1593850" algn="l"/>
                <a:tab pos="2043113" algn="l"/>
                <a:tab pos="2492375" algn="l"/>
                <a:tab pos="2941638" algn="l"/>
                <a:tab pos="3390900" algn="l"/>
                <a:tab pos="3840163" algn="l"/>
                <a:tab pos="4289425" algn="l"/>
                <a:tab pos="4738688" algn="l"/>
                <a:tab pos="5187950" algn="l"/>
                <a:tab pos="5637213" algn="l"/>
                <a:tab pos="6086475" algn="l"/>
                <a:tab pos="6535738" algn="l"/>
                <a:tab pos="6985000" algn="l"/>
                <a:tab pos="7434263" algn="l"/>
                <a:tab pos="7883525" algn="l"/>
                <a:tab pos="8332788" algn="l"/>
                <a:tab pos="8782050" algn="l"/>
                <a:tab pos="9231313" algn="l"/>
              </a:tabLst>
            </a:pPr>
            <a:r>
              <a:rPr lang="cs-CZ" sz="1400" b="1">
                <a:solidFill>
                  <a:srgbClr val="FFFF00"/>
                </a:solidFill>
                <a:latin typeface="Arial Black" pitchFamily="34" charset="0"/>
                <a:cs typeface="Lucida Sans Unicode" pitchFamily="34" charset="0"/>
              </a:rPr>
              <a:t>ZEYEROVA 3354, 767 01 KROMĚŘÍŽ</a:t>
            </a:r>
          </a:p>
          <a:p>
            <a:pPr marL="247650" indent="-196850" algn="ctr">
              <a:spcBef>
                <a:spcPts val="488"/>
              </a:spcBef>
              <a:spcAft>
                <a:spcPts val="338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tabLst>
                <a:tab pos="247650" algn="l"/>
                <a:tab pos="695325" algn="l"/>
                <a:tab pos="1144588" algn="l"/>
                <a:tab pos="1593850" algn="l"/>
                <a:tab pos="2043113" algn="l"/>
                <a:tab pos="2492375" algn="l"/>
                <a:tab pos="2941638" algn="l"/>
                <a:tab pos="3390900" algn="l"/>
                <a:tab pos="3840163" algn="l"/>
                <a:tab pos="4289425" algn="l"/>
                <a:tab pos="4738688" algn="l"/>
                <a:tab pos="5187950" algn="l"/>
                <a:tab pos="5637213" algn="l"/>
                <a:tab pos="6086475" algn="l"/>
                <a:tab pos="6535738" algn="l"/>
                <a:tab pos="6985000" algn="l"/>
                <a:tab pos="7434263" algn="l"/>
                <a:tab pos="7883525" algn="l"/>
                <a:tab pos="8332788" algn="l"/>
                <a:tab pos="8782050" algn="l"/>
                <a:tab pos="9231313" algn="l"/>
              </a:tabLst>
            </a:pPr>
            <a:r>
              <a:rPr lang="cs-CZ" sz="1400" b="1">
                <a:solidFill>
                  <a:srgbClr val="FFFF00"/>
                </a:solidFill>
                <a:latin typeface="Arial Black" pitchFamily="34" charset="0"/>
                <a:cs typeface="Lucida Sans Unicode" pitchFamily="34" charset="0"/>
              </a:rPr>
              <a:t>projekt v rámci vzdělávacího programu</a:t>
            </a:r>
          </a:p>
          <a:p>
            <a:pPr marL="247650" indent="-196850" algn="ctr">
              <a:spcBef>
                <a:spcPts val="488"/>
              </a:spcBef>
              <a:spcAft>
                <a:spcPts val="338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tabLst>
                <a:tab pos="247650" algn="l"/>
                <a:tab pos="695325" algn="l"/>
                <a:tab pos="1144588" algn="l"/>
                <a:tab pos="1593850" algn="l"/>
                <a:tab pos="2043113" algn="l"/>
                <a:tab pos="2492375" algn="l"/>
                <a:tab pos="2941638" algn="l"/>
                <a:tab pos="3390900" algn="l"/>
                <a:tab pos="3840163" algn="l"/>
                <a:tab pos="4289425" algn="l"/>
                <a:tab pos="4738688" algn="l"/>
                <a:tab pos="5187950" algn="l"/>
                <a:tab pos="5637213" algn="l"/>
                <a:tab pos="6086475" algn="l"/>
                <a:tab pos="6535738" algn="l"/>
                <a:tab pos="6985000" algn="l"/>
                <a:tab pos="7434263" algn="l"/>
                <a:tab pos="7883525" algn="l"/>
                <a:tab pos="8332788" algn="l"/>
                <a:tab pos="8782050" algn="l"/>
                <a:tab pos="9231313" algn="l"/>
              </a:tabLst>
            </a:pPr>
            <a:r>
              <a:rPr lang="cs-CZ" sz="1400" b="1">
                <a:solidFill>
                  <a:srgbClr val="FFFF00"/>
                </a:solidFill>
                <a:latin typeface="Arial Black" pitchFamily="34" charset="0"/>
                <a:cs typeface="Lucida Sans Unicode" pitchFamily="34" charset="0"/>
              </a:rPr>
              <a:t>VZDĚLÁNÍ PRO KONKURENCESCHOPNOST</a:t>
            </a:r>
          </a:p>
          <a:p>
            <a:pPr marL="247650" indent="-196850" algn="ctr">
              <a:spcBef>
                <a:spcPts val="488"/>
              </a:spcBef>
              <a:spcAft>
                <a:spcPts val="338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tabLst>
                <a:tab pos="247650" algn="l"/>
                <a:tab pos="695325" algn="l"/>
                <a:tab pos="1144588" algn="l"/>
                <a:tab pos="1593850" algn="l"/>
                <a:tab pos="2043113" algn="l"/>
                <a:tab pos="2492375" algn="l"/>
                <a:tab pos="2941638" algn="l"/>
                <a:tab pos="3390900" algn="l"/>
                <a:tab pos="3840163" algn="l"/>
                <a:tab pos="4289425" algn="l"/>
                <a:tab pos="4738688" algn="l"/>
                <a:tab pos="5187950" algn="l"/>
                <a:tab pos="5637213" algn="l"/>
                <a:tab pos="6086475" algn="l"/>
                <a:tab pos="6535738" algn="l"/>
                <a:tab pos="6985000" algn="l"/>
                <a:tab pos="7434263" algn="l"/>
                <a:tab pos="7883525" algn="l"/>
                <a:tab pos="8332788" algn="l"/>
                <a:tab pos="8782050" algn="l"/>
                <a:tab pos="9231313" algn="l"/>
              </a:tabLst>
            </a:pPr>
            <a:r>
              <a:rPr lang="cs-CZ" sz="1400" b="1">
                <a:solidFill>
                  <a:srgbClr val="FFFF00"/>
                </a:solidFill>
                <a:latin typeface="Arial Black" pitchFamily="34" charset="0"/>
                <a:cs typeface="Lucida Sans Unicode" pitchFamily="34" charset="0"/>
              </a:rPr>
              <a:t>ŠABLONA ČÍSLO: III/2</a:t>
            </a:r>
          </a:p>
          <a:p>
            <a:pPr marL="247650" indent="-196850" algn="ctr">
              <a:spcBef>
                <a:spcPts val="488"/>
              </a:spcBef>
              <a:spcAft>
                <a:spcPts val="338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tabLst>
                <a:tab pos="247650" algn="l"/>
                <a:tab pos="695325" algn="l"/>
                <a:tab pos="1144588" algn="l"/>
                <a:tab pos="1593850" algn="l"/>
                <a:tab pos="2043113" algn="l"/>
                <a:tab pos="2492375" algn="l"/>
                <a:tab pos="2941638" algn="l"/>
                <a:tab pos="3390900" algn="l"/>
                <a:tab pos="3840163" algn="l"/>
                <a:tab pos="4289425" algn="l"/>
                <a:tab pos="4738688" algn="l"/>
                <a:tab pos="5187950" algn="l"/>
                <a:tab pos="5637213" algn="l"/>
                <a:tab pos="6086475" algn="l"/>
                <a:tab pos="6535738" algn="l"/>
                <a:tab pos="6985000" algn="l"/>
                <a:tab pos="7434263" algn="l"/>
                <a:tab pos="7883525" algn="l"/>
                <a:tab pos="8332788" algn="l"/>
                <a:tab pos="8782050" algn="l"/>
                <a:tab pos="9231313" algn="l"/>
              </a:tabLst>
            </a:pPr>
            <a:r>
              <a:rPr lang="cs-CZ" sz="1400" b="1">
                <a:solidFill>
                  <a:srgbClr val="FFFF00"/>
                </a:solidFill>
                <a:latin typeface="Arial Black" pitchFamily="34" charset="0"/>
                <a:cs typeface="Lucida Sans Unicode" pitchFamily="34" charset="0"/>
              </a:rPr>
              <a:t>NÁZEV:  INOVACE A ZKVALITNĚNÍ VÝUKY PROSTŘEDNICTVÍM ICT</a:t>
            </a:r>
          </a:p>
          <a:p>
            <a:pPr marL="247650" indent="-196850">
              <a:spcBef>
                <a:spcPts val="488"/>
              </a:spcBef>
              <a:spcAft>
                <a:spcPts val="338"/>
              </a:spcAft>
              <a:tabLst>
                <a:tab pos="247650" algn="l"/>
                <a:tab pos="695325" algn="l"/>
                <a:tab pos="1144588" algn="l"/>
                <a:tab pos="1593850" algn="l"/>
                <a:tab pos="2043113" algn="l"/>
                <a:tab pos="2492375" algn="l"/>
                <a:tab pos="2941638" algn="l"/>
                <a:tab pos="3390900" algn="l"/>
                <a:tab pos="3840163" algn="l"/>
                <a:tab pos="4289425" algn="l"/>
                <a:tab pos="4738688" algn="l"/>
                <a:tab pos="5187950" algn="l"/>
                <a:tab pos="5637213" algn="l"/>
                <a:tab pos="6086475" algn="l"/>
                <a:tab pos="6535738" algn="l"/>
                <a:tab pos="6985000" algn="l"/>
                <a:tab pos="7434263" algn="l"/>
                <a:tab pos="7883525" algn="l"/>
                <a:tab pos="8332788" algn="l"/>
                <a:tab pos="8782050" algn="l"/>
                <a:tab pos="9231313" algn="l"/>
              </a:tabLst>
            </a:pPr>
            <a:endParaRPr lang="cs-CZ" sz="1400">
              <a:solidFill>
                <a:srgbClr val="FFFF00"/>
              </a:solidFill>
              <a:latin typeface="Arial Black" pitchFamily="34" charset="0"/>
              <a:cs typeface="Lucida Sans Unicode" pitchFamily="34" charset="0"/>
            </a:endParaRPr>
          </a:p>
          <a:p>
            <a:pPr marL="247650" indent="-196850">
              <a:spcBef>
                <a:spcPts val="488"/>
              </a:spcBef>
              <a:spcAft>
                <a:spcPts val="338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tabLst>
                <a:tab pos="247650" algn="l"/>
                <a:tab pos="695325" algn="l"/>
                <a:tab pos="1144588" algn="l"/>
                <a:tab pos="1593850" algn="l"/>
                <a:tab pos="2043113" algn="l"/>
                <a:tab pos="2492375" algn="l"/>
                <a:tab pos="2941638" algn="l"/>
                <a:tab pos="3390900" algn="l"/>
                <a:tab pos="3840163" algn="l"/>
                <a:tab pos="4289425" algn="l"/>
                <a:tab pos="4738688" algn="l"/>
                <a:tab pos="5187950" algn="l"/>
                <a:tab pos="5637213" algn="l"/>
                <a:tab pos="6086475" algn="l"/>
                <a:tab pos="6535738" algn="l"/>
                <a:tab pos="6985000" algn="l"/>
                <a:tab pos="7434263" algn="l"/>
                <a:tab pos="7883525" algn="l"/>
                <a:tab pos="8332788" algn="l"/>
                <a:tab pos="8782050" algn="l"/>
                <a:tab pos="9231313" algn="l"/>
              </a:tabLst>
            </a:pPr>
            <a:r>
              <a:rPr lang="cs-CZ" sz="1400" b="1">
                <a:solidFill>
                  <a:srgbClr val="FFFF00"/>
                </a:solidFill>
                <a:latin typeface="Arial Black" pitchFamily="34" charset="0"/>
                <a:cs typeface="Lucida Sans Unicode" pitchFamily="34" charset="0"/>
              </a:rPr>
              <a:t>PŘEDMĚT: PŘÍRODOVĚDA</a:t>
            </a:r>
          </a:p>
          <a:p>
            <a:pPr marL="247650" indent="-196850">
              <a:spcBef>
                <a:spcPts val="488"/>
              </a:spcBef>
              <a:spcAft>
                <a:spcPts val="338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tabLst>
                <a:tab pos="247650" algn="l"/>
                <a:tab pos="695325" algn="l"/>
                <a:tab pos="1144588" algn="l"/>
                <a:tab pos="1593850" algn="l"/>
                <a:tab pos="2043113" algn="l"/>
                <a:tab pos="2492375" algn="l"/>
                <a:tab pos="2941638" algn="l"/>
                <a:tab pos="3390900" algn="l"/>
                <a:tab pos="3840163" algn="l"/>
                <a:tab pos="4289425" algn="l"/>
                <a:tab pos="4738688" algn="l"/>
                <a:tab pos="5187950" algn="l"/>
                <a:tab pos="5637213" algn="l"/>
                <a:tab pos="6086475" algn="l"/>
                <a:tab pos="6535738" algn="l"/>
                <a:tab pos="6985000" algn="l"/>
                <a:tab pos="7434263" algn="l"/>
                <a:tab pos="7883525" algn="l"/>
                <a:tab pos="8332788" algn="l"/>
                <a:tab pos="8782050" algn="l"/>
                <a:tab pos="9231313" algn="l"/>
              </a:tabLst>
            </a:pPr>
            <a:r>
              <a:rPr lang="cs-CZ" sz="1400" b="1">
                <a:solidFill>
                  <a:srgbClr val="FFFF00"/>
                </a:solidFill>
                <a:latin typeface="Arial Black" pitchFamily="34" charset="0"/>
                <a:cs typeface="Lucida Sans Unicode" pitchFamily="34" charset="0"/>
              </a:rPr>
              <a:t>ROČNÍK: IV.</a:t>
            </a:r>
          </a:p>
          <a:p>
            <a:pPr marL="247650" indent="-196850">
              <a:spcBef>
                <a:spcPts val="488"/>
              </a:spcBef>
              <a:spcAft>
                <a:spcPts val="338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tabLst>
                <a:tab pos="247650" algn="l"/>
                <a:tab pos="695325" algn="l"/>
                <a:tab pos="1144588" algn="l"/>
                <a:tab pos="1593850" algn="l"/>
                <a:tab pos="2043113" algn="l"/>
                <a:tab pos="2492375" algn="l"/>
                <a:tab pos="2941638" algn="l"/>
                <a:tab pos="3390900" algn="l"/>
                <a:tab pos="3840163" algn="l"/>
                <a:tab pos="4289425" algn="l"/>
                <a:tab pos="4738688" algn="l"/>
                <a:tab pos="5187950" algn="l"/>
                <a:tab pos="5637213" algn="l"/>
                <a:tab pos="6086475" algn="l"/>
                <a:tab pos="6535738" algn="l"/>
                <a:tab pos="6985000" algn="l"/>
                <a:tab pos="7434263" algn="l"/>
                <a:tab pos="7883525" algn="l"/>
                <a:tab pos="8332788" algn="l"/>
                <a:tab pos="8782050" algn="l"/>
                <a:tab pos="9231313" algn="l"/>
              </a:tabLst>
            </a:pPr>
            <a:r>
              <a:rPr lang="cs-CZ" sz="1400" b="1">
                <a:solidFill>
                  <a:srgbClr val="FFFF00"/>
                </a:solidFill>
                <a:latin typeface="Arial Black" pitchFamily="34" charset="0"/>
                <a:cs typeface="Lucida Sans Unicode" pitchFamily="34" charset="0"/>
              </a:rPr>
              <a:t>TÉMA: VÝCHOVA  KE  ZDRAVÍ</a:t>
            </a:r>
          </a:p>
          <a:p>
            <a:pPr marL="247650" indent="-196850">
              <a:spcBef>
                <a:spcPts val="488"/>
              </a:spcBef>
              <a:spcAft>
                <a:spcPts val="338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tabLst>
                <a:tab pos="247650" algn="l"/>
                <a:tab pos="695325" algn="l"/>
                <a:tab pos="1144588" algn="l"/>
                <a:tab pos="1593850" algn="l"/>
                <a:tab pos="2043113" algn="l"/>
                <a:tab pos="2492375" algn="l"/>
                <a:tab pos="2941638" algn="l"/>
                <a:tab pos="3390900" algn="l"/>
                <a:tab pos="3840163" algn="l"/>
                <a:tab pos="4289425" algn="l"/>
                <a:tab pos="4738688" algn="l"/>
                <a:tab pos="5187950" algn="l"/>
                <a:tab pos="5637213" algn="l"/>
                <a:tab pos="6086475" algn="l"/>
                <a:tab pos="6535738" algn="l"/>
                <a:tab pos="6985000" algn="l"/>
                <a:tab pos="7434263" algn="l"/>
                <a:tab pos="7883525" algn="l"/>
                <a:tab pos="8332788" algn="l"/>
                <a:tab pos="8782050" algn="l"/>
                <a:tab pos="9231313" algn="l"/>
              </a:tabLst>
            </a:pPr>
            <a:r>
              <a:rPr lang="cs-CZ" sz="1400" b="1">
                <a:solidFill>
                  <a:srgbClr val="FFFF00"/>
                </a:solidFill>
                <a:latin typeface="Arial Black" pitchFamily="34" charset="0"/>
                <a:cs typeface="Lucida Sans Unicode" pitchFamily="34" charset="0"/>
              </a:rPr>
              <a:t>AUTOR: MGR. HANA KOLÁČKOVÁ</a:t>
            </a:r>
          </a:p>
          <a:p>
            <a:pPr marL="247650" indent="-196850">
              <a:spcBef>
                <a:spcPts val="488"/>
              </a:spcBef>
              <a:spcAft>
                <a:spcPts val="338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tabLst>
                <a:tab pos="247650" algn="l"/>
                <a:tab pos="695325" algn="l"/>
                <a:tab pos="1144588" algn="l"/>
                <a:tab pos="1593850" algn="l"/>
                <a:tab pos="2043113" algn="l"/>
                <a:tab pos="2492375" algn="l"/>
                <a:tab pos="2941638" algn="l"/>
                <a:tab pos="3390900" algn="l"/>
                <a:tab pos="3840163" algn="l"/>
                <a:tab pos="4289425" algn="l"/>
                <a:tab pos="4738688" algn="l"/>
                <a:tab pos="5187950" algn="l"/>
                <a:tab pos="5637213" algn="l"/>
                <a:tab pos="6086475" algn="l"/>
                <a:tab pos="6535738" algn="l"/>
                <a:tab pos="6985000" algn="l"/>
                <a:tab pos="7434263" algn="l"/>
                <a:tab pos="7883525" algn="l"/>
                <a:tab pos="8332788" algn="l"/>
                <a:tab pos="8782050" algn="l"/>
                <a:tab pos="9231313" algn="l"/>
              </a:tabLst>
            </a:pPr>
            <a:r>
              <a:rPr lang="cs-CZ" sz="1400" b="1">
                <a:solidFill>
                  <a:srgbClr val="FFFF00"/>
                </a:solidFill>
                <a:latin typeface="Arial Black" pitchFamily="34" charset="0"/>
                <a:cs typeface="Lucida Sans Unicode" pitchFamily="34" charset="0"/>
              </a:rPr>
              <a:t>DATUM VYTVOŘENÍ: 12. 12. 2011</a:t>
            </a:r>
          </a:p>
          <a:p>
            <a:pPr marL="247650" indent="-196850">
              <a:spcBef>
                <a:spcPts val="488"/>
              </a:spcBef>
              <a:spcAft>
                <a:spcPts val="338"/>
              </a:spcAft>
              <a:tabLst>
                <a:tab pos="247650" algn="l"/>
                <a:tab pos="695325" algn="l"/>
                <a:tab pos="1144588" algn="l"/>
                <a:tab pos="1593850" algn="l"/>
                <a:tab pos="2043113" algn="l"/>
                <a:tab pos="2492375" algn="l"/>
                <a:tab pos="2941638" algn="l"/>
                <a:tab pos="3390900" algn="l"/>
                <a:tab pos="3840163" algn="l"/>
                <a:tab pos="4289425" algn="l"/>
                <a:tab pos="4738688" algn="l"/>
                <a:tab pos="5187950" algn="l"/>
                <a:tab pos="5637213" algn="l"/>
                <a:tab pos="6086475" algn="l"/>
                <a:tab pos="6535738" algn="l"/>
                <a:tab pos="6985000" algn="l"/>
                <a:tab pos="7434263" algn="l"/>
                <a:tab pos="7883525" algn="l"/>
                <a:tab pos="8332788" algn="l"/>
                <a:tab pos="8782050" algn="l"/>
                <a:tab pos="9231313" algn="l"/>
              </a:tabLst>
            </a:pPr>
            <a:endParaRPr lang="cs-CZ" sz="1400">
              <a:solidFill>
                <a:srgbClr val="FFFF00"/>
              </a:solidFill>
              <a:latin typeface="Arial Black" pitchFamily="34" charset="0"/>
              <a:cs typeface="Lucida Sans Unicode" pitchFamily="34" charset="0"/>
            </a:endParaRPr>
          </a:p>
          <a:p>
            <a:pPr marL="247650" indent="-196850" algn="ctr">
              <a:spcBef>
                <a:spcPts val="488"/>
              </a:spcBef>
              <a:spcAft>
                <a:spcPts val="338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tabLst>
                <a:tab pos="247650" algn="l"/>
                <a:tab pos="695325" algn="l"/>
                <a:tab pos="1144588" algn="l"/>
                <a:tab pos="1593850" algn="l"/>
                <a:tab pos="2043113" algn="l"/>
                <a:tab pos="2492375" algn="l"/>
                <a:tab pos="2941638" algn="l"/>
                <a:tab pos="3390900" algn="l"/>
                <a:tab pos="3840163" algn="l"/>
                <a:tab pos="4289425" algn="l"/>
                <a:tab pos="4738688" algn="l"/>
                <a:tab pos="5187950" algn="l"/>
                <a:tab pos="5637213" algn="l"/>
                <a:tab pos="6086475" algn="l"/>
                <a:tab pos="6535738" algn="l"/>
                <a:tab pos="6985000" algn="l"/>
                <a:tab pos="7434263" algn="l"/>
                <a:tab pos="7883525" algn="l"/>
                <a:tab pos="8332788" algn="l"/>
                <a:tab pos="8782050" algn="l"/>
                <a:tab pos="9231313" algn="l"/>
              </a:tabLst>
            </a:pPr>
            <a:r>
              <a:rPr lang="cs-CZ" sz="1400" b="1">
                <a:solidFill>
                  <a:srgbClr val="FFFF00"/>
                </a:solidFill>
                <a:latin typeface="Arial Black" pitchFamily="34" charset="0"/>
                <a:cs typeface="Lucida Sans Unicode" pitchFamily="34" charset="0"/>
              </a:rPr>
              <a:t> VY_32_INOVACE_40_HK</a:t>
            </a:r>
          </a:p>
          <a:p>
            <a:pPr marL="247650" indent="-196850">
              <a:spcBef>
                <a:spcPts val="488"/>
              </a:spcBef>
              <a:spcAft>
                <a:spcPts val="338"/>
              </a:spcAft>
              <a:tabLst>
                <a:tab pos="247650" algn="l"/>
                <a:tab pos="695325" algn="l"/>
                <a:tab pos="1144588" algn="l"/>
                <a:tab pos="1593850" algn="l"/>
                <a:tab pos="2043113" algn="l"/>
                <a:tab pos="2492375" algn="l"/>
                <a:tab pos="2941638" algn="l"/>
                <a:tab pos="3390900" algn="l"/>
                <a:tab pos="3840163" algn="l"/>
                <a:tab pos="4289425" algn="l"/>
                <a:tab pos="4738688" algn="l"/>
                <a:tab pos="5187950" algn="l"/>
                <a:tab pos="5637213" algn="l"/>
                <a:tab pos="6086475" algn="l"/>
                <a:tab pos="6535738" algn="l"/>
                <a:tab pos="6985000" algn="l"/>
                <a:tab pos="7434263" algn="l"/>
                <a:tab pos="7883525" algn="l"/>
                <a:tab pos="8332788" algn="l"/>
                <a:tab pos="8782050" algn="l"/>
                <a:tab pos="9231313" algn="l"/>
              </a:tabLst>
            </a:pPr>
            <a:endParaRPr lang="cs-CZ" sz="4400" b="1">
              <a:solidFill>
                <a:srgbClr val="404040"/>
              </a:solidFill>
              <a:latin typeface="Arial Black" pitchFamily="34" charset="0"/>
              <a:cs typeface="Lucida Sans Unicode" pitchFamily="34" charset="0"/>
            </a:endParaRPr>
          </a:p>
        </p:txBody>
      </p:sp>
      <p:pic>
        <p:nvPicPr>
          <p:cNvPr id="1536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71550" y="549275"/>
            <a:ext cx="6840538" cy="153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188640"/>
            <a:ext cx="7125113" cy="924475"/>
          </a:xfrm>
          <a:solidFill>
            <a:srgbClr val="00B0F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ANOTACE</a:t>
            </a:r>
            <a:endParaRPr lang="cs-CZ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340768"/>
            <a:ext cx="8496944" cy="5328592"/>
          </a:xfrm>
          <a:solidFill>
            <a:srgbClr val="00B0F0"/>
          </a:solidFill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marL="320040" indent="-320040" fontAlgn="auto">
              <a:spcAft>
                <a:spcPts val="0"/>
              </a:spcAft>
              <a:buFont typeface="Wingdings 2"/>
              <a:buChar char=""/>
              <a:defRPr/>
            </a:pPr>
            <a:r>
              <a:rPr lang="cs-CZ" sz="1800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PREZENTACE JE VYTVOŘENA JAKO DOPLNĚK K UČIVU 4. ROČNÍKU PŘÍRODOVĚDY. DOPLŇUJE UČIVO </a:t>
            </a:r>
            <a:r>
              <a:rPr lang="cs-CZ" sz="18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ČLOVĚK A JEHO ZDRAVÍ, VÝŽIVA      A ZDRAVÍ.</a:t>
            </a:r>
          </a:p>
          <a:p>
            <a:pPr marL="320040" indent="-320040" fontAlgn="auto">
              <a:spcAft>
                <a:spcPts val="0"/>
              </a:spcAft>
              <a:buFont typeface="Wingdings 2"/>
              <a:buChar char=""/>
              <a:defRPr/>
            </a:pPr>
            <a:r>
              <a:rPr lang="cs-CZ" sz="1800" u="sng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V</a:t>
            </a:r>
            <a:r>
              <a:rPr lang="cs-CZ" sz="1800" u="sng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RÁMCI PREZENTACE SE ŽÁCI SEZNÁMÍ</a:t>
            </a:r>
            <a:r>
              <a:rPr lang="cs-CZ" sz="1800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marL="457200" indent="-457200" fontAlgn="auto">
              <a:spcAft>
                <a:spcPts val="0"/>
              </a:spcAft>
              <a:buFont typeface="Wingdings 2"/>
              <a:buAutoNum type="arabicPeriod"/>
              <a:defRPr/>
            </a:pPr>
            <a:r>
              <a:rPr lang="cs-CZ" sz="1800" dirty="0" smtClean="0">
                <a:solidFill>
                  <a:schemeClr val="accent1">
                    <a:lumMod val="50000"/>
                  </a:schemeClr>
                </a:solidFill>
              </a:rPr>
              <a:t>S  POJMEM  ZDRAVÍ  A  ZDRAVÁ  VÝŽIVA</a:t>
            </a:r>
          </a:p>
          <a:p>
            <a:pPr marL="457200" indent="-457200" fontAlgn="auto">
              <a:spcAft>
                <a:spcPts val="0"/>
              </a:spcAft>
              <a:buFont typeface="Wingdings 2"/>
              <a:buAutoNum type="arabicPeriod"/>
              <a:defRPr/>
            </a:pPr>
            <a:r>
              <a:rPr lang="cs-CZ" sz="1800" dirty="0" smtClean="0">
                <a:solidFill>
                  <a:schemeClr val="accent1">
                    <a:lumMod val="50000"/>
                  </a:schemeClr>
                </a:solidFill>
              </a:rPr>
              <a:t>SE  ZDRAVÝMI  POTRAVINAMI</a:t>
            </a:r>
          </a:p>
          <a:p>
            <a:pPr marL="457200" indent="-457200" fontAlgn="auto">
              <a:spcAft>
                <a:spcPts val="0"/>
              </a:spcAft>
              <a:buFont typeface="Wingdings 2"/>
              <a:buAutoNum type="arabicPeriod"/>
              <a:defRPr/>
            </a:pPr>
            <a:r>
              <a:rPr lang="cs-CZ" sz="1800" dirty="0" smtClean="0">
                <a:solidFill>
                  <a:schemeClr val="accent1">
                    <a:lumMod val="50000"/>
                  </a:schemeClr>
                </a:solidFill>
              </a:rPr>
              <a:t>S  PYRAMIDOU  ZDRAVÝCH  POTRAVIN</a:t>
            </a:r>
          </a:p>
          <a:p>
            <a:pPr marL="457200" indent="-457200" fontAlgn="auto">
              <a:spcAft>
                <a:spcPts val="0"/>
              </a:spcAft>
              <a:buFont typeface="Wingdings 2"/>
              <a:buAutoNum type="arabicPeriod"/>
              <a:defRPr/>
            </a:pPr>
            <a:endParaRPr lang="cs-CZ" sz="1800" dirty="0">
              <a:solidFill>
                <a:schemeClr val="accent1">
                  <a:lumMod val="50000"/>
                </a:schemeClr>
              </a:solidFill>
            </a:endParaRPr>
          </a:p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1800" u="sng" dirty="0" smtClean="0">
                <a:solidFill>
                  <a:schemeClr val="accent1">
                    <a:lumMod val="50000"/>
                  </a:schemeClr>
                </a:solidFill>
              </a:rPr>
              <a:t>Zkušenosti z pilotování:</a:t>
            </a:r>
          </a:p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1800" dirty="0" smtClean="0">
                <a:solidFill>
                  <a:schemeClr val="accent1">
                    <a:lumMod val="50000"/>
                  </a:schemeClr>
                </a:solidFill>
              </a:rPr>
              <a:t>Problematika zdraví a zdravého stravování žáky velmi zaujala a mnozí se v ní velmi dobře orientovali. Pyramida potravin byla probírána formou skupinové práce a prezentace sloužila k utřídění a upevnění pojmů. Ve druhé části hodiny navrhli žáci jídelníček odpovídající zásadám správné výživy a rozdělili potraviny na obrázcích do kategorií podle výživové hodnoty.</a:t>
            </a:r>
          </a:p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1800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2">
                    <a:tint val="100000"/>
                    <a:satMod val="250000"/>
                  </a:schemeClr>
                </a:solidFill>
              </a:rPr>
              <a:t>ZDRAVÍ</a:t>
            </a:r>
            <a:endParaRPr lang="cs-CZ" dirty="0">
              <a:solidFill>
                <a:schemeClr val="tx2">
                  <a:tint val="100000"/>
                  <a:satMod val="2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20040" indent="-320040" fontAlgn="auto">
              <a:spcAft>
                <a:spcPts val="0"/>
              </a:spcAft>
              <a:buFont typeface="Wingdings 2"/>
              <a:buChar char=""/>
              <a:defRPr/>
            </a:pPr>
            <a:r>
              <a:rPr lang="cs-CZ" dirty="0" smtClean="0"/>
              <a:t>Zdraví je stav tělesné a duševní pohody.</a:t>
            </a:r>
          </a:p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endParaRPr lang="cs-CZ" dirty="0" smtClean="0"/>
          </a:p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b="1" dirty="0" smtClean="0"/>
              <a:t>Vysvětli pojmy:</a:t>
            </a:r>
          </a:p>
          <a:p>
            <a:pPr marL="320040" indent="-320040" fontAlgn="auto">
              <a:spcAft>
                <a:spcPts val="0"/>
              </a:spcAft>
              <a:buFont typeface="Wingdings 2"/>
              <a:buChar char=""/>
              <a:defRPr/>
            </a:pPr>
            <a:r>
              <a:rPr lang="cs-CZ" b="1" dirty="0" smtClean="0"/>
              <a:t>Infekční nemoci, karanténa, dentista, hygiena, hygienické potřeby, prostředky k udržování čistoty, stres, tělesné postižení</a:t>
            </a:r>
            <a:endParaRPr lang="cs-CZ" b="1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2">
                    <a:tint val="100000"/>
                    <a:satMod val="250000"/>
                  </a:schemeClr>
                </a:solidFill>
              </a:rPr>
              <a:t>ZDRAVÁ  VÝŽIVA</a:t>
            </a:r>
            <a:endParaRPr lang="cs-CZ" dirty="0">
              <a:solidFill>
                <a:schemeClr val="tx2">
                  <a:tint val="100000"/>
                  <a:satMod val="2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Zdravá výživa by měla být tvořena dostatkem bílkovin, ovoce a zeleniny.</a:t>
            </a:r>
          </a:p>
          <a:p>
            <a:r>
              <a:rPr lang="cs-CZ" smtClean="0"/>
              <a:t>Nadbytek tuků a cukrů vede k obezitě a způsobuje i zdravotní potíže.</a:t>
            </a:r>
          </a:p>
          <a:p>
            <a:r>
              <a:rPr lang="cs-CZ" smtClean="0"/>
              <a:t>Slazené nápoje bychom měli nahradit neslazenými.</a:t>
            </a:r>
          </a:p>
          <a:p>
            <a:r>
              <a:rPr lang="cs-CZ" smtClean="0"/>
              <a:t>Člověk by měl vypít 2-3 litry tekutin denně.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2">
                    <a:tint val="100000"/>
                    <a:satMod val="250000"/>
                  </a:schemeClr>
                </a:solidFill>
              </a:rPr>
              <a:t>ZDRAVÉ POTRAVINY</a:t>
            </a:r>
            <a:endParaRPr lang="cs-CZ" dirty="0">
              <a:solidFill>
                <a:schemeClr val="tx2">
                  <a:tint val="100000"/>
                  <a:satMod val="250000"/>
                </a:schemeClr>
              </a:solidFill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539750" y="2360613"/>
            <a:ext cx="7993063" cy="4237037"/>
          </a:xfr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2">
                    <a:tint val="100000"/>
                    <a:satMod val="250000"/>
                  </a:schemeClr>
                </a:solidFill>
              </a:rPr>
              <a:t>ZELENINA</a:t>
            </a:r>
            <a:endParaRPr lang="cs-CZ" dirty="0">
              <a:solidFill>
                <a:schemeClr val="tx2">
                  <a:tint val="100000"/>
                  <a:satMod val="250000"/>
                </a:schemeClr>
              </a:solidFill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68313" y="2060575"/>
            <a:ext cx="3743325" cy="4697413"/>
          </a:xfr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11638" y="2060575"/>
            <a:ext cx="4752975" cy="4697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311424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2">
                    <a:tint val="100000"/>
                    <a:satMod val="250000"/>
                  </a:schemeClr>
                </a:solidFill>
              </a:rPr>
              <a:t>OVOCE</a:t>
            </a:r>
            <a:endParaRPr lang="cs-CZ" dirty="0">
              <a:solidFill>
                <a:schemeClr val="tx2">
                  <a:tint val="100000"/>
                  <a:satMod val="250000"/>
                </a:schemeClr>
              </a:solidFill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539750" y="1989138"/>
            <a:ext cx="7993063" cy="433070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2">
                    <a:tint val="100000"/>
                    <a:satMod val="250000"/>
                  </a:schemeClr>
                </a:solidFill>
              </a:rPr>
              <a:t>MLÉKO  A  JOGURT</a:t>
            </a:r>
            <a:endParaRPr lang="cs-CZ" dirty="0">
              <a:solidFill>
                <a:schemeClr val="tx2">
                  <a:tint val="100000"/>
                  <a:satMod val="250000"/>
                </a:schemeClr>
              </a:solidFill>
            </a:endParaRPr>
          </a:p>
        </p:txBody>
      </p:sp>
      <p:pic>
        <p:nvPicPr>
          <p:cNvPr id="23554" name="Zástupný symbol pro obsah 5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539750" y="2133600"/>
            <a:ext cx="8208963" cy="4343400"/>
          </a:xfr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>
                <a:solidFill>
                  <a:schemeClr val="tx2">
                    <a:tint val="100000"/>
                    <a:satMod val="250000"/>
                  </a:schemeClr>
                </a:solidFill>
              </a:rPr>
              <a:t>Přirozenou stravou ke zdraví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Zdravé a vyvážené stravování patří mezi nejspolehlivější způsoby, jak si zachovat zdraví, kondici, úsměv na tváři a šťastnou budoucnost bez civilizačních chorob.</a:t>
            </a:r>
          </a:p>
          <a:p>
            <a:r>
              <a:rPr lang="cs-CZ" smtClean="0"/>
              <a:t>Podstatné je to, co jíme pravidelně každý den, protože takové jídlo pak utváří nás a naši budoucnost.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2">
                    <a:tint val="100000"/>
                    <a:satMod val="250000"/>
                  </a:schemeClr>
                </a:solidFill>
              </a:rPr>
              <a:t>PEČIVO</a:t>
            </a:r>
            <a:endParaRPr lang="cs-CZ" dirty="0">
              <a:solidFill>
                <a:schemeClr val="tx2">
                  <a:tint val="100000"/>
                  <a:satMod val="250000"/>
                </a:schemeClr>
              </a:solidFill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539750" y="2205038"/>
            <a:ext cx="5486400" cy="4114800"/>
          </a:xfr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27763" y="2205038"/>
            <a:ext cx="2520950" cy="410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>
                <a:solidFill>
                  <a:schemeClr val="tx2">
                    <a:tint val="100000"/>
                    <a:satMod val="250000"/>
                  </a:schemeClr>
                </a:solidFill>
              </a:rPr>
              <a:t>Vhodné potraviny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320040" indent="-320040" fontAlgn="auto">
              <a:spcAft>
                <a:spcPts val="0"/>
              </a:spcAft>
              <a:buFont typeface="Wingdings 2"/>
              <a:buChar char=""/>
              <a:defRPr/>
            </a:pPr>
            <a:endParaRPr lang="cs-CZ" dirty="0" smtClean="0"/>
          </a:p>
          <a:p>
            <a:pPr marL="320040" indent="-320040" fontAlgn="auto">
              <a:spcAft>
                <a:spcPts val="0"/>
              </a:spcAft>
              <a:buFont typeface="Wingdings 2"/>
              <a:buChar char=""/>
              <a:defRPr/>
            </a:pPr>
            <a:r>
              <a:rPr lang="cs-CZ" dirty="0" smtClean="0"/>
              <a:t>Jídelníček </a:t>
            </a:r>
            <a:r>
              <a:rPr lang="cs-CZ" dirty="0"/>
              <a:t>by měl denně obsahovat velké množství (500g) </a:t>
            </a:r>
            <a:r>
              <a:rPr lang="cs-CZ" b="1" dirty="0">
                <a:solidFill>
                  <a:srgbClr val="FFC000"/>
                </a:solidFill>
              </a:rPr>
              <a:t>zeleniny</a:t>
            </a:r>
            <a:r>
              <a:rPr lang="cs-CZ" b="1" dirty="0"/>
              <a:t>,</a:t>
            </a:r>
            <a:r>
              <a:rPr lang="cs-CZ" dirty="0"/>
              <a:t> několik </a:t>
            </a:r>
            <a:r>
              <a:rPr lang="cs-CZ" dirty="0" smtClean="0"/>
              <a:t>kusů </a:t>
            </a:r>
            <a:r>
              <a:rPr lang="cs-CZ" b="1" dirty="0" smtClean="0">
                <a:solidFill>
                  <a:srgbClr val="FFC000"/>
                </a:solidFill>
              </a:rPr>
              <a:t>ovoce</a:t>
            </a:r>
            <a:r>
              <a:rPr lang="cs-CZ" dirty="0">
                <a:solidFill>
                  <a:srgbClr val="FFC000"/>
                </a:solidFill>
              </a:rPr>
              <a:t>,</a:t>
            </a:r>
            <a:r>
              <a:rPr lang="cs-CZ" dirty="0"/>
              <a:t> dále </a:t>
            </a:r>
            <a:r>
              <a:rPr lang="cs-CZ" dirty="0">
                <a:solidFill>
                  <a:srgbClr val="FFC000"/>
                </a:solidFill>
              </a:rPr>
              <a:t>obiloviny, </a:t>
            </a:r>
            <a:r>
              <a:rPr lang="cs-CZ" dirty="0" smtClean="0">
                <a:solidFill>
                  <a:srgbClr val="FFC000"/>
                </a:solidFill>
              </a:rPr>
              <a:t>luštěniny</a:t>
            </a:r>
            <a:r>
              <a:rPr lang="cs-CZ" dirty="0" smtClean="0"/>
              <a:t>, </a:t>
            </a:r>
            <a:r>
              <a:rPr lang="cs-CZ" dirty="0"/>
              <a:t>ořechy, </a:t>
            </a:r>
            <a:r>
              <a:rPr lang="cs-CZ" dirty="0" smtClean="0"/>
              <a:t>zastudena </a:t>
            </a:r>
            <a:r>
              <a:rPr lang="cs-CZ" dirty="0"/>
              <a:t>lisované rostlinné </a:t>
            </a:r>
            <a:r>
              <a:rPr lang="cs-CZ" dirty="0" smtClean="0"/>
              <a:t>oleje, </a:t>
            </a:r>
            <a:r>
              <a:rPr lang="cs-CZ" dirty="0" smtClean="0">
                <a:solidFill>
                  <a:srgbClr val="FFC000"/>
                </a:solidFill>
              </a:rPr>
              <a:t>mléko</a:t>
            </a:r>
            <a:r>
              <a:rPr lang="cs-CZ" dirty="0" smtClean="0"/>
              <a:t> a mléčné výrobky, </a:t>
            </a:r>
            <a:r>
              <a:rPr lang="cs-CZ" dirty="0" smtClean="0">
                <a:solidFill>
                  <a:srgbClr val="FFC000"/>
                </a:solidFill>
              </a:rPr>
              <a:t>rybí</a:t>
            </a:r>
            <a:r>
              <a:rPr lang="cs-CZ" dirty="0" smtClean="0"/>
              <a:t> nebo </a:t>
            </a:r>
            <a:r>
              <a:rPr lang="cs-CZ" dirty="0" smtClean="0">
                <a:solidFill>
                  <a:srgbClr val="FFC000"/>
                </a:solidFill>
              </a:rPr>
              <a:t>drůbeží maso</a:t>
            </a:r>
            <a:r>
              <a:rPr lang="cs-CZ" dirty="0" smtClean="0"/>
              <a:t>.</a:t>
            </a:r>
          </a:p>
          <a:p>
            <a:pPr marL="320040" indent="-320040" fontAlgn="auto">
              <a:spcAft>
                <a:spcPts val="0"/>
              </a:spcAft>
              <a:buFont typeface="Wingdings 2"/>
              <a:buChar char=""/>
              <a:defRPr/>
            </a:pPr>
            <a:r>
              <a:rPr lang="cs-CZ" dirty="0"/>
              <a:t>Čokoláda, </a:t>
            </a:r>
            <a:r>
              <a:rPr lang="cs-CZ" dirty="0" smtClean="0"/>
              <a:t>bonbóny, sušenky</a:t>
            </a:r>
            <a:r>
              <a:rPr lang="cs-CZ" dirty="0"/>
              <a:t>, brambůrky, </a:t>
            </a:r>
            <a:r>
              <a:rPr lang="cs-CZ" dirty="0" smtClean="0"/>
              <a:t>salámy </a:t>
            </a:r>
            <a:r>
              <a:rPr lang="cs-CZ" dirty="0"/>
              <a:t>a jiné pochutiny by se měly v jídelníčku vyskytovat opravdu </a:t>
            </a:r>
            <a:r>
              <a:rPr lang="cs-CZ" dirty="0" smtClean="0"/>
              <a:t>jen příležitostně</a:t>
            </a:r>
            <a:r>
              <a:rPr lang="cs-CZ" dirty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2">
                    <a:tint val="100000"/>
                    <a:satMod val="250000"/>
                  </a:schemeClr>
                </a:solidFill>
              </a:rPr>
              <a:t>OVOCE  MÍSTO  SLADKOSTÍ</a:t>
            </a:r>
            <a:endParaRPr lang="cs-CZ" dirty="0">
              <a:solidFill>
                <a:schemeClr val="tx2">
                  <a:tint val="100000"/>
                  <a:satMod val="250000"/>
                </a:schemeClr>
              </a:solidFill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95288" y="2060575"/>
            <a:ext cx="1428750" cy="2089150"/>
          </a:xfr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6463" y="2060575"/>
            <a:ext cx="4176712" cy="453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2275" y="4149725"/>
            <a:ext cx="4294188" cy="244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835150" y="2060575"/>
            <a:ext cx="2881313" cy="208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>
                <a:solidFill>
                  <a:schemeClr val="tx2">
                    <a:tint val="100000"/>
                    <a:satMod val="250000"/>
                  </a:schemeClr>
                </a:solidFill>
              </a:rPr>
              <a:t>Jídlo jako radost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320040" indent="-320040" fontAlgn="auto">
              <a:spcAft>
                <a:spcPts val="0"/>
              </a:spcAft>
              <a:buFont typeface="Wingdings 2"/>
              <a:buChar char=""/>
              <a:defRPr/>
            </a:pPr>
            <a:r>
              <a:rPr lang="cs-CZ" dirty="0"/>
              <a:t>Radost do života přináší mnoho různých </a:t>
            </a:r>
            <a:r>
              <a:rPr lang="cs-CZ" dirty="0" smtClean="0"/>
              <a:t>věcí a  </a:t>
            </a:r>
            <a:r>
              <a:rPr lang="cs-CZ" dirty="0"/>
              <a:t>jednou z </a:t>
            </a:r>
            <a:r>
              <a:rPr lang="cs-CZ" dirty="0" smtClean="0"/>
              <a:t>nich je </a:t>
            </a:r>
            <a:r>
              <a:rPr lang="cs-CZ" dirty="0"/>
              <a:t>chutné jídlo. Při konzumaci nějakého pokrmu se zapojuje </a:t>
            </a:r>
            <a:r>
              <a:rPr lang="cs-CZ" dirty="0">
                <a:solidFill>
                  <a:srgbClr val="FFC000"/>
                </a:solidFill>
              </a:rPr>
              <a:t>více smyslů – chuť, čich, zrak</a:t>
            </a:r>
            <a:r>
              <a:rPr lang="cs-CZ" dirty="0"/>
              <a:t>, což výsledek působení na člověka </a:t>
            </a:r>
            <a:r>
              <a:rPr lang="cs-CZ" dirty="0" smtClean="0"/>
              <a:t>umocňuje.</a:t>
            </a:r>
          </a:p>
          <a:p>
            <a:pPr marL="320040" indent="-320040" fontAlgn="auto">
              <a:spcAft>
                <a:spcPts val="0"/>
              </a:spcAft>
              <a:buFont typeface="Wingdings 2"/>
              <a:buChar char=""/>
              <a:defRPr/>
            </a:pPr>
            <a:r>
              <a:rPr lang="cs-CZ" dirty="0"/>
              <a:t>Pokud </a:t>
            </a:r>
            <a:r>
              <a:rPr lang="cs-CZ" dirty="0" smtClean="0"/>
              <a:t>chceme</a:t>
            </a:r>
            <a:r>
              <a:rPr lang="cs-CZ" dirty="0"/>
              <a:t>, aby nám jídlo přinášelo radost, měli bychom jíst přiměřeně na co máme chuť, mít </a:t>
            </a:r>
            <a:r>
              <a:rPr lang="cs-CZ" dirty="0">
                <a:solidFill>
                  <a:srgbClr val="FFC000"/>
                </a:solidFill>
              </a:rPr>
              <a:t>stravu</a:t>
            </a:r>
            <a:r>
              <a:rPr lang="cs-CZ" dirty="0"/>
              <a:t> </a:t>
            </a:r>
            <a:r>
              <a:rPr lang="cs-CZ" dirty="0">
                <a:solidFill>
                  <a:srgbClr val="FFC000"/>
                </a:solidFill>
              </a:rPr>
              <a:t>rozmanitou</a:t>
            </a:r>
            <a:r>
              <a:rPr lang="cs-CZ" dirty="0"/>
              <a:t>, nejíst jen z důvodu zahnání hladu, udělat si na jídlo čas, jíst v </a:t>
            </a:r>
            <a:r>
              <a:rPr lang="cs-CZ" dirty="0">
                <a:solidFill>
                  <a:srgbClr val="FFC000"/>
                </a:solidFill>
              </a:rPr>
              <a:t>příjemném prostředí </a:t>
            </a:r>
            <a:r>
              <a:rPr lang="cs-CZ" dirty="0"/>
              <a:t>a pokud možno v příjemné společnosti.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2">
                    <a:tint val="100000"/>
                    <a:satMod val="250000"/>
                  </a:schemeClr>
                </a:solidFill>
              </a:rPr>
              <a:t>VHODNÉ JÍDLO A NÁPOJE</a:t>
            </a:r>
            <a:endParaRPr lang="cs-CZ" dirty="0">
              <a:solidFill>
                <a:schemeClr val="tx2">
                  <a:tint val="100000"/>
                  <a:satMod val="250000"/>
                </a:schemeClr>
              </a:solidFill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68313" y="2060575"/>
            <a:ext cx="4319587" cy="4464050"/>
          </a:xfr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9338" y="2060575"/>
            <a:ext cx="3816350" cy="439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>
                <a:solidFill>
                  <a:schemeClr val="tx2">
                    <a:tint val="100000"/>
                    <a:satMod val="250000"/>
                  </a:schemeClr>
                </a:solidFill>
              </a:rPr>
              <a:t>Rovnováha výdeje a příjmu energie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>
                <a:solidFill>
                  <a:srgbClr val="FFC000"/>
                </a:solidFill>
              </a:rPr>
              <a:t>Rovnováha mezi příjmem a výdejem </a:t>
            </a:r>
            <a:r>
              <a:rPr lang="cs-CZ" smtClean="0"/>
              <a:t>tělesné energie, tedy mezi energií získanou požitím potravin a energií spotřebovanou fyzickými aktivitami </a:t>
            </a:r>
            <a:r>
              <a:rPr lang="cs-CZ" smtClean="0">
                <a:solidFill>
                  <a:srgbClr val="FFC000"/>
                </a:solidFill>
              </a:rPr>
              <a:t>je velmi důležitá</a:t>
            </a:r>
            <a:r>
              <a:rPr lang="cs-CZ" smtClean="0"/>
              <a:t>. Pokud jedno z toho výrazně převažuje nad druhým, člověk začne mít podváhu nebo nadváhu, což se projeví                     v celkovém tělesném zdraví, ale zároveň i ve stavu psychickém.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864096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2">
                    <a:tint val="100000"/>
                    <a:satMod val="250000"/>
                  </a:schemeClr>
                </a:solidFill>
              </a:rPr>
              <a:t>Pyramida zdravých potravin</a:t>
            </a:r>
            <a:endParaRPr lang="cs-CZ" dirty="0">
              <a:solidFill>
                <a:schemeClr val="tx2">
                  <a:tint val="100000"/>
                  <a:satMod val="2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5538"/>
            <a:ext cx="8229600" cy="5616575"/>
          </a:xfrm>
        </p:spPr>
        <p:txBody>
          <a:bodyPr>
            <a:normAutofit fontScale="85000" lnSpcReduction="20000"/>
          </a:bodyPr>
          <a:lstStyle/>
          <a:p>
            <a:pPr marL="320040" indent="-320040" fontAlgn="auto">
              <a:spcAft>
                <a:spcPts val="0"/>
              </a:spcAft>
              <a:buFont typeface="Wingdings 2"/>
              <a:buChar char=""/>
              <a:defRPr/>
            </a:pPr>
            <a:r>
              <a:rPr lang="cs-CZ" u="sng" dirty="0">
                <a:solidFill>
                  <a:srgbClr val="FFC000"/>
                </a:solidFill>
              </a:rPr>
              <a:t>Jak s pyramidou pracovat</a:t>
            </a:r>
            <a:r>
              <a:rPr lang="cs-CZ" b="1" dirty="0"/>
              <a:t>: </a:t>
            </a:r>
          </a:p>
          <a:p>
            <a:pPr marL="320040" indent="-320040" fontAlgn="auto">
              <a:spcAft>
                <a:spcPts val="0"/>
              </a:spcAft>
              <a:buFont typeface="Wingdings 2"/>
              <a:buChar char=""/>
              <a:defRPr/>
            </a:pPr>
            <a:r>
              <a:rPr lang="cs-CZ" dirty="0">
                <a:solidFill>
                  <a:srgbClr val="FFC000"/>
                </a:solidFill>
              </a:rPr>
              <a:t>v základně </a:t>
            </a:r>
            <a:r>
              <a:rPr lang="cs-CZ" dirty="0"/>
              <a:t>jsou vyznačeny potraviny, které </a:t>
            </a:r>
            <a:r>
              <a:rPr lang="cs-CZ" dirty="0" smtClean="0"/>
              <a:t>bychom měli </a:t>
            </a:r>
            <a:r>
              <a:rPr lang="cs-CZ" dirty="0"/>
              <a:t>jíst </a:t>
            </a:r>
            <a:r>
              <a:rPr lang="cs-CZ" dirty="0" smtClean="0">
                <a:solidFill>
                  <a:srgbClr val="FFC000"/>
                </a:solidFill>
              </a:rPr>
              <a:t>nejčastěji</a:t>
            </a:r>
            <a:r>
              <a:rPr lang="cs-CZ" dirty="0" smtClean="0"/>
              <a:t>. Čím </a:t>
            </a:r>
            <a:r>
              <a:rPr lang="cs-CZ" dirty="0"/>
              <a:t>výše jsou potraviny umístěny, tím méně by jich mělo v jídelníčku být. </a:t>
            </a:r>
            <a:r>
              <a:rPr lang="cs-CZ" dirty="0">
                <a:solidFill>
                  <a:srgbClr val="FFC000"/>
                </a:solidFill>
              </a:rPr>
              <a:t>Na vrcholu </a:t>
            </a:r>
            <a:r>
              <a:rPr lang="cs-CZ" dirty="0"/>
              <a:t>jsou pak ty, které bychom měli </a:t>
            </a:r>
            <a:r>
              <a:rPr lang="cs-CZ" dirty="0" smtClean="0"/>
              <a:t> </a:t>
            </a:r>
            <a:r>
              <a:rPr lang="cs-CZ" dirty="0"/>
              <a:t>jíst spíše </a:t>
            </a:r>
            <a:r>
              <a:rPr lang="cs-CZ" dirty="0" smtClean="0">
                <a:solidFill>
                  <a:srgbClr val="FFC000"/>
                </a:solidFill>
              </a:rPr>
              <a:t>výjimečně</a:t>
            </a:r>
            <a:endParaRPr lang="cs-CZ" dirty="0"/>
          </a:p>
          <a:p>
            <a:pPr marL="320040" indent="-320040" fontAlgn="auto">
              <a:spcAft>
                <a:spcPts val="0"/>
              </a:spcAft>
              <a:buFont typeface="Wingdings 2"/>
              <a:buChar char=""/>
              <a:defRPr/>
            </a:pPr>
            <a:endParaRPr lang="cs-CZ" dirty="0"/>
          </a:p>
          <a:p>
            <a:pPr marL="320040" indent="-320040" fontAlgn="auto">
              <a:spcAft>
                <a:spcPts val="0"/>
              </a:spcAft>
              <a:buFont typeface="Wingdings 2"/>
              <a:buChar char=""/>
              <a:defRPr/>
            </a:pPr>
            <a:r>
              <a:rPr lang="cs-CZ" dirty="0"/>
              <a:t>směrem zleva doprava v rámci jednoho „patra“ pyramidy jsou potraviny řazeny podle toho, které jsou pro zdravou výživu </a:t>
            </a:r>
            <a:r>
              <a:rPr lang="cs-CZ" dirty="0" smtClean="0"/>
              <a:t>vhodnější</a:t>
            </a:r>
            <a:r>
              <a:rPr lang="cs-CZ" dirty="0" smtClean="0">
                <a:solidFill>
                  <a:srgbClr val="FFC000"/>
                </a:solidFill>
              </a:rPr>
              <a:t>. Přednost </a:t>
            </a:r>
            <a:r>
              <a:rPr lang="cs-CZ" dirty="0"/>
              <a:t>bychom měli dávat </a:t>
            </a:r>
            <a:r>
              <a:rPr lang="cs-CZ" dirty="0" smtClean="0">
                <a:solidFill>
                  <a:srgbClr val="FFC000"/>
                </a:solidFill>
              </a:rPr>
              <a:t>potravinám</a:t>
            </a:r>
            <a:r>
              <a:rPr lang="cs-CZ" dirty="0" smtClean="0"/>
              <a:t> </a:t>
            </a:r>
            <a:r>
              <a:rPr lang="cs-CZ" dirty="0"/>
              <a:t>umístěným </a:t>
            </a:r>
            <a:r>
              <a:rPr lang="cs-CZ" dirty="0">
                <a:solidFill>
                  <a:srgbClr val="FFC000"/>
                </a:solidFill>
              </a:rPr>
              <a:t>vlevo</a:t>
            </a:r>
            <a:r>
              <a:rPr lang="cs-CZ" dirty="0"/>
              <a:t> před těmi uprostřed nebo </a:t>
            </a:r>
            <a:r>
              <a:rPr lang="cs-CZ" dirty="0" smtClean="0"/>
              <a:t>vpravo.</a:t>
            </a:r>
          </a:p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endParaRPr lang="cs-CZ" dirty="0"/>
          </a:p>
          <a:p>
            <a:pPr marL="320040" indent="-320040" fontAlgn="auto">
              <a:spcAft>
                <a:spcPts val="0"/>
              </a:spcAft>
              <a:buFont typeface="Wingdings 2"/>
              <a:buChar char=""/>
              <a:defRPr/>
            </a:pPr>
            <a:r>
              <a:rPr lang="cs-CZ" dirty="0" smtClean="0"/>
              <a:t>Množství </a:t>
            </a:r>
            <a:r>
              <a:rPr lang="cs-CZ" dirty="0"/>
              <a:t>stravy je také nutné přizpůsobit fyzické aktivitě </a:t>
            </a:r>
            <a:r>
              <a:rPr lang="cs-CZ" dirty="0" smtClean="0"/>
              <a:t> </a:t>
            </a:r>
            <a:r>
              <a:rPr lang="cs-CZ" dirty="0"/>
              <a:t>(sportující dítě potřebuje více energie než dítě, které tráví většinu dne u počítače nebo televize). </a:t>
            </a:r>
          </a:p>
          <a:p>
            <a:pPr marL="320040" indent="-320040" fontAlgn="auto">
              <a:spcAft>
                <a:spcPts val="0"/>
              </a:spcAft>
              <a:buFont typeface="Wingdings 2"/>
              <a:buChar char=""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167408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2">
                    <a:tint val="100000"/>
                    <a:satMod val="250000"/>
                  </a:schemeClr>
                </a:solidFill>
              </a:rPr>
              <a:t>Pyramida</a:t>
            </a:r>
            <a:endParaRPr lang="cs-CZ" dirty="0">
              <a:solidFill>
                <a:schemeClr val="tx2">
                  <a:tint val="100000"/>
                  <a:satMod val="250000"/>
                </a:schemeClr>
              </a:solidFill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95288" y="1700213"/>
            <a:ext cx="8280400" cy="4935537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311424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2">
                    <a:tint val="100000"/>
                    <a:satMod val="250000"/>
                  </a:schemeClr>
                </a:solidFill>
              </a:rPr>
              <a:t>Vhodné potraviny do pyramidy</a:t>
            </a:r>
            <a:endParaRPr lang="cs-CZ" dirty="0">
              <a:solidFill>
                <a:schemeClr val="tx2">
                  <a:tint val="100000"/>
                  <a:satMod val="250000"/>
                </a:schemeClr>
              </a:solidFill>
            </a:endParaRPr>
          </a:p>
        </p:txBody>
      </p:sp>
      <p:pic>
        <p:nvPicPr>
          <p:cNvPr id="33794" name="Zástupný symbol pro obsah 4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042988" y="1931988"/>
            <a:ext cx="6913562" cy="4759325"/>
          </a:xfr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0954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2">
                    <a:tint val="100000"/>
                    <a:satMod val="250000"/>
                  </a:schemeClr>
                </a:solidFill>
              </a:rPr>
              <a:t>Otázky a úkoly:</a:t>
            </a:r>
            <a:endParaRPr lang="cs-CZ" dirty="0">
              <a:solidFill>
                <a:schemeClr val="tx2">
                  <a:tint val="100000"/>
                  <a:satMod val="250000"/>
                </a:schemeClr>
              </a:solidFill>
            </a:endParaRPr>
          </a:p>
        </p:txBody>
      </p:sp>
      <p:sp>
        <p:nvSpPr>
          <p:cNvPr id="34818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1. Co je to zdraví?</a:t>
            </a:r>
          </a:p>
          <a:p>
            <a:r>
              <a:rPr lang="cs-CZ" smtClean="0"/>
              <a:t>2. K čemu může vést nadbytek tuků a cukrů         ve stravě?</a:t>
            </a:r>
          </a:p>
          <a:p>
            <a:r>
              <a:rPr lang="cs-CZ" smtClean="0"/>
              <a:t>3. Kolik tekutin za den máš vypít?</a:t>
            </a:r>
          </a:p>
          <a:p>
            <a:r>
              <a:rPr lang="cs-CZ" smtClean="0"/>
              <a:t>4. Jaké potraviny jsou pro tebe nejvhodnější?</a:t>
            </a:r>
          </a:p>
          <a:p>
            <a:r>
              <a:rPr lang="cs-CZ" smtClean="0"/>
              <a:t>5. Kterým potravinám by ses měl vyhýbat?</a:t>
            </a:r>
          </a:p>
          <a:p>
            <a:r>
              <a:rPr lang="cs-CZ" smtClean="0"/>
              <a:t>6. Popiš pyramidu zdravých potravin.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879376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2">
                    <a:tint val="100000"/>
                    <a:satMod val="250000"/>
                  </a:schemeClr>
                </a:solidFill>
              </a:rPr>
              <a:t>CITACE:</a:t>
            </a:r>
            <a:endParaRPr lang="cs-CZ" dirty="0">
              <a:solidFill>
                <a:schemeClr val="tx2">
                  <a:tint val="100000"/>
                  <a:satMod val="2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875"/>
            <a:ext cx="8229600" cy="4881563"/>
          </a:xfrm>
        </p:spPr>
        <p:txBody>
          <a:bodyPr>
            <a:normAutofit lnSpcReduction="10000"/>
          </a:bodyPr>
          <a:lstStyle/>
          <a:p>
            <a:pPr marL="320040" indent="-320040" fontAlgn="auto">
              <a:spcAft>
                <a:spcPts val="0"/>
              </a:spcAft>
              <a:buFont typeface="Wingdings 2"/>
              <a:buChar char=""/>
              <a:defRPr/>
            </a:pPr>
            <a:r>
              <a:rPr lang="cs-CZ" sz="1600" dirty="0" smtClean="0"/>
              <a:t>DEZIDOR. </a:t>
            </a:r>
            <a:r>
              <a:rPr lang="cs-CZ" sz="1600" dirty="0"/>
              <a:t>H</a:t>
            </a:r>
            <a:r>
              <a:rPr lang="cs-CZ" sz="1600" dirty="0" smtClean="0"/>
              <a:t>ttp</a:t>
            </a:r>
            <a:r>
              <a:rPr lang="cs-CZ" sz="1600" dirty="0"/>
              <a:t>://</a:t>
            </a:r>
            <a:r>
              <a:rPr lang="cs-CZ" sz="1600" dirty="0" smtClean="0"/>
              <a:t>commons.wikimedia.org/</a:t>
            </a:r>
            <a:r>
              <a:rPr lang="cs-CZ" sz="1600" dirty="0"/>
              <a:t> [online]. </a:t>
            </a:r>
            <a:r>
              <a:rPr lang="cs-CZ" sz="1600" dirty="0" smtClean="0"/>
              <a:t>16.4. 2010, 22:01 </a:t>
            </a:r>
            <a:r>
              <a:rPr lang="cs-CZ" sz="1600" dirty="0"/>
              <a:t>[cit. </a:t>
            </a:r>
            <a:r>
              <a:rPr lang="cs-CZ" sz="1600" dirty="0" smtClean="0"/>
              <a:t>2011-12-12]. File:Ku%C5%99ec%C3%AD_maso_na_brusinkov%C3%A9_om%C3%A1%C4%8Dce</a:t>
            </a:r>
            <a:r>
              <a:rPr lang="cs-CZ" sz="1600" dirty="0"/>
              <a:t>,_americk%C3%A9_brambory,_</a:t>
            </a:r>
            <a:r>
              <a:rPr lang="cs-CZ" sz="1600" dirty="0" smtClean="0"/>
              <a:t>obloha.jpg.</a:t>
            </a:r>
            <a:r>
              <a:rPr lang="cs-CZ" sz="1600" dirty="0"/>
              <a:t> Dostupné z WWW: http://commons.wikimedia.org/wiki/File:Ku%C5%99ec%C3%AD_maso_na_brusinkov%C3%A9_om%C3%A1%C4%8Dce,_</a:t>
            </a:r>
            <a:r>
              <a:rPr lang="cs-CZ" sz="1600" dirty="0" smtClean="0"/>
              <a:t>americk%C3%A9_brambory</a:t>
            </a:r>
            <a:r>
              <a:rPr lang="cs-CZ" sz="1600" dirty="0"/>
              <a:t>,_</a:t>
            </a:r>
            <a:r>
              <a:rPr lang="cs-CZ" sz="1600" dirty="0" smtClean="0"/>
              <a:t>obloha.jpg</a:t>
            </a:r>
          </a:p>
          <a:p>
            <a:pPr marL="320040" indent="-320040" fontAlgn="auto">
              <a:spcAft>
                <a:spcPts val="0"/>
              </a:spcAft>
              <a:buFont typeface="Wingdings 2"/>
              <a:buChar char=""/>
              <a:defRPr/>
            </a:pPr>
            <a:endParaRPr lang="cs-CZ" sz="1600" dirty="0"/>
          </a:p>
          <a:p>
            <a:pPr marL="320040" indent="-320040" fontAlgn="auto">
              <a:spcAft>
                <a:spcPts val="0"/>
              </a:spcAft>
              <a:buFont typeface="Wingdings 2"/>
              <a:buChar char=""/>
              <a:defRPr/>
            </a:pPr>
            <a:r>
              <a:rPr lang="cs-CZ" sz="1600" dirty="0"/>
              <a:t>DEZIDOR. Http://commons.wikimedia.org/ [online]. </a:t>
            </a:r>
            <a:r>
              <a:rPr lang="cs-CZ" sz="1600" dirty="0" smtClean="0"/>
              <a:t>5.9. 2011, 17:57 </a:t>
            </a:r>
            <a:r>
              <a:rPr lang="cs-CZ" sz="1600" dirty="0"/>
              <a:t>[cit. 2011-12-12</a:t>
            </a:r>
            <a:r>
              <a:rPr lang="cs-CZ" sz="1600" dirty="0" smtClean="0"/>
              <a:t>].Soubor: Ku%C5%99ec%C3%AD_maso_a_kuku%C5%99i%C4%8Dn%C3%A1_placka.jpg.     Dostupné </a:t>
            </a:r>
            <a:r>
              <a:rPr lang="cs-CZ" sz="1600" dirty="0"/>
              <a:t>z WWW: http://</a:t>
            </a:r>
            <a:r>
              <a:rPr lang="cs-CZ" sz="1600" dirty="0" smtClean="0"/>
              <a:t>commons.wikimedia.org/wiki/File:Ku%C5%99ec%C3%AD_maso_a_kuku%C5%99i%C4%8Dn%C3%A1_placka.jpg</a:t>
            </a:r>
          </a:p>
          <a:p>
            <a:pPr marL="320040" indent="-320040" fontAlgn="auto">
              <a:spcAft>
                <a:spcPts val="0"/>
              </a:spcAft>
              <a:buFont typeface="Wingdings 2"/>
              <a:buChar char=""/>
              <a:defRPr/>
            </a:pPr>
            <a:endParaRPr lang="cs-CZ" sz="1600" dirty="0"/>
          </a:p>
          <a:p>
            <a:pPr marL="320040" indent="-320040" fontAlgn="auto">
              <a:spcAft>
                <a:spcPts val="0"/>
              </a:spcAft>
              <a:buFont typeface="Wingdings 2"/>
              <a:buChar char=""/>
              <a:defRPr/>
            </a:pPr>
            <a:r>
              <a:rPr lang="cs-CZ" sz="1600" dirty="0" smtClean="0"/>
              <a:t>AXTMORDER. </a:t>
            </a:r>
            <a:r>
              <a:rPr lang="cs-CZ" sz="1600" dirty="0"/>
              <a:t>Http://commons.wikimedia.org/ [online]. </a:t>
            </a:r>
            <a:r>
              <a:rPr lang="cs-CZ" sz="1600" dirty="0" smtClean="0"/>
              <a:t>21.1. 2004, 10:38 </a:t>
            </a:r>
            <a:r>
              <a:rPr lang="cs-CZ" sz="1600" dirty="0"/>
              <a:t>[cit. 2011-12-12]. </a:t>
            </a:r>
            <a:r>
              <a:rPr lang="cs-CZ" sz="1600" dirty="0" smtClean="0"/>
              <a:t>File: Milch-Jogurt-Fr%C3%BCchte.jpg.Dostupné </a:t>
            </a:r>
            <a:r>
              <a:rPr lang="cs-CZ" sz="1600" dirty="0"/>
              <a:t>z WWW: http://</a:t>
            </a:r>
            <a:r>
              <a:rPr lang="cs-CZ" sz="1600" dirty="0" smtClean="0"/>
              <a:t>commons.wikimedia.org/wiki/File:Milch-Jogurt-Fr%C3%BCchte.jpg</a:t>
            </a:r>
          </a:p>
          <a:p>
            <a:pPr marL="320040" indent="-320040" fontAlgn="auto">
              <a:spcAft>
                <a:spcPts val="0"/>
              </a:spcAft>
              <a:buFont typeface="Wingdings 2"/>
              <a:buChar char=""/>
              <a:defRPr/>
            </a:pPr>
            <a:endParaRPr lang="cs-CZ" sz="1600" dirty="0" smtClean="0"/>
          </a:p>
          <a:p>
            <a:pPr marL="320040" indent="-320040" fontAlgn="auto">
              <a:spcAft>
                <a:spcPts val="0"/>
              </a:spcAft>
              <a:buFont typeface="Wingdings 2"/>
              <a:buChar char=""/>
              <a:defRPr/>
            </a:pPr>
            <a:r>
              <a:rPr lang="cs-CZ" sz="1600" dirty="0" smtClean="0"/>
              <a:t>DADEROT. </a:t>
            </a:r>
            <a:r>
              <a:rPr lang="cs-CZ" sz="1600" dirty="0"/>
              <a:t>Http://commons.wikimedia.org/ [online]. </a:t>
            </a:r>
            <a:r>
              <a:rPr lang="cs-CZ" sz="1600" dirty="0" smtClean="0"/>
              <a:t>5.4. 2005 </a:t>
            </a:r>
            <a:r>
              <a:rPr lang="cs-CZ" sz="1600" dirty="0"/>
              <a:t>[cit. 2011-12-12]. File</a:t>
            </a:r>
            <a:r>
              <a:rPr lang="cs-CZ" sz="1600" dirty="0" smtClean="0"/>
              <a:t>: Fruit_Stall_in_Barcelona_Market.jpg.  Dostupné </a:t>
            </a:r>
            <a:r>
              <a:rPr lang="cs-CZ" sz="1600" dirty="0"/>
              <a:t>z WWW: http://commons.wikimedia.org/wiki/File:Fruit_Stall_in_Barcelona_Market.jpg</a:t>
            </a:r>
            <a:endParaRPr lang="cs-CZ" sz="1600" dirty="0" smtClean="0"/>
          </a:p>
          <a:p>
            <a:pPr marL="320040" indent="-320040" fontAlgn="auto">
              <a:spcAft>
                <a:spcPts val="0"/>
              </a:spcAft>
              <a:buFont typeface="Wingdings 2"/>
              <a:buChar char=""/>
              <a:defRPr/>
            </a:pPr>
            <a:endParaRPr lang="cs-CZ" sz="1600" dirty="0" smtClean="0"/>
          </a:p>
          <a:p>
            <a:pPr marL="320040" indent="-320040" fontAlgn="auto">
              <a:spcAft>
                <a:spcPts val="0"/>
              </a:spcAft>
              <a:buFont typeface="Wingdings 2"/>
              <a:buChar char=""/>
              <a:defRPr/>
            </a:pPr>
            <a:endParaRPr lang="cs-CZ" sz="1600" dirty="0"/>
          </a:p>
          <a:p>
            <a:pPr marL="320040" indent="-320040" fontAlgn="auto">
              <a:spcAft>
                <a:spcPts val="0"/>
              </a:spcAft>
              <a:buFont typeface="Wingdings 2"/>
              <a:buChar char=""/>
              <a:defRPr/>
            </a:pPr>
            <a:endParaRPr lang="cs-CZ" sz="1600" dirty="0"/>
          </a:p>
          <a:p>
            <a:pPr marL="320040" indent="-320040" fontAlgn="auto">
              <a:spcAft>
                <a:spcPts val="0"/>
              </a:spcAft>
              <a:buFont typeface="Wingdings 2"/>
              <a:buChar char=""/>
              <a:defRPr/>
            </a:pPr>
            <a:endParaRPr lang="cs-CZ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2">
                    <a:tint val="100000"/>
                    <a:satMod val="250000"/>
                  </a:schemeClr>
                </a:solidFill>
              </a:rPr>
              <a:t>CITACE</a:t>
            </a:r>
            <a:endParaRPr lang="cs-CZ" dirty="0">
              <a:solidFill>
                <a:schemeClr val="tx2">
                  <a:tint val="100000"/>
                  <a:satMod val="250000"/>
                </a:schemeClr>
              </a:solidFill>
            </a:endParaRPr>
          </a:p>
        </p:txBody>
      </p:sp>
      <p:sp>
        <p:nvSpPr>
          <p:cNvPr id="36866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100" smtClean="0"/>
              <a:t>VYI, Man. Http://commons.wikimedia.org/ [online]. 11.7. 2010 [cit. 2011-12-12]. File:West_Show_Jersey_July_2010_45.jpg.                     Dostupné z WWW: http://commons.wikimedia.org/wiki/File:West_Show_Jersey_July_2010_45.jpg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</a:p>
          <a:p>
            <a:endParaRPr lang="cs-CZ" sz="2100" smtClean="0"/>
          </a:p>
          <a:p>
            <a:r>
              <a:rPr lang="cs-CZ" sz="2100" smtClean="0"/>
              <a:t>LORENZANA, David. Http://commons.wikimedia.org/ [online]. 9.6. 2007 [cit. 2011-12-12]. File:  Rueda_de_los_alimentos.jpg.                Dostupné z WWW: http://cs.wikipedia.org/wiki/Soubor:Rueda_de_los_alimentos.jpg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luxe">
  <a:themeElements>
    <a:clrScheme name="Deluxe">
      <a:dk1>
        <a:sysClr val="windowText" lastClr="000000"/>
      </a:dk1>
      <a:lt1>
        <a:sysClr val="window" lastClr="FFFFFF"/>
      </a:lt1>
      <a:dk2>
        <a:srgbClr val="30356E"/>
      </a:dk2>
      <a:lt2>
        <a:srgbClr val="FFF9E5"/>
      </a:lt2>
      <a:accent1>
        <a:srgbClr val="CC4757"/>
      </a:accent1>
      <a:accent2>
        <a:srgbClr val="FF6F61"/>
      </a:accent2>
      <a:accent3>
        <a:srgbClr val="FF953E"/>
      </a:accent3>
      <a:accent4>
        <a:srgbClr val="F8BD52"/>
      </a:accent4>
      <a:accent5>
        <a:srgbClr val="46A6BD"/>
      </a:accent5>
      <a:accent6>
        <a:srgbClr val="5488BC"/>
      </a:accent6>
      <a:hlink>
        <a:srgbClr val="FA7D7A"/>
      </a:hlink>
      <a:folHlink>
        <a:srgbClr val="FFCF3E"/>
      </a:folHlink>
    </a:clrScheme>
    <a:fontScheme name="Deluxe">
      <a:majorFont>
        <a:latin typeface="Corbel"/>
        <a:ea typeface=""/>
        <a:cs typeface=""/>
        <a:font script="Jpan" typeface="HGｺﾞｼｯｸM"/>
        <a:font script="Hang" typeface="HY엽서L"/>
        <a:font script="Hans" typeface="华文新魏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新魏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Deluxe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280000"/>
              </a:schemeClr>
            </a:gs>
            <a:gs pos="14000">
              <a:schemeClr val="phClr">
                <a:tint val="37000"/>
                <a:satMod val="250000"/>
              </a:schemeClr>
            </a:gs>
            <a:gs pos="45000">
              <a:schemeClr val="phClr">
                <a:tint val="53000"/>
                <a:satMod val="220000"/>
              </a:schemeClr>
            </a:gs>
            <a:gs pos="65000">
              <a:schemeClr val="phClr">
                <a:tint val="53000"/>
                <a:satMod val="220000"/>
              </a:schemeClr>
            </a:gs>
            <a:gs pos="86000">
              <a:schemeClr val="phClr">
                <a:tint val="42000"/>
                <a:satMod val="240000"/>
              </a:schemeClr>
            </a:gs>
            <a:gs pos="100000">
              <a:schemeClr val="phClr">
                <a:tint val="20000"/>
                <a:satMod val="23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0000">
              <a:schemeClr val="phClr">
                <a:satMod val="150000"/>
              </a:schemeClr>
            </a:gs>
            <a:gs pos="100000">
              <a:schemeClr val="phClr">
                <a:tint val="75000"/>
                <a:satMod val="200000"/>
              </a:schemeClr>
            </a:gs>
          </a:gsLst>
          <a:lin ang="16200000" scaled="1"/>
        </a:gradFill>
      </a:fillStyleLst>
      <a:lnStyleLst>
        <a:ln w="9525" cap="flat" cmpd="sng" algn="ctr">
          <a:solidFill>
            <a:schemeClr val="phClr">
              <a:satMod val="14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prstMaterial="powder">
            <a:bevelT w="152400"/>
            <a:contourClr>
              <a:schemeClr val="phClr"/>
            </a:contourClr>
          </a:sp3d>
        </a:effectStyle>
        <a:effectStyle>
          <a:effectLst>
            <a:reflection blurRad="12700" stA="26000" endPos="28000" dist="38100" dir="5400000" sy="-100000"/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prstMaterial="powder">
            <a:bevelT w="190500" h="1016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3000"/>
                <a:satMod val="1550000"/>
              </a:schemeClr>
            </a:gs>
            <a:gs pos="1000">
              <a:schemeClr val="phClr">
                <a:tint val="48000"/>
                <a:satMod val="1550000"/>
              </a:schemeClr>
            </a:gs>
            <a:gs pos="90000">
              <a:schemeClr val="phClr">
                <a:shade val="18000"/>
                <a:satMod val="275000"/>
              </a:schemeClr>
            </a:gs>
          </a:gsLst>
          <a:path path="circle">
            <a:fillToRect r="210000" b="300000"/>
          </a:path>
        </a:gradFill>
        <a:gradFill rotWithShape="1">
          <a:gsLst>
            <a:gs pos="5000">
              <a:schemeClr val="phClr">
                <a:tint val="38000"/>
                <a:satMod val="1800000"/>
              </a:schemeClr>
            </a:gs>
            <a:gs pos="5000">
              <a:schemeClr val="phClr">
                <a:tint val="40000"/>
                <a:satMod val="1800000"/>
              </a:schemeClr>
            </a:gs>
            <a:gs pos="90000">
              <a:schemeClr val="phClr">
                <a:shade val="18000"/>
                <a:satMod val="275000"/>
              </a:schemeClr>
            </a:gs>
          </a:gsLst>
          <a:path path="circle">
            <a:fillToRect l="20000" t="30000" r="135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Luxusní motiv</Template>
  <TotalTime>150</TotalTime>
  <Words>628</Words>
  <Application>Microsoft Office PowerPoint</Application>
  <PresentationFormat>On-screen Show (4:3)</PresentationFormat>
  <Paragraphs>63</Paragraphs>
  <Slides>22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7</vt:i4>
      </vt:variant>
      <vt:variant>
        <vt:lpstr>Šablona návrhu</vt:lpstr>
      </vt:variant>
      <vt:variant>
        <vt:i4>5</vt:i4>
      </vt:variant>
      <vt:variant>
        <vt:lpstr>Nadpisy snímků</vt:lpstr>
      </vt:variant>
      <vt:variant>
        <vt:i4>22</vt:i4>
      </vt:variant>
    </vt:vector>
  </HeadingPairs>
  <TitlesOfParts>
    <vt:vector size="34" baseType="lpstr">
      <vt:lpstr>Corbel</vt:lpstr>
      <vt:lpstr>Arial</vt:lpstr>
      <vt:lpstr>Wingdings 2</vt:lpstr>
      <vt:lpstr>Calibri</vt:lpstr>
      <vt:lpstr>Arial Black</vt:lpstr>
      <vt:lpstr>Lucida Sans Unicode</vt:lpstr>
      <vt:lpstr>Georgia</vt:lpstr>
      <vt:lpstr>Deluxe</vt:lpstr>
      <vt:lpstr>Deluxe</vt:lpstr>
      <vt:lpstr>Deluxe</vt:lpstr>
      <vt:lpstr>Deluxe</vt:lpstr>
      <vt:lpstr>Deluxe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  <vt:lpstr>Snímek 20</vt:lpstr>
      <vt:lpstr>Snímek 21</vt:lpstr>
      <vt:lpstr>Snímek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VÝCHOVA  KE  ZDRAVÍ</dc:title>
  <dc:creator>H Koláčková</dc:creator>
  <cp:lastModifiedBy>DUM</cp:lastModifiedBy>
  <cp:revision>21</cp:revision>
  <dcterms:created xsi:type="dcterms:W3CDTF">2011-12-16T08:46:08Z</dcterms:created>
  <dcterms:modified xsi:type="dcterms:W3CDTF">2013-09-19T19:11:02Z</dcterms:modified>
</cp:coreProperties>
</file>