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6" r:id="rId3"/>
    <p:sldId id="265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4677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4528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6501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0662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0774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72026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3969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311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9765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3010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336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2854D0-76D7-423F-99A9-7F951747818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E341CE-1F88-4C4C-BA29-AB4BA62E4C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525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05293" y="1196752"/>
            <a:ext cx="7439115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/>
              <a:t>Anglický jazyk</a:t>
            </a:r>
            <a:endParaRPr lang="cs-CZ" b="1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6. ročník</a:t>
            </a:r>
            <a:endParaRPr lang="cs-CZ" b="1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Simple</a:t>
            </a:r>
            <a:endParaRPr lang="cs-CZ" b="1" dirty="0"/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 </a:t>
            </a:r>
            <a:endParaRPr lang="cs-CZ" b="1" dirty="0"/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/>
              <a:t>25. 3. 2012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VY_32_INOVACE_46_PZ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981" y="24847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9289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12422" y="980728"/>
            <a:ext cx="741682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Anotace:</a:t>
            </a:r>
          </a:p>
          <a:p>
            <a:endParaRPr lang="cs-CZ" sz="2000" b="1" dirty="0" smtClean="0"/>
          </a:p>
          <a:p>
            <a:r>
              <a:rPr lang="cs-CZ" sz="2000" dirty="0" smtClean="0"/>
              <a:t>Materiál seznamuje žáky 6. ročníku s mluvnickou kategorií </a:t>
            </a:r>
            <a:r>
              <a:rPr lang="cs-CZ" sz="2000" b="1" dirty="0" err="1" smtClean="0"/>
              <a:t>Present</a:t>
            </a:r>
            <a:endParaRPr lang="cs-CZ" sz="2000" b="1" dirty="0" smtClean="0"/>
          </a:p>
          <a:p>
            <a:r>
              <a:rPr lang="cs-CZ" sz="2000" b="1" dirty="0" err="1" smtClean="0"/>
              <a:t>Simple</a:t>
            </a:r>
            <a:r>
              <a:rPr lang="cs-CZ" sz="2000" b="1" dirty="0" smtClean="0"/>
              <a:t>. </a:t>
            </a:r>
            <a:r>
              <a:rPr lang="cs-CZ" sz="2000" dirty="0" smtClean="0"/>
              <a:t>S tímto časem byli okrajově seznámeni již na I. stupni ZŠ a mají jej spojen především se slovesem </a:t>
            </a:r>
            <a:r>
              <a:rPr lang="cs-CZ" sz="2000" dirty="0" err="1" smtClean="0"/>
              <a:t>like</a:t>
            </a:r>
            <a:r>
              <a:rPr lang="cs-CZ" sz="2000" dirty="0" smtClean="0"/>
              <a:t>. Proto se výklad o toto sloveso také opírá a učivo je tak pro žáky srozumitelnější.</a:t>
            </a:r>
          </a:p>
          <a:p>
            <a:r>
              <a:rPr lang="cs-CZ" sz="2000" dirty="0" smtClean="0"/>
              <a:t>Materiál obsahuje komplexní základní informaci o tvorbě a použití přítomného času prostého ve všech typech vět ( kladných, záporných, otázkách i krátkých odpovědích) a upozorňuje i na pravopisné změny.</a:t>
            </a:r>
          </a:p>
          <a:p>
            <a:r>
              <a:rPr lang="cs-CZ" sz="2000" b="1" dirty="0" smtClean="0"/>
              <a:t>Pilotáž:</a:t>
            </a:r>
            <a:endParaRPr lang="cs-CZ" sz="2000" b="1" dirty="0"/>
          </a:p>
          <a:p>
            <a:r>
              <a:rPr lang="cs-CZ" sz="2000" dirty="0" smtClean="0"/>
              <a:t>Materiál byl pilotován ve čtyřech paralelních skupinách žáků šestého ročníku. Po celou hodinu se aktivně zapojovali do výuky a úspěšně dokázali vypracovat závěrečné cvičení.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152585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 SLOVAN\AppData\Local\Microsoft\Windows\Temporary Internet Files\Content.IE5\SJ7UTM9I\MP9004394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693" y="951206"/>
            <a:ext cx="7155805" cy="477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1196752"/>
            <a:ext cx="50674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err="1" smtClean="0">
                <a:solidFill>
                  <a:schemeClr val="bg1"/>
                </a:solidFill>
                <a:latin typeface="English157 BT" pitchFamily="66" charset="0"/>
              </a:rPr>
              <a:t>Present</a:t>
            </a:r>
            <a:r>
              <a:rPr lang="cs-CZ" sz="7200" b="1" dirty="0" smtClean="0">
                <a:solidFill>
                  <a:schemeClr val="bg1"/>
                </a:solidFill>
                <a:latin typeface="English157 BT" pitchFamily="66" charset="0"/>
              </a:rPr>
              <a:t> </a:t>
            </a:r>
            <a:r>
              <a:rPr lang="cs-CZ" sz="7200" b="1" dirty="0" err="1" smtClean="0">
                <a:solidFill>
                  <a:schemeClr val="bg1"/>
                </a:solidFill>
                <a:latin typeface="English157 BT" pitchFamily="66" charset="0"/>
              </a:rPr>
              <a:t>Simple</a:t>
            </a:r>
            <a:endParaRPr lang="cs-CZ" sz="7200" b="1" dirty="0">
              <a:solidFill>
                <a:schemeClr val="bg1"/>
              </a:solidFill>
              <a:latin typeface="English157 BT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66033" y="4077072"/>
            <a:ext cx="52281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přítomný čas prostý</a:t>
            </a:r>
            <a:endParaRPr lang="cs-CZ" sz="48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65176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836712"/>
            <a:ext cx="718978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685800" indent="-685800">
              <a:buFontTx/>
              <a:buChar char="-"/>
            </a:pPr>
            <a:r>
              <a:rPr lang="cs-CZ" sz="5400" b="1" dirty="0" smtClean="0"/>
              <a:t>používáme pro:</a:t>
            </a:r>
          </a:p>
          <a:p>
            <a:pPr marL="2514600" lvl="4" indent="-685800">
              <a:buFontTx/>
              <a:buChar char="-"/>
            </a:pPr>
            <a:r>
              <a:rPr lang="cs-CZ" sz="5400" b="1" dirty="0" smtClean="0">
                <a:solidFill>
                  <a:srgbClr val="00B050"/>
                </a:solidFill>
              </a:rPr>
              <a:t>dlouhodobý děj</a:t>
            </a:r>
          </a:p>
          <a:p>
            <a:pPr marL="2514600" lvl="4" indent="-685800">
              <a:buFontTx/>
              <a:buChar char="-"/>
            </a:pPr>
            <a:r>
              <a:rPr lang="cs-CZ" sz="5400" b="1" dirty="0" smtClean="0">
                <a:solidFill>
                  <a:srgbClr val="00B050"/>
                </a:solidFill>
              </a:rPr>
              <a:t>opakovaný děj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87624" y="3789040"/>
            <a:ext cx="43569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Známe z nižších ročníků:</a:t>
            </a:r>
            <a:endParaRPr lang="cs-CZ" sz="24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4381448"/>
            <a:ext cx="21034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sport.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4998367"/>
            <a:ext cx="23637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(Mám rád sport.)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937633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35142"/>
            <a:ext cx="7366568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Kladná oznamovací věta - </a:t>
            </a:r>
            <a:r>
              <a:rPr lang="cs-CZ" sz="2800" dirty="0" err="1" smtClean="0">
                <a:latin typeface="Arial Black" pitchFamily="34" charset="0"/>
              </a:rPr>
              <a:t>affirnative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91710" y="1661343"/>
            <a:ext cx="21034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sport.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91710" y="2225891"/>
            <a:ext cx="25806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sport</a:t>
            </a:r>
            <a:r>
              <a:rPr lang="cs-CZ" dirty="0" smtClean="0">
                <a:latin typeface="Arial Black" pitchFamily="34" charset="0"/>
              </a:rPr>
              <a:t>.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915906" y="2791961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He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r>
              <a:rPr lang="cs-CZ" sz="2400" dirty="0" smtClean="0">
                <a:latin typeface="Arial Black" pitchFamily="34" charset="0"/>
              </a:rPr>
              <a:t> sport.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34243" y="3389089"/>
            <a:ext cx="2488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We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sport.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75908" y="4047455"/>
            <a:ext cx="2812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They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sport.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0022" y="4555286"/>
            <a:ext cx="7508146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tvoříme infinitivem (sloveso v zákl. tvaru), 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ve 3. os. j. č. dáme koncovku 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-s/-es.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03675" y="5532483"/>
            <a:ext cx="770241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(-</a:t>
            </a:r>
            <a:r>
              <a:rPr lang="cs-CZ" dirty="0">
                <a:latin typeface="Arial Black" pitchFamily="34" charset="0"/>
              </a:rPr>
              <a:t>es, když sloveso končí na </a:t>
            </a:r>
            <a:r>
              <a:rPr lang="cs-CZ" dirty="0">
                <a:solidFill>
                  <a:srgbClr val="FF0000"/>
                </a:solidFill>
                <a:latin typeface="Arial Black" pitchFamily="34" charset="0"/>
              </a:rPr>
              <a:t>–o, </a:t>
            </a:r>
            <a:r>
              <a:rPr lang="cs-CZ" dirty="0">
                <a:latin typeface="Arial Black" pitchFamily="34" charset="0"/>
              </a:rPr>
              <a:t>nebo </a:t>
            </a:r>
            <a:r>
              <a:rPr lang="cs-CZ" dirty="0">
                <a:solidFill>
                  <a:srgbClr val="FF0000"/>
                </a:solidFill>
                <a:latin typeface="Arial Black" pitchFamily="34" charset="0"/>
              </a:rPr>
              <a:t>vyslovovanou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sykavku)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050" name="Picture 2" descr="C:\Users\ZS SLOVAN\AppData\Local\Microsoft\Windows\Temporary Internet Files\Content.IE5\74UIASND\MC900437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007021"/>
            <a:ext cx="187960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877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9" grpId="0"/>
      <p:bldP spid="10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1144" y="811566"/>
            <a:ext cx="3898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Napiš slovesa ve 3.osobě j. č.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7008" y="1281212"/>
            <a:ext cx="121264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take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 smtClean="0"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play</a:t>
            </a:r>
          </a:p>
          <a:p>
            <a:endParaRPr lang="cs-CZ" sz="2400" dirty="0" smtClean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work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go</a:t>
            </a: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read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watch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do</a:t>
            </a:r>
            <a:endParaRPr lang="en-GB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7983" y="1281212"/>
            <a:ext cx="1605376" cy="489364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take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play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work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go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es</a:t>
            </a: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read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watch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es</a:t>
            </a: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do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es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661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23119"/>
            <a:ext cx="4838312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Záporná věta - negative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684981"/>
            <a:ext cx="6480719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- před infinitiv dáme do not/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does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not 		               </a:t>
            </a:r>
            <a:r>
              <a:rPr lang="cs-CZ" sz="2400" dirty="0" smtClean="0">
                <a:latin typeface="Arial Black" pitchFamily="34" charset="0"/>
              </a:rPr>
              <a:t>(</a:t>
            </a:r>
            <a:r>
              <a:rPr lang="cs-CZ" sz="2400" dirty="0" err="1" smtClean="0">
                <a:latin typeface="Arial Black" pitchFamily="34" charset="0"/>
              </a:rPr>
              <a:t>don´t</a:t>
            </a:r>
            <a:r>
              <a:rPr lang="cs-CZ" sz="2400" dirty="0" smtClean="0">
                <a:latin typeface="Arial Black" pitchFamily="34" charset="0"/>
              </a:rPr>
              <a:t>/</a:t>
            </a:r>
            <a:r>
              <a:rPr lang="cs-CZ" sz="2400" dirty="0" err="1" smtClean="0">
                <a:latin typeface="Arial Black" pitchFamily="34" charset="0"/>
              </a:rPr>
              <a:t>doesn´t</a:t>
            </a:r>
            <a:r>
              <a:rPr lang="cs-CZ" sz="2400" dirty="0" smtClean="0">
                <a:latin typeface="Arial Black" pitchFamily="34" charset="0"/>
              </a:rPr>
              <a:t>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4" name="Picture 2" descr="C:\Users\ZS SLOVAN\AppData\Local\Microsoft\Windows\Temporary Internet Files\Content.IE5\SJ7UTM9I\MC900434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96952"/>
            <a:ext cx="1831975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2735342"/>
            <a:ext cx="36592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I  </a:t>
            </a:r>
            <a:r>
              <a:rPr lang="cs-CZ" sz="2800" dirty="0" err="1" smtClean="0">
                <a:latin typeface="Arial Black" pitchFamily="34" charset="0"/>
              </a:rPr>
              <a:t>don´t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like</a:t>
            </a:r>
            <a:r>
              <a:rPr lang="cs-CZ" sz="2800" dirty="0" smtClean="0">
                <a:latin typeface="Arial Black" pitchFamily="34" charset="0"/>
              </a:rPr>
              <a:t> sport.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3360817"/>
            <a:ext cx="41256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You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don´t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like</a:t>
            </a:r>
            <a:r>
              <a:rPr lang="cs-CZ" sz="2800" dirty="0" smtClean="0">
                <a:latin typeface="Arial Black" pitchFamily="34" charset="0"/>
              </a:rPr>
              <a:t> sport.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3986292"/>
            <a:ext cx="4396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He </a:t>
            </a:r>
            <a:r>
              <a:rPr lang="cs-CZ" sz="2800" dirty="0" err="1" smtClean="0">
                <a:latin typeface="Arial Black" pitchFamily="34" charset="0"/>
              </a:rPr>
              <a:t>doesn´t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like</a:t>
            </a:r>
            <a:r>
              <a:rPr lang="cs-CZ" sz="2800" dirty="0" smtClean="0">
                <a:latin typeface="Arial Black" pitchFamily="34" charset="0"/>
              </a:rPr>
              <a:t> sport.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4718744"/>
            <a:ext cx="39881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We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don´t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like</a:t>
            </a:r>
            <a:r>
              <a:rPr lang="cs-CZ" sz="2800" dirty="0" smtClean="0">
                <a:latin typeface="Arial Black" pitchFamily="34" charset="0"/>
              </a:rPr>
              <a:t> sport.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86828" y="5394574"/>
            <a:ext cx="4366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They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don´t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like</a:t>
            </a:r>
            <a:r>
              <a:rPr lang="cs-CZ" sz="2800" dirty="0" smtClean="0">
                <a:latin typeface="Arial Black" pitchFamily="34" charset="0"/>
              </a:rPr>
              <a:t> sport.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5543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89556"/>
            <a:ext cx="3552576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otázka - </a:t>
            </a:r>
            <a:r>
              <a:rPr lang="cs-CZ" sz="2800" dirty="0" err="1" smtClean="0">
                <a:latin typeface="Arial Black" pitchFamily="34" charset="0"/>
              </a:rPr>
              <a:t>question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2204864"/>
            <a:ext cx="72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1743199"/>
            <a:ext cx="503855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 před podmět dáme do/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does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4098" name="Picture 2" descr="C:\Users\ZS SLOVAN\AppData\Local\Microsoft\Windows\Temporary Internet Files\Content.IE5\74UIASND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789111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45825" y="2535286"/>
            <a:ext cx="27350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 I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sport?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32620" y="3131918"/>
            <a:ext cx="3207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sport?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2620" y="3720491"/>
            <a:ext cx="3408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Does</a:t>
            </a:r>
            <a:r>
              <a:rPr lang="cs-CZ" sz="2400" dirty="0" smtClean="0">
                <a:latin typeface="Arial Black" pitchFamily="34" charset="0"/>
              </a:rPr>
              <a:t> he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sport?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32620" y="4351617"/>
            <a:ext cx="31066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 </a:t>
            </a:r>
            <a:r>
              <a:rPr lang="cs-CZ" sz="2400" dirty="0" err="1" smtClean="0">
                <a:latin typeface="Arial Black" pitchFamily="34" charset="0"/>
              </a:rPr>
              <a:t>we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sport?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62403" y="5013176"/>
            <a:ext cx="3348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 </a:t>
            </a:r>
            <a:r>
              <a:rPr lang="cs-CZ" sz="2400" dirty="0" err="1" smtClean="0">
                <a:latin typeface="Arial Black" pitchFamily="34" charset="0"/>
              </a:rPr>
              <a:t>they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sport?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6585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17548"/>
            <a:ext cx="6276398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Krátká odpověď - </a:t>
            </a:r>
            <a:r>
              <a:rPr lang="cs-CZ" sz="2800" dirty="0" err="1" smtClean="0">
                <a:latin typeface="Arial Black" pitchFamily="34" charset="0"/>
              </a:rPr>
              <a:t>short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answer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60" y="1974031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sport?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05853" y="2836777"/>
            <a:ext cx="172297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Yes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, I do.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43203" y="2836775"/>
            <a:ext cx="202831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No, I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don´t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22229" y="3687415"/>
            <a:ext cx="3417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Does</a:t>
            </a:r>
            <a:r>
              <a:rPr lang="cs-CZ" sz="2400" dirty="0" smtClean="0">
                <a:latin typeface="Arial Black" pitchFamily="34" charset="0"/>
              </a:rPr>
              <a:t> he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sport?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05853" y="4638327"/>
            <a:ext cx="241110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Yes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, he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does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32515" y="4604901"/>
            <a:ext cx="2711191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No, he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doesn´t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8437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ZS SLOVAN\AppData\Local\Microsoft\Windows\Temporary Internet Files\Content.IE5\SJ7UTM9I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191" y="1376501"/>
            <a:ext cx="1156395" cy="121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25349" y="908720"/>
            <a:ext cx="7086684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Arial Black" pitchFamily="34" charset="0"/>
              </a:rPr>
              <a:t>Complete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sentences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with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correct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form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of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verb: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02893" y="2363372"/>
            <a:ext cx="5744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 . . . . .</a:t>
            </a:r>
            <a:r>
              <a:rPr lang="cs-CZ" sz="2400" dirty="0" err="1" smtClean="0">
                <a:latin typeface="Arial Black" pitchFamily="34" charset="0"/>
              </a:rPr>
              <a:t>football</a:t>
            </a:r>
            <a:r>
              <a:rPr lang="cs-CZ" sz="2400" dirty="0" smtClean="0">
                <a:latin typeface="Arial Black" pitchFamily="34" charset="0"/>
              </a:rPr>
              <a:t> on </a:t>
            </a:r>
            <a:r>
              <a:rPr lang="cs-CZ" sz="2400" dirty="0" err="1" smtClean="0">
                <a:latin typeface="Arial Black" pitchFamily="34" charset="0"/>
              </a:rPr>
              <a:t>Saturday</a:t>
            </a:r>
            <a:r>
              <a:rPr lang="cs-CZ" sz="2400" dirty="0" smtClean="0">
                <a:latin typeface="Arial Black" pitchFamily="34" charset="0"/>
              </a:rPr>
              <a:t>.(play)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77" y="3671423"/>
            <a:ext cx="65491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She</a:t>
            </a:r>
            <a:r>
              <a:rPr lang="cs-CZ" sz="2400" dirty="0" smtClean="0">
                <a:latin typeface="Arial Black" pitchFamily="34" charset="0"/>
              </a:rPr>
              <a:t> . . . . . . TV in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evening</a:t>
            </a:r>
            <a:r>
              <a:rPr lang="cs-CZ" sz="2400" dirty="0" smtClean="0">
                <a:latin typeface="Arial Black" pitchFamily="34" charset="0"/>
              </a:rPr>
              <a:t>.(</a:t>
            </a:r>
            <a:r>
              <a:rPr lang="cs-CZ" sz="2400" dirty="0" err="1" smtClean="0">
                <a:latin typeface="Arial Black" pitchFamily="34" charset="0"/>
              </a:rPr>
              <a:t>watch</a:t>
            </a:r>
            <a:r>
              <a:rPr lang="cs-CZ" sz="2400" dirty="0" smtClean="0">
                <a:latin typeface="Arial Black" pitchFamily="34" charset="0"/>
              </a:rPr>
              <a:t>)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2893" y="3025092"/>
            <a:ext cx="58172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Stephen</a:t>
            </a:r>
            <a:r>
              <a:rPr lang="cs-CZ" sz="2400" dirty="0" smtClean="0">
                <a:latin typeface="Arial Black" pitchFamily="34" charset="0"/>
              </a:rPr>
              <a:t> . . . . </a:t>
            </a:r>
            <a:r>
              <a:rPr lang="cs-CZ" sz="2400" dirty="0" err="1" smtClean="0">
                <a:latin typeface="Arial Black" pitchFamily="34" charset="0"/>
              </a:rPr>
              <a:t>about</a:t>
            </a:r>
            <a:r>
              <a:rPr lang="cs-CZ" sz="2400" dirty="0" smtClean="0">
                <a:latin typeface="Arial Black" pitchFamily="34" charset="0"/>
              </a:rPr>
              <a:t> his </a:t>
            </a:r>
            <a:r>
              <a:rPr lang="cs-CZ" sz="2400" dirty="0" err="1" smtClean="0">
                <a:latin typeface="Arial Black" pitchFamily="34" charset="0"/>
              </a:rPr>
              <a:t>day</a:t>
            </a:r>
            <a:r>
              <a:rPr lang="cs-CZ" sz="2400" dirty="0" smtClean="0">
                <a:latin typeface="Arial Black" pitchFamily="34" charset="0"/>
              </a:rPr>
              <a:t>. (talk)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5349" y="4366031"/>
            <a:ext cx="75292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My </a:t>
            </a:r>
            <a:r>
              <a:rPr lang="cs-CZ" sz="2400" dirty="0" err="1" smtClean="0">
                <a:latin typeface="Arial Black" pitchFamily="34" charset="0"/>
              </a:rPr>
              <a:t>parents</a:t>
            </a:r>
            <a:r>
              <a:rPr lang="cs-CZ" sz="2400" dirty="0" smtClean="0">
                <a:latin typeface="Arial Black" pitchFamily="34" charset="0"/>
              </a:rPr>
              <a:t> . . . . . to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sea</a:t>
            </a:r>
            <a:r>
              <a:rPr lang="cs-CZ" sz="2400" dirty="0" smtClean="0">
                <a:latin typeface="Arial Black" pitchFamily="34" charset="0"/>
              </a:rPr>
              <a:t> on </a:t>
            </a:r>
            <a:r>
              <a:rPr lang="cs-CZ" sz="2400" dirty="0" err="1" smtClean="0">
                <a:latin typeface="Arial Black" pitchFamily="34" charset="0"/>
              </a:rPr>
              <a:t>holiday</a:t>
            </a:r>
            <a:r>
              <a:rPr lang="cs-CZ" sz="2400" dirty="0" smtClean="0">
                <a:latin typeface="Arial Black" pitchFamily="34" charset="0"/>
              </a:rPr>
              <a:t>.(go)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2892" y="5085184"/>
            <a:ext cx="68578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Some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pupils</a:t>
            </a:r>
            <a:r>
              <a:rPr lang="cs-CZ" sz="2400" dirty="0" smtClean="0">
                <a:latin typeface="Arial Black" pitchFamily="34" charset="0"/>
              </a:rPr>
              <a:t> . . . . lunch </a:t>
            </a:r>
            <a:r>
              <a:rPr lang="cs-CZ" sz="2400" dirty="0" err="1" smtClean="0">
                <a:latin typeface="Arial Black" pitchFamily="34" charset="0"/>
              </a:rPr>
              <a:t>at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school</a:t>
            </a:r>
            <a:r>
              <a:rPr lang="cs-CZ" sz="2400" dirty="0" smtClean="0">
                <a:latin typeface="Arial Black" pitchFamily="34" charset="0"/>
              </a:rPr>
              <a:t>.(</a:t>
            </a:r>
            <a:r>
              <a:rPr lang="cs-CZ" sz="2400" dirty="0" err="1" smtClean="0">
                <a:latin typeface="Arial Black" pitchFamily="34" charset="0"/>
              </a:rPr>
              <a:t>have</a:t>
            </a:r>
            <a:r>
              <a:rPr lang="cs-CZ" sz="2400" dirty="0" smtClean="0">
                <a:latin typeface="Arial Black" pitchFamily="34" charset="0"/>
              </a:rPr>
              <a:t>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89305" y="2194094"/>
            <a:ext cx="7697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play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83768" y="2825037"/>
            <a:ext cx="8835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talks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74187" y="3486757"/>
            <a:ext cx="1251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watches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86452" y="4196753"/>
            <a:ext cx="5277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go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08549" y="4901062"/>
            <a:ext cx="845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have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331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4438459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Make </a:t>
            </a:r>
            <a:r>
              <a:rPr lang="cs-CZ" sz="2000" dirty="0" err="1" smtClean="0">
                <a:latin typeface="Arial Black" pitchFamily="34" charset="0"/>
              </a:rPr>
              <a:t>negatives</a:t>
            </a:r>
            <a:r>
              <a:rPr lang="cs-CZ" sz="2000" dirty="0" smtClean="0">
                <a:latin typeface="Arial Black" pitchFamily="34" charset="0"/>
              </a:rPr>
              <a:t> and </a:t>
            </a:r>
            <a:r>
              <a:rPr lang="cs-CZ" sz="2000" dirty="0" err="1" smtClean="0">
                <a:latin typeface="Arial Black" pitchFamily="34" charset="0"/>
              </a:rPr>
              <a:t>questions</a:t>
            </a:r>
            <a:endParaRPr lang="cs-CZ" sz="2000" dirty="0">
              <a:latin typeface="Arial Black" pitchFamily="34" charset="0"/>
            </a:endParaRPr>
          </a:p>
        </p:txBody>
      </p:sp>
      <p:pic>
        <p:nvPicPr>
          <p:cNvPr id="6146" name="Picture 2" descr="C:\Users\ZS SLOVAN\AppData\Local\Microsoft\Windows\Temporary Internet Files\Content.IE5\Z3HQ0LRZ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488" y="693738"/>
            <a:ext cx="1827212" cy="150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1541983"/>
            <a:ext cx="45600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disco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starts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at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seven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200275"/>
            <a:ext cx="57222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disco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doesn´t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start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at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seven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918195"/>
            <a:ext cx="5302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Does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the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disco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start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at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seven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?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99174" y="3582357"/>
            <a:ext cx="37020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They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work</a:t>
            </a:r>
            <a:r>
              <a:rPr lang="cs-CZ" sz="2400" dirty="0" smtClean="0">
                <a:latin typeface="Arial Black" pitchFamily="34" charset="0"/>
              </a:rPr>
              <a:t> in a bank.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99174" y="4191471"/>
            <a:ext cx="4761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They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don´t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work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in a bank.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99174" y="4839543"/>
            <a:ext cx="42387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Do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they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work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in a bank?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9774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29337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office.microsoft.com/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019204"/>
            <a:ext cx="1140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Ilustrace 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14118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147</TotalTime>
  <Words>523</Words>
  <Application>Microsoft Office PowerPoint</Application>
  <PresentationFormat>Předvádění na obrazovce (4:3)</PresentationFormat>
  <Paragraphs>110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Špendlík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Simple</dc:title>
  <dc:creator>ZS SLOVAN Zezulová</dc:creator>
  <cp:lastModifiedBy>P Zezulová</cp:lastModifiedBy>
  <cp:revision>21</cp:revision>
  <dcterms:created xsi:type="dcterms:W3CDTF">2012-03-29T15:40:18Z</dcterms:created>
  <dcterms:modified xsi:type="dcterms:W3CDTF">2013-04-24T07:20:24Z</dcterms:modified>
</cp:coreProperties>
</file>