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0" r:id="rId1"/>
  </p:sldMasterIdLst>
  <p:sldIdLst>
    <p:sldId id="284" r:id="rId2"/>
    <p:sldId id="285" r:id="rId3"/>
    <p:sldId id="286" r:id="rId4"/>
    <p:sldId id="256" r:id="rId5"/>
    <p:sldId id="269" r:id="rId6"/>
    <p:sldId id="266" r:id="rId7"/>
    <p:sldId id="270" r:id="rId8"/>
    <p:sldId id="271" r:id="rId9"/>
    <p:sldId id="272" r:id="rId10"/>
    <p:sldId id="280" r:id="rId11"/>
    <p:sldId id="274" r:id="rId12"/>
    <p:sldId id="275" r:id="rId13"/>
    <p:sldId id="273" r:id="rId14"/>
    <p:sldId id="279" r:id="rId15"/>
    <p:sldId id="283" r:id="rId16"/>
    <p:sldId id="262" r:id="rId17"/>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0" d="100"/>
          <a:sy n="70" d="100"/>
        </p:scale>
        <p:origin x="-1932" y="-55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Ref idx="1002">
        <a:schemeClr val="bg1"/>
      </p:bgRef>
    </p:bg>
    <p:spTree>
      <p:nvGrpSpPr>
        <p:cNvPr id="1" name=""/>
        <p:cNvGrpSpPr/>
        <p:nvPr/>
      </p:nvGrpSpPr>
      <p:grpSpPr>
        <a:xfrm>
          <a:off x="0" y="0"/>
          <a:ext cx="0" cy="0"/>
          <a:chOff x="0" y="0"/>
          <a:chExt cx="0" cy="0"/>
        </a:xfrm>
      </p:grpSpPr>
      <p:sp>
        <p:nvSpPr>
          <p:cNvPr id="8" name="Obdélník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Přímá spojnice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Nadpis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cs-CZ" smtClean="0"/>
              <a:t>Kliknutím lze upravit styl.</a:t>
            </a:r>
            <a:endParaRPr kumimoji="0" lang="en-US"/>
          </a:p>
        </p:txBody>
      </p:sp>
      <p:sp>
        <p:nvSpPr>
          <p:cNvPr id="25" name="Podnadpis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Kliknutím lze upravit styl předlohy.</a:t>
            </a:r>
            <a:endParaRPr kumimoji="0" lang="en-US"/>
          </a:p>
        </p:txBody>
      </p:sp>
      <p:sp>
        <p:nvSpPr>
          <p:cNvPr id="31" name="Zástupný symbol pro datum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892A83DF-878D-47E3-ABF4-11698903C6A0}" type="datetimeFigureOut">
              <a:rPr lang="cs-CZ" smtClean="0"/>
              <a:pPr/>
              <a:t>29.5.2012</a:t>
            </a:fld>
            <a:endParaRPr lang="cs-CZ"/>
          </a:p>
        </p:txBody>
      </p:sp>
      <p:sp>
        <p:nvSpPr>
          <p:cNvPr id="18" name="Zástupný symbol pro zápatí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cs-CZ"/>
          </a:p>
        </p:txBody>
      </p:sp>
      <p:sp>
        <p:nvSpPr>
          <p:cNvPr id="29" name="Zástupný symbol pro číslo snímku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268AC83E-113A-4F3D-B64C-0708D7890134}" type="slidenum">
              <a:rPr lang="cs-CZ" smtClean="0"/>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Kliknutím lze upravit styl.</a:t>
            </a:r>
            <a:endParaRPr kumimoji="0" lang="en-US"/>
          </a:p>
        </p:txBody>
      </p:sp>
      <p:sp>
        <p:nvSpPr>
          <p:cNvPr id="3" name="Zástupný symbol pro obsah 2"/>
          <p:cNvSpPr>
            <a:spLocks noGrp="1"/>
          </p:cNvSpPr>
          <p:nvPr>
            <p:ph idx="1"/>
          </p:nvPr>
        </p:nvSpPr>
        <p:spPr/>
        <p:txBody>
          <a:bodyPr/>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892A83DF-878D-47E3-ABF4-11698903C6A0}" type="datetimeFigureOut">
              <a:rPr lang="cs-CZ" smtClean="0"/>
              <a:pPr/>
              <a:t>29.5.2012</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268AC83E-113A-4F3D-B64C-0708D7890134}"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bg>
      <p:bgRef idx="1001">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cs-CZ" smtClean="0"/>
              <a:t>Kliknutím lze upravit styl.</a:t>
            </a:r>
            <a:endParaRPr kumimoji="0" lang="en-US"/>
          </a:p>
        </p:txBody>
      </p:sp>
      <p:sp>
        <p:nvSpPr>
          <p:cNvPr id="3" name="Zástupný symbol pro text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Kliknutím lze upravit styly předlohy textu.</a:t>
            </a:r>
          </a:p>
        </p:txBody>
      </p:sp>
      <p:sp>
        <p:nvSpPr>
          <p:cNvPr id="4" name="Zástupný symbol pro datum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892A83DF-878D-47E3-ABF4-11698903C6A0}" type="datetimeFigureOut">
              <a:rPr lang="cs-CZ" smtClean="0"/>
              <a:pPr/>
              <a:t>29.5.2012</a:t>
            </a:fld>
            <a:endParaRPr lang="cs-CZ"/>
          </a:p>
        </p:txBody>
      </p:sp>
      <p:sp>
        <p:nvSpPr>
          <p:cNvPr id="5" name="Zástupný symbol pro zápatí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cs-CZ"/>
          </a:p>
        </p:txBody>
      </p:sp>
      <p:sp>
        <p:nvSpPr>
          <p:cNvPr id="6" name="Zástupný symbol pro číslo snímku 5"/>
          <p:cNvSpPr>
            <a:spLocks noGrp="1"/>
          </p:cNvSpPr>
          <p:nvPr>
            <p:ph type="sldNum" sz="quarter" idx="12"/>
          </p:nvPr>
        </p:nvSpPr>
        <p:spPr>
          <a:xfrm>
            <a:off x="6733952" y="6555112"/>
            <a:ext cx="588336" cy="228600"/>
          </a:xfrm>
        </p:spPr>
        <p:txBody>
          <a:bodyPr/>
          <a:lstStyle>
            <a:extLst/>
          </a:lstStyle>
          <a:p>
            <a:fld id="{268AC83E-113A-4F3D-B64C-0708D7890134}" type="slidenum">
              <a:rPr lang="cs-CZ" smtClean="0"/>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42048" cy="1143000"/>
          </a:xfrm>
        </p:spPr>
        <p:txBody>
          <a:bodyPr/>
          <a:lstStyle>
            <a:extLst/>
          </a:lstStyle>
          <a:p>
            <a:r>
              <a:rPr kumimoji="0" lang="cs-CZ" smtClean="0"/>
              <a:t>Kliknutím lze upravit styl.</a:t>
            </a:r>
            <a:endParaRPr kumimoji="0" lang="en-US"/>
          </a:p>
        </p:txBody>
      </p:sp>
      <p:sp>
        <p:nvSpPr>
          <p:cNvPr id="3" name="Zástupný symbol pro obsah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892A83DF-878D-47E3-ABF4-11698903C6A0}" type="datetimeFigureOut">
              <a:rPr lang="cs-CZ" smtClean="0"/>
              <a:pPr/>
              <a:t>29.5.2012</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268AC83E-113A-4F3D-B64C-0708D7890134}"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42048" cy="1143000"/>
          </a:xfrm>
        </p:spPr>
        <p:txBody>
          <a:bodyPr anchor="b"/>
          <a:lstStyle>
            <a:lvl1pPr>
              <a:defRPr/>
            </a:lvl1pPr>
            <a:extLst/>
          </a:lstStyle>
          <a:p>
            <a:r>
              <a:rPr kumimoji="0" lang="cs-CZ" smtClean="0"/>
              <a:t>Kliknutím lze upravit styl.</a:t>
            </a:r>
            <a:endParaRPr kumimoji="0" lang="en-US"/>
          </a:p>
        </p:txBody>
      </p:sp>
      <p:sp>
        <p:nvSpPr>
          <p:cNvPr id="3" name="Zástupný symbol pro text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Kliknutím lze upravit styly předlohy textu.</a:t>
            </a:r>
          </a:p>
        </p:txBody>
      </p:sp>
      <p:sp>
        <p:nvSpPr>
          <p:cNvPr id="4" name="Zástupný symbol pro text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Kliknutím lze upravit styly předlohy textu.</a:t>
            </a:r>
          </a:p>
        </p:txBody>
      </p:sp>
      <p:sp>
        <p:nvSpPr>
          <p:cNvPr id="5" name="Zástupný symbol pro obsah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fld id="{892A83DF-878D-47E3-ABF4-11698903C6A0}" type="datetimeFigureOut">
              <a:rPr lang="cs-CZ" smtClean="0"/>
              <a:pPr/>
              <a:t>29.5.2012</a:t>
            </a:fld>
            <a:endParaRPr lang="cs-CZ"/>
          </a:p>
        </p:txBody>
      </p:sp>
      <p:sp>
        <p:nvSpPr>
          <p:cNvPr id="8" name="Zástupný symbol pro zápatí 7"/>
          <p:cNvSpPr>
            <a:spLocks noGrp="1"/>
          </p:cNvSpPr>
          <p:nvPr>
            <p:ph type="ftr" sz="quarter" idx="11"/>
          </p:nvPr>
        </p:nvSpPr>
        <p:spPr/>
        <p:txBody>
          <a:bodyPr/>
          <a:lstStyle>
            <a:extLst/>
          </a:lstStyle>
          <a:p>
            <a:endParaRPr lang="cs-CZ"/>
          </a:p>
        </p:txBody>
      </p:sp>
      <p:sp>
        <p:nvSpPr>
          <p:cNvPr id="9" name="Zástupný symbol pro číslo snímku 8"/>
          <p:cNvSpPr>
            <a:spLocks noGrp="1"/>
          </p:cNvSpPr>
          <p:nvPr>
            <p:ph type="sldNum" sz="quarter" idx="12"/>
          </p:nvPr>
        </p:nvSpPr>
        <p:spPr/>
        <p:txBody>
          <a:bodyPr/>
          <a:lstStyle>
            <a:extLst/>
          </a:lstStyle>
          <a:p>
            <a:fld id="{268AC83E-113A-4F3D-B64C-0708D7890134}"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42048" cy="1143000"/>
          </a:xfrm>
        </p:spPr>
        <p:txBody>
          <a:bodyPr/>
          <a:lstStyle>
            <a:extLst/>
          </a:lstStyle>
          <a:p>
            <a:r>
              <a:rPr kumimoji="0" lang="cs-CZ" smtClean="0"/>
              <a:t>Kliknutím lze upravit styl.</a:t>
            </a:r>
            <a:endParaRPr kumimoji="0" lang="en-US"/>
          </a:p>
        </p:txBody>
      </p:sp>
      <p:sp>
        <p:nvSpPr>
          <p:cNvPr id="3" name="Zástupný symbol pro datum 2"/>
          <p:cNvSpPr>
            <a:spLocks noGrp="1"/>
          </p:cNvSpPr>
          <p:nvPr>
            <p:ph type="dt" sz="half" idx="10"/>
          </p:nvPr>
        </p:nvSpPr>
        <p:spPr/>
        <p:txBody>
          <a:bodyPr/>
          <a:lstStyle>
            <a:extLst/>
          </a:lstStyle>
          <a:p>
            <a:fld id="{892A83DF-878D-47E3-ABF4-11698903C6A0}" type="datetimeFigureOut">
              <a:rPr lang="cs-CZ" smtClean="0"/>
              <a:pPr/>
              <a:t>29.5.2012</a:t>
            </a:fld>
            <a:endParaRPr lang="cs-CZ"/>
          </a:p>
        </p:txBody>
      </p:sp>
      <p:sp>
        <p:nvSpPr>
          <p:cNvPr id="4" name="Zástupný symbol pro zápatí 3"/>
          <p:cNvSpPr>
            <a:spLocks noGrp="1"/>
          </p:cNvSpPr>
          <p:nvPr>
            <p:ph type="ftr" sz="quarter" idx="11"/>
          </p:nvPr>
        </p:nvSpPr>
        <p:spPr/>
        <p:txBody>
          <a:bodyPr/>
          <a:lstStyle>
            <a:extLst/>
          </a:lstStyle>
          <a:p>
            <a:endParaRPr lang="cs-CZ"/>
          </a:p>
        </p:txBody>
      </p:sp>
      <p:sp>
        <p:nvSpPr>
          <p:cNvPr id="5" name="Zástupný symbol pro číslo snímku 4"/>
          <p:cNvSpPr>
            <a:spLocks noGrp="1"/>
          </p:cNvSpPr>
          <p:nvPr>
            <p:ph type="sldNum" sz="quarter" idx="12"/>
          </p:nvPr>
        </p:nvSpPr>
        <p:spPr/>
        <p:txBody>
          <a:bodyPr/>
          <a:lstStyle>
            <a:extLst/>
          </a:lstStyle>
          <a:p>
            <a:fld id="{268AC83E-113A-4F3D-B64C-0708D7890134}"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lvl1pPr>
              <a:defRPr>
                <a:solidFill>
                  <a:schemeClr val="tx2"/>
                </a:solidFill>
              </a:defRPr>
            </a:lvl1pPr>
            <a:extLst/>
          </a:lstStyle>
          <a:p>
            <a:fld id="{892A83DF-878D-47E3-ABF4-11698903C6A0}" type="datetimeFigureOut">
              <a:rPr lang="cs-CZ" smtClean="0"/>
              <a:pPr/>
              <a:t>29.5.2012</a:t>
            </a:fld>
            <a:endParaRPr lang="cs-CZ"/>
          </a:p>
        </p:txBody>
      </p:sp>
      <p:sp>
        <p:nvSpPr>
          <p:cNvPr id="3" name="Zástupný symbol pro zápatí 2"/>
          <p:cNvSpPr>
            <a:spLocks noGrp="1"/>
          </p:cNvSpPr>
          <p:nvPr>
            <p:ph type="ftr" sz="quarter" idx="11"/>
          </p:nvPr>
        </p:nvSpPr>
        <p:spPr/>
        <p:txBody>
          <a:bodyPr/>
          <a:lstStyle>
            <a:lvl1pPr>
              <a:defRPr>
                <a:solidFill>
                  <a:schemeClr val="tx2"/>
                </a:solidFill>
              </a:defRPr>
            </a:lvl1pPr>
            <a:extLst/>
          </a:lstStyle>
          <a:p>
            <a:endParaRPr lang="cs-CZ"/>
          </a:p>
        </p:txBody>
      </p:sp>
      <p:sp>
        <p:nvSpPr>
          <p:cNvPr id="4" name="Zástupný symbol pro číslo snímku 3"/>
          <p:cNvSpPr>
            <a:spLocks noGrp="1"/>
          </p:cNvSpPr>
          <p:nvPr>
            <p:ph type="sldNum" sz="quarter" idx="12"/>
          </p:nvPr>
        </p:nvSpPr>
        <p:spPr/>
        <p:txBody>
          <a:bodyPr/>
          <a:lstStyle>
            <a:extLst/>
          </a:lstStyle>
          <a:p>
            <a:fld id="{268AC83E-113A-4F3D-B64C-0708D7890134}"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cs-CZ" smtClean="0"/>
              <a:t>Kliknutím lze upravit styl.</a:t>
            </a:r>
            <a:endParaRPr kumimoji="0" lang="en-US"/>
          </a:p>
        </p:txBody>
      </p:sp>
      <p:sp>
        <p:nvSpPr>
          <p:cNvPr id="3" name="Zástupný symbol pro text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cs-CZ" smtClean="0"/>
              <a:t>Kliknutím lze upravit styly předlohy textu.</a:t>
            </a:r>
          </a:p>
        </p:txBody>
      </p:sp>
      <p:sp>
        <p:nvSpPr>
          <p:cNvPr id="4" name="Zástupný symbol pro obsah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892A83DF-878D-47E3-ABF4-11698903C6A0}" type="datetimeFigureOut">
              <a:rPr lang="cs-CZ" smtClean="0"/>
              <a:pPr/>
              <a:t>29.5.2012</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268AC83E-113A-4F3D-B64C-0708D7890134}"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bg>
      <p:bgRef idx="1002">
        <a:schemeClr val="bg2"/>
      </p:bgRef>
    </p:bg>
    <p:spTree>
      <p:nvGrpSpPr>
        <p:cNvPr id="1" name=""/>
        <p:cNvGrpSpPr/>
        <p:nvPr/>
      </p:nvGrpSpPr>
      <p:grpSpPr>
        <a:xfrm>
          <a:off x="0" y="0"/>
          <a:ext cx="0" cy="0"/>
          <a:chOff x="0" y="0"/>
          <a:chExt cx="0" cy="0"/>
        </a:xfrm>
      </p:grpSpPr>
      <p:sp>
        <p:nvSpPr>
          <p:cNvPr id="8" name="Obdélník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Obdélník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Nadpis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cs-CZ" smtClean="0"/>
              <a:t>Kliknutím lze upravit styl.</a:t>
            </a:r>
            <a:endParaRPr kumimoji="0" lang="en-US" dirty="0"/>
          </a:p>
        </p:txBody>
      </p:sp>
      <p:sp>
        <p:nvSpPr>
          <p:cNvPr id="4" name="Zástupný symbol pro text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cs-CZ" smtClean="0"/>
              <a:t>Kliknutím lze upravit styly předlohy textu.</a:t>
            </a:r>
          </a:p>
        </p:txBody>
      </p:sp>
      <p:sp>
        <p:nvSpPr>
          <p:cNvPr id="5" name="Zástupný symbol pro datum 4"/>
          <p:cNvSpPr>
            <a:spLocks noGrp="1"/>
          </p:cNvSpPr>
          <p:nvPr>
            <p:ph type="dt" sz="half" idx="10"/>
          </p:nvPr>
        </p:nvSpPr>
        <p:spPr/>
        <p:txBody>
          <a:bodyPr/>
          <a:lstStyle>
            <a:extLst/>
          </a:lstStyle>
          <a:p>
            <a:fld id="{892A83DF-878D-47E3-ABF4-11698903C6A0}" type="datetimeFigureOut">
              <a:rPr lang="cs-CZ" smtClean="0"/>
              <a:pPr/>
              <a:t>29.5.2012</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268AC83E-113A-4F3D-B64C-0708D7890134}" type="slidenum">
              <a:rPr lang="cs-CZ" smtClean="0"/>
              <a:pPr/>
              <a:t>‹#›</a:t>
            </a:fld>
            <a:endParaRPr lang="cs-CZ"/>
          </a:p>
        </p:txBody>
      </p:sp>
      <p:sp>
        <p:nvSpPr>
          <p:cNvPr id="10" name="Zástupný symbol pro obrázek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cs-CZ" smtClean="0"/>
              <a:t>Kliknutím na ikonu přidáte obrázek.</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p:txBody>
          <a:bodyPr vert="eaVert"/>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892A83DF-878D-47E3-ABF4-11698903C6A0}" type="datetimeFigureOut">
              <a:rPr lang="cs-CZ" smtClean="0"/>
              <a:pPr/>
              <a:t>29.5.2012</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268AC83E-113A-4F3D-B64C-0708D7890134}"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553200" y="274955"/>
            <a:ext cx="1524000" cy="5851525"/>
          </a:xfrm>
        </p:spPr>
        <p:txBody>
          <a:bodyPr vert="eaVert" anchor="t"/>
          <a:lstStyle>
            <a:extLs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457200" y="274642"/>
            <a:ext cx="6019800" cy="5851525"/>
          </a:xfrm>
        </p:spPr>
        <p:txBody>
          <a:bodyPr vert="eaVert"/>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a:xfrm>
            <a:off x="4242816" y="6557946"/>
            <a:ext cx="2002464" cy="226902"/>
          </a:xfrm>
        </p:spPr>
        <p:txBody>
          <a:bodyPr/>
          <a:lstStyle>
            <a:extLst/>
          </a:lstStyle>
          <a:p>
            <a:fld id="{892A83DF-878D-47E3-ABF4-11698903C6A0}" type="datetimeFigureOut">
              <a:rPr lang="cs-CZ" smtClean="0"/>
              <a:pPr/>
              <a:t>29.5.2012</a:t>
            </a:fld>
            <a:endParaRPr lang="cs-CZ"/>
          </a:p>
        </p:txBody>
      </p:sp>
      <p:sp>
        <p:nvSpPr>
          <p:cNvPr id="5" name="Zástupný symbol pro zápatí 4"/>
          <p:cNvSpPr>
            <a:spLocks noGrp="1"/>
          </p:cNvSpPr>
          <p:nvPr>
            <p:ph type="ftr" sz="quarter" idx="11"/>
          </p:nvPr>
        </p:nvSpPr>
        <p:spPr>
          <a:xfrm>
            <a:off x="457200" y="6556248"/>
            <a:ext cx="3657600" cy="228600"/>
          </a:xfrm>
        </p:spPr>
        <p:txBody>
          <a:bodyPr/>
          <a:lstStyle>
            <a:extLst/>
          </a:lstStyle>
          <a:p>
            <a:endParaRPr lang="cs-CZ"/>
          </a:p>
        </p:txBody>
      </p:sp>
      <p:sp>
        <p:nvSpPr>
          <p:cNvPr id="6" name="Zástupný symbol pro číslo snímku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268AC83E-113A-4F3D-B64C-0708D7890134}"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Obdélník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Zástupný symbol pro nadpis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cs-CZ" smtClean="0"/>
              <a:t>Kliknutím lze upravit styl.</a:t>
            </a:r>
            <a:endParaRPr kumimoji="0" lang="en-US"/>
          </a:p>
        </p:txBody>
      </p:sp>
      <p:sp>
        <p:nvSpPr>
          <p:cNvPr id="31" name="Zástupný symbol pro text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27" name="Zástupný symbol pro datum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892A83DF-878D-47E3-ABF4-11698903C6A0}" type="datetimeFigureOut">
              <a:rPr lang="cs-CZ" smtClean="0"/>
              <a:pPr/>
              <a:t>29.5.2012</a:t>
            </a:fld>
            <a:endParaRPr lang="cs-CZ"/>
          </a:p>
        </p:txBody>
      </p:sp>
      <p:sp>
        <p:nvSpPr>
          <p:cNvPr id="4" name="Zástupný symbol pro zápatí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cs-CZ"/>
          </a:p>
        </p:txBody>
      </p:sp>
      <p:sp>
        <p:nvSpPr>
          <p:cNvPr id="16" name="Zástupný symbol pro číslo snímku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268AC83E-113A-4F3D-B64C-0708D7890134}"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1331640" y="332656"/>
            <a:ext cx="5688013" cy="85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Obdélník 1"/>
          <p:cNvSpPr/>
          <p:nvPr/>
        </p:nvSpPr>
        <p:spPr>
          <a:xfrm>
            <a:off x="142933" y="1556792"/>
            <a:ext cx="8424936" cy="5109091"/>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cs-CZ" b="1" dirty="0">
                <a:solidFill>
                  <a:srgbClr val="00B050"/>
                </a:solidFill>
              </a:rPr>
              <a:t>ZÁKLADNÍ ŠKOLA SLOVAN, KROMĚŘÍŽ, PŘÍSPĚVKOVÁ ORGANIZACE</a:t>
            </a:r>
          </a:p>
          <a:p>
            <a:pPr algn="ctr"/>
            <a:r>
              <a:rPr lang="cs-CZ" b="1" dirty="0">
                <a:solidFill>
                  <a:srgbClr val="00B050"/>
                </a:solidFill>
              </a:rPr>
              <a:t>ZEYEROVA 3354, 767 01 KROMĚŘÍŽ</a:t>
            </a:r>
          </a:p>
          <a:p>
            <a:pPr algn="ctr"/>
            <a:endParaRPr lang="cs-CZ" b="1" dirty="0">
              <a:solidFill>
                <a:srgbClr val="00B050"/>
              </a:solidFill>
            </a:endParaRPr>
          </a:p>
          <a:p>
            <a:pPr algn="ctr"/>
            <a:r>
              <a:rPr lang="cs-CZ" b="1" dirty="0"/>
              <a:t>projekt v rámci vzdělávacího programu</a:t>
            </a:r>
          </a:p>
          <a:p>
            <a:pPr algn="ctr"/>
            <a:r>
              <a:rPr lang="cs-CZ" b="1" dirty="0"/>
              <a:t>VZDĚLÁNÍ PRO KONKURENCESCHOPNOST</a:t>
            </a:r>
          </a:p>
          <a:p>
            <a:pPr algn="ctr"/>
            <a:endParaRPr lang="cs-CZ" b="1" dirty="0"/>
          </a:p>
          <a:p>
            <a:pPr algn="ctr"/>
            <a:r>
              <a:rPr lang="cs-CZ" b="1" dirty="0"/>
              <a:t>ŠABLONA ČÍSLO: III/2</a:t>
            </a:r>
          </a:p>
          <a:p>
            <a:pPr algn="ctr"/>
            <a:r>
              <a:rPr lang="cs-CZ" b="1" dirty="0"/>
              <a:t>NÁZEV:  INOVACE A ZKVALITNĚNÍ VÝUKY PROSTŘEDNICTVÍM ICT</a:t>
            </a:r>
          </a:p>
          <a:p>
            <a:endParaRPr lang="cs-CZ" dirty="0"/>
          </a:p>
          <a:p>
            <a:endParaRPr lang="cs-CZ" dirty="0"/>
          </a:p>
          <a:p>
            <a:r>
              <a:rPr lang="cs-CZ" sz="2000" b="1" dirty="0"/>
              <a:t>PŘEDMĚT: JAZYK ČESKÝ</a:t>
            </a:r>
          </a:p>
          <a:p>
            <a:r>
              <a:rPr lang="cs-CZ" sz="2000" b="1" dirty="0"/>
              <a:t>ROČNÍK: IX.</a:t>
            </a:r>
          </a:p>
          <a:p>
            <a:r>
              <a:rPr lang="cs-CZ" sz="2000" b="1" dirty="0"/>
              <a:t>TÉMA: </a:t>
            </a:r>
            <a:r>
              <a:rPr lang="cs-CZ" sz="2000" b="1" dirty="0" smtClean="0"/>
              <a:t>KONSTANTIN A METODĚJ</a:t>
            </a:r>
            <a:endParaRPr lang="cs-CZ" sz="2000" b="1" dirty="0"/>
          </a:p>
          <a:p>
            <a:r>
              <a:rPr lang="cs-CZ" sz="2000" b="1" dirty="0"/>
              <a:t>AUTOR: MGR. HANA GINTEROVÁ</a:t>
            </a:r>
          </a:p>
          <a:p>
            <a:r>
              <a:rPr lang="cs-CZ" sz="2000" b="1" dirty="0"/>
              <a:t>DATUM VYTVOŘENÍ: 4</a:t>
            </a:r>
            <a:r>
              <a:rPr lang="cs-CZ" sz="2000" b="1" dirty="0" smtClean="0"/>
              <a:t>. 9. </a:t>
            </a:r>
            <a:r>
              <a:rPr lang="cs-CZ" sz="2000" b="1" dirty="0"/>
              <a:t>2011</a:t>
            </a:r>
          </a:p>
          <a:p>
            <a:endParaRPr lang="cs-CZ" dirty="0"/>
          </a:p>
          <a:p>
            <a:pPr algn="ctr"/>
            <a:r>
              <a:rPr lang="cs-CZ" dirty="0"/>
              <a:t> </a:t>
            </a:r>
            <a:r>
              <a:rPr lang="cs-CZ" sz="2800" b="1" dirty="0" smtClean="0">
                <a:solidFill>
                  <a:srgbClr val="C00000"/>
                </a:solidFill>
              </a:rPr>
              <a:t>VY_32_INOVACE_01_HG</a:t>
            </a:r>
            <a:endParaRPr lang="cs-CZ" sz="2800" b="1" dirty="0">
              <a:solidFill>
                <a:srgbClr val="C00000"/>
              </a:solidFill>
            </a:endParaRPr>
          </a:p>
        </p:txBody>
      </p:sp>
      <p:pic>
        <p:nvPicPr>
          <p:cNvPr id="7170" name="Picture 2"/>
          <p:cNvPicPr>
            <a:picLocks noChangeAspect="1" noChangeArrowheads="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804248" y="3933056"/>
            <a:ext cx="1483665"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34191102"/>
      </p:ext>
    </p:extLst>
  </p:cSld>
  <p:clrMapOvr>
    <a:masterClrMapping/>
  </p:clrMapOvr>
  <p:transition spd="slow">
    <p:wheel spokes="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39000" cy="516672"/>
          </a:xfrm>
        </p:spPr>
        <p:txBody>
          <a:bodyPr>
            <a:normAutofit fontScale="90000"/>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cs-CZ" sz="4000" cap="none" spc="50" dirty="0" smtClean="0">
                <a:ln w="11430"/>
                <a:solidFill>
                  <a:schemeClr val="accent1">
                    <a:lumMod val="60000"/>
                    <a:lumOff val="40000"/>
                  </a:schemeClr>
                </a:solidFill>
                <a:effectLst>
                  <a:outerShdw blurRad="76200" dist="50800" dir="5400000" algn="tl" rotWithShape="0">
                    <a:srgbClr val="000000">
                      <a:alpha val="65000"/>
                    </a:srgbClr>
                  </a:outerShdw>
                </a:effectLst>
              </a:rPr>
              <a:t>ANOTACE</a:t>
            </a:r>
            <a:endParaRPr lang="cs-CZ" sz="4000" cap="none" spc="50" dirty="0">
              <a:ln w="11430"/>
              <a:solidFill>
                <a:schemeClr val="accent1">
                  <a:lumMod val="60000"/>
                  <a:lumOff val="40000"/>
                </a:schemeClr>
              </a:solidFill>
              <a:effectLst>
                <a:outerShdw blurRad="76200" dist="50800" dir="5400000" algn="tl" rotWithShape="0">
                  <a:srgbClr val="000000">
                    <a:alpha val="65000"/>
                  </a:srgbClr>
                </a:outerShdw>
              </a:effectLst>
            </a:endParaRPr>
          </a:p>
        </p:txBody>
      </p:sp>
      <p:sp>
        <p:nvSpPr>
          <p:cNvPr id="3" name="Zástupný symbol pro obsah 2"/>
          <p:cNvSpPr>
            <a:spLocks noGrp="1"/>
          </p:cNvSpPr>
          <p:nvPr>
            <p:ph idx="1"/>
          </p:nvPr>
        </p:nvSpPr>
        <p:spPr>
          <a:xfrm>
            <a:off x="179512" y="980728"/>
            <a:ext cx="7848872" cy="5877272"/>
          </a:xfrm>
        </p:spPr>
        <p:style>
          <a:lnRef idx="1">
            <a:schemeClr val="accent1"/>
          </a:lnRef>
          <a:fillRef idx="3">
            <a:schemeClr val="accent1"/>
          </a:fillRef>
          <a:effectRef idx="2">
            <a:schemeClr val="accent1"/>
          </a:effectRef>
          <a:fontRef idx="minor">
            <a:schemeClr val="lt1"/>
          </a:fontRef>
        </p:style>
        <p:txBody>
          <a:bodyPr>
            <a:normAutofit fontScale="92500" lnSpcReduction="10000"/>
          </a:bodyPr>
          <a:lstStyle/>
          <a:p>
            <a:pPr marL="0" indent="0">
              <a:buNone/>
            </a:pPr>
            <a:endParaRPr lang="cs-CZ" dirty="0" smtClean="0"/>
          </a:p>
          <a:p>
            <a:pPr>
              <a:buClr>
                <a:schemeClr val="bg1"/>
              </a:buClr>
            </a:pPr>
            <a:r>
              <a:rPr lang="cs-CZ" dirty="0" smtClean="0">
                <a:solidFill>
                  <a:schemeClr val="tx1"/>
                </a:solidFill>
              </a:rPr>
              <a:t>PREZENTACE VYTVOŘENA JAKO DOPLNĚK K OPAKOVACÍMU UČIVU 9. ROČNÍKU STARŠÍ ČESKÁ LITERATURA – KONSTANTIN A METODĚJ</a:t>
            </a:r>
          </a:p>
          <a:p>
            <a:pPr>
              <a:buClr>
                <a:schemeClr val="bg1"/>
              </a:buClr>
            </a:pPr>
            <a:r>
              <a:rPr lang="cs-CZ" dirty="0" smtClean="0">
                <a:solidFill>
                  <a:schemeClr val="tx1"/>
                </a:solidFill>
              </a:rPr>
              <a:t>V RÁMCI PREZENTACE SE ŽÁCI MAJÍ MOŽNOST SEZNÁMIT</a:t>
            </a:r>
          </a:p>
          <a:p>
            <a:pPr marL="514350" indent="-514350">
              <a:buClr>
                <a:schemeClr val="bg1"/>
              </a:buClr>
              <a:buFont typeface="+mj-lt"/>
              <a:buAutoNum type="arabicPeriod"/>
            </a:pPr>
            <a:r>
              <a:rPr lang="cs-CZ" dirty="0" smtClean="0">
                <a:solidFill>
                  <a:schemeClr val="tx1"/>
                </a:solidFill>
              </a:rPr>
              <a:t>S HISTORICKÝMI POSTAVAMI KONSTANTINA A METODĚJE, JEJICH POSLÁNÍM A VÝZNAMEM</a:t>
            </a:r>
          </a:p>
          <a:p>
            <a:pPr marL="514350" indent="-514350">
              <a:buClr>
                <a:schemeClr val="bg1"/>
              </a:buClr>
              <a:buFont typeface="+mj-lt"/>
              <a:buAutoNum type="arabicPeriod"/>
            </a:pPr>
            <a:r>
              <a:rPr lang="cs-CZ" dirty="0" smtClean="0">
                <a:solidFill>
                  <a:schemeClr val="tx1"/>
                </a:solidFill>
              </a:rPr>
              <a:t>SE SLOHOVÝM ÚTVAREM INTERWIEV</a:t>
            </a:r>
          </a:p>
          <a:p>
            <a:pPr marL="514350" indent="-514350">
              <a:buClr>
                <a:schemeClr val="bg1"/>
              </a:buClr>
              <a:buFont typeface="+mj-lt"/>
              <a:buAutoNum type="arabicPeriod"/>
            </a:pPr>
            <a:r>
              <a:rPr lang="cs-CZ" dirty="0" smtClean="0">
                <a:solidFill>
                  <a:schemeClr val="tx1"/>
                </a:solidFill>
              </a:rPr>
              <a:t>SE STAROSLOVĚNSKOU HLAHOLICÍ</a:t>
            </a:r>
          </a:p>
          <a:p>
            <a:pPr marL="0" indent="0" algn="ctr">
              <a:buClr>
                <a:schemeClr val="bg1"/>
              </a:buClr>
              <a:buNone/>
            </a:pPr>
            <a:r>
              <a:rPr lang="cs-CZ" dirty="0" smtClean="0">
                <a:solidFill>
                  <a:schemeClr val="tx1"/>
                </a:solidFill>
              </a:rPr>
              <a:t>Pilotáž: Prezentace ověřena na třídách 9. ročníku, ale je vhodná pro celý II. stupeň ZŠ nebo odpovídající ročníky víceletých gymnázií. Žáky zvolený způsob fiktivního rozhovoru oslovuje. Může být inspirací pro další práci s osobnostmi v komunikační a slohové výchově.</a:t>
            </a:r>
            <a:endParaRPr lang="cs-CZ" dirty="0">
              <a:solidFill>
                <a:schemeClr val="tx1"/>
              </a:solidFill>
            </a:endParaRPr>
          </a:p>
        </p:txBody>
      </p:sp>
    </p:spTree>
    <p:extLst>
      <p:ext uri="{BB962C8B-B14F-4D97-AF65-F5344CB8AC3E}">
        <p14:creationId xmlns:p14="http://schemas.microsoft.com/office/powerpoint/2010/main" val="155030396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pPr algn="ctr"/>
            <a:r>
              <a:rPr lang="cs-CZ" dirty="0" smtClean="0"/>
              <a:t>KLÍČOVÁ SLOVA:</a:t>
            </a:r>
            <a:endParaRPr lang="cs-CZ" dirty="0"/>
          </a:p>
        </p:txBody>
      </p:sp>
      <p:sp>
        <p:nvSpPr>
          <p:cNvPr id="5" name="Zástupný symbol pro obsah 4"/>
          <p:cNvSpPr>
            <a:spLocks noGrp="1"/>
          </p:cNvSpPr>
          <p:nvPr>
            <p:ph idx="1"/>
          </p:nvPr>
        </p:nvSpPr>
        <p:spPr/>
        <p:txBody>
          <a:bodyPr>
            <a:normAutofit/>
          </a:bodyPr>
          <a:lstStyle/>
          <a:p>
            <a:endParaRPr lang="cs-CZ" sz="2800" b="1" dirty="0" smtClean="0"/>
          </a:p>
          <a:p>
            <a:r>
              <a:rPr lang="cs-CZ" sz="2800" b="1" dirty="0" smtClean="0"/>
              <a:t>ROZHOVOR – INTERWIEV:</a:t>
            </a:r>
          </a:p>
          <a:p>
            <a:endParaRPr lang="cs-CZ" sz="2800" b="1" dirty="0" smtClean="0"/>
          </a:p>
          <a:p>
            <a:r>
              <a:rPr lang="cs-CZ" sz="2800" b="1" dirty="0" smtClean="0"/>
              <a:t>MONOLOG / DIALOG:</a:t>
            </a:r>
          </a:p>
          <a:p>
            <a:endParaRPr lang="cs-CZ" sz="2800" b="1" dirty="0" smtClean="0"/>
          </a:p>
          <a:p>
            <a:r>
              <a:rPr lang="cs-CZ" sz="2800" b="1" dirty="0" smtClean="0"/>
              <a:t>FIKTIVNÍ:</a:t>
            </a:r>
          </a:p>
          <a:p>
            <a:endParaRPr lang="cs-CZ" sz="2800" b="1" dirty="0" smtClean="0"/>
          </a:p>
          <a:p>
            <a:r>
              <a:rPr lang="cs-CZ" sz="2800" b="1" dirty="0" smtClean="0"/>
              <a:t>SVATOŘEČENÍ:</a:t>
            </a:r>
            <a:endParaRPr lang="cs-CZ" sz="2800" b="1" dirty="0"/>
          </a:p>
        </p:txBody>
      </p:sp>
    </p:spTree>
    <p:extLst>
      <p:ext uri="{BB962C8B-B14F-4D97-AF65-F5344CB8AC3E}">
        <p14:creationId xmlns:p14="http://schemas.microsoft.com/office/powerpoint/2010/main" val="55633253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3366868" y="533400"/>
            <a:ext cx="5105400" cy="2247528"/>
          </a:xfrm>
        </p:spPr>
        <p:txBody>
          <a:bodyPr/>
          <a:lstStyle/>
          <a:p>
            <a:r>
              <a:rPr lang="cs-CZ" dirty="0" smtClean="0">
                <a:latin typeface="Bodoni MT Black" pitchFamily="18" charset="0"/>
              </a:rPr>
              <a:t>Konstantin a Metoděj</a:t>
            </a:r>
            <a:endParaRPr lang="cs-CZ" dirty="0">
              <a:latin typeface="Bodoni MT Black" pitchFamily="18" charset="0"/>
            </a:endParaRPr>
          </a:p>
        </p:txBody>
      </p:sp>
      <p:sp>
        <p:nvSpPr>
          <p:cNvPr id="3" name="Podnadpis 2"/>
          <p:cNvSpPr>
            <a:spLocks noGrp="1"/>
          </p:cNvSpPr>
          <p:nvPr>
            <p:ph type="subTitle" idx="1"/>
          </p:nvPr>
        </p:nvSpPr>
        <p:spPr>
          <a:xfrm>
            <a:off x="3354442" y="2924944"/>
            <a:ext cx="5114778" cy="1728192"/>
          </a:xfrm>
        </p:spPr>
        <p:txBody>
          <a:bodyPr>
            <a:normAutofit/>
          </a:bodyPr>
          <a:lstStyle/>
          <a:p>
            <a:endParaRPr lang="cs-CZ" dirty="0" smtClean="0"/>
          </a:p>
          <a:p>
            <a:pPr algn="l"/>
            <a:r>
              <a:rPr lang="cs-CZ" b="1" dirty="0"/>
              <a:t>Bratři Konstantin a Metoděj pocházeli ze </a:t>
            </a:r>
            <a:r>
              <a:rPr lang="cs-CZ" b="1" dirty="0" err="1"/>
              <a:t>severořeckého</a:t>
            </a:r>
            <a:r>
              <a:rPr lang="cs-CZ" b="1" dirty="0"/>
              <a:t> města </a:t>
            </a:r>
            <a:r>
              <a:rPr lang="cs-CZ" b="1" dirty="0" smtClean="0"/>
              <a:t>Soluně</a:t>
            </a:r>
          </a:p>
          <a:p>
            <a:pPr algn="l"/>
            <a:r>
              <a:rPr lang="cs-CZ" b="1" dirty="0" err="1" smtClean="0"/>
              <a:t>Příšli</a:t>
            </a:r>
            <a:r>
              <a:rPr lang="cs-CZ" b="1" dirty="0" smtClean="0"/>
              <a:t> na Velkou Moravu v 9. století </a:t>
            </a:r>
          </a:p>
          <a:p>
            <a:endParaRPr lang="cs-CZ" b="1" dirty="0" smtClean="0"/>
          </a:p>
          <a:p>
            <a:endParaRPr lang="cs-CZ" b="1" dirty="0" smtClean="0"/>
          </a:p>
          <a:p>
            <a:endParaRPr lang="cs-CZ"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268760"/>
            <a:ext cx="2311524" cy="3435765"/>
          </a:xfrm>
          <a:prstGeom prst="rect">
            <a:avLst/>
          </a:prstGeom>
          <a:ln/>
        </p:spPr>
        <p:style>
          <a:lnRef idx="2">
            <a:schemeClr val="accent2"/>
          </a:lnRef>
          <a:fillRef idx="1">
            <a:schemeClr val="lt1"/>
          </a:fillRef>
          <a:effectRef idx="0">
            <a:schemeClr val="accent2"/>
          </a:effectRef>
          <a:fontRef idx="minor">
            <a:schemeClr val="dk1"/>
          </a:fontRef>
        </p:style>
      </p:pic>
    </p:spTree>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adpis 5"/>
          <p:cNvSpPr>
            <a:spLocks noGrp="1"/>
          </p:cNvSpPr>
          <p:nvPr>
            <p:ph type="ctrTitle"/>
          </p:nvPr>
        </p:nvSpPr>
        <p:spPr/>
        <p:txBody>
          <a:bodyPr>
            <a:noAutofit/>
          </a:bodyPr>
          <a:lstStyle/>
          <a:p>
            <a:r>
              <a:rPr lang="cs-CZ" sz="1600" dirty="0" smtClean="0"/>
              <a:t/>
            </a:r>
            <a:br>
              <a:rPr lang="cs-CZ" sz="1600" dirty="0" smtClean="0"/>
            </a:br>
            <a:r>
              <a:rPr lang="cs-CZ" sz="1600" dirty="0"/>
              <a:t/>
            </a:r>
            <a:br>
              <a:rPr lang="cs-CZ" sz="1600" dirty="0"/>
            </a:br>
            <a:r>
              <a:rPr lang="cs-CZ" sz="1600" dirty="0" smtClean="0"/>
              <a:t/>
            </a:r>
            <a:br>
              <a:rPr lang="cs-CZ" sz="1600" dirty="0" smtClean="0"/>
            </a:br>
            <a:r>
              <a:rPr lang="cs-CZ" sz="1600" dirty="0"/>
              <a:t/>
            </a:r>
            <a:br>
              <a:rPr lang="cs-CZ" sz="1600" dirty="0"/>
            </a:br>
            <a:endParaRPr lang="cs-CZ" sz="1600" dirty="0"/>
          </a:p>
        </p:txBody>
      </p:sp>
      <p:sp>
        <p:nvSpPr>
          <p:cNvPr id="8" name="Podnadpis 7"/>
          <p:cNvSpPr>
            <a:spLocks noGrp="1"/>
          </p:cNvSpPr>
          <p:nvPr>
            <p:ph type="subTitle" idx="1"/>
          </p:nvPr>
        </p:nvSpPr>
        <p:spPr>
          <a:xfrm>
            <a:off x="3354442" y="1124744"/>
            <a:ext cx="5114778" cy="3516368"/>
          </a:xfrm>
        </p:spPr>
        <p:txBody>
          <a:bodyPr>
            <a:noAutofit/>
          </a:bodyPr>
          <a:lstStyle/>
          <a:p>
            <a:pPr algn="ctr"/>
            <a:r>
              <a:rPr lang="cs-CZ" sz="2800" b="1" dirty="0">
                <a:solidFill>
                  <a:schemeClr val="bg1"/>
                </a:solidFill>
              </a:rPr>
              <a:t>Na Velkou Moravu dnes dorazili Konstantin s Metodějem, aby zde šířili křesťanskou víru. </a:t>
            </a:r>
            <a:endParaRPr lang="cs-CZ" sz="2800" b="1" dirty="0" smtClean="0">
              <a:solidFill>
                <a:schemeClr val="bg1"/>
              </a:solidFill>
            </a:endParaRPr>
          </a:p>
          <a:p>
            <a:pPr algn="ctr"/>
            <a:r>
              <a:rPr lang="cs-CZ" sz="2800" b="1" dirty="0" smtClean="0">
                <a:solidFill>
                  <a:schemeClr val="bg1"/>
                </a:solidFill>
              </a:rPr>
              <a:t>Urazili </a:t>
            </a:r>
            <a:r>
              <a:rPr lang="cs-CZ" sz="2800" b="1" dirty="0">
                <a:solidFill>
                  <a:schemeClr val="bg1"/>
                </a:solidFill>
              </a:rPr>
              <a:t>sem velkou cestu až z daleké Soluně, a to na pozvání knížete </a:t>
            </a:r>
            <a:r>
              <a:rPr lang="cs-CZ" sz="2800" b="1" dirty="0" smtClean="0">
                <a:solidFill>
                  <a:schemeClr val="bg1"/>
                </a:solidFill>
              </a:rPr>
              <a:t>Rastislava</a:t>
            </a:r>
            <a:r>
              <a:rPr lang="cs-CZ" sz="2800" b="1" dirty="0">
                <a:solidFill>
                  <a:schemeClr val="bg1"/>
                </a:solidFill>
              </a:rPr>
              <a:t>. </a:t>
            </a:r>
            <a:endParaRPr lang="cs-CZ" sz="2800" b="1" dirty="0" smtClean="0">
              <a:solidFill>
                <a:schemeClr val="bg1"/>
              </a:solidFill>
            </a:endParaRPr>
          </a:p>
          <a:p>
            <a:pPr algn="ctr"/>
            <a:r>
              <a:rPr lang="cs-CZ" sz="2800" b="1" dirty="0" smtClean="0">
                <a:solidFill>
                  <a:schemeClr val="bg1"/>
                </a:solidFill>
              </a:rPr>
              <a:t>O </a:t>
            </a:r>
            <a:r>
              <a:rPr lang="cs-CZ" sz="2800" b="1" dirty="0">
                <a:solidFill>
                  <a:schemeClr val="bg1"/>
                </a:solidFill>
              </a:rPr>
              <a:t>tom, proč přišli a jaké mají </a:t>
            </a:r>
            <a:r>
              <a:rPr lang="cs-CZ" sz="2800" b="1" dirty="0" smtClean="0">
                <a:solidFill>
                  <a:schemeClr val="bg1"/>
                </a:solidFill>
              </a:rPr>
              <a:t>plány, </a:t>
            </a:r>
            <a:r>
              <a:rPr lang="cs-CZ" sz="2800" b="1" dirty="0">
                <a:solidFill>
                  <a:schemeClr val="bg1"/>
                </a:solidFill>
              </a:rPr>
              <a:t>si můžete přečíst v rozhovoru, který jsme s nimi udělali.</a:t>
            </a:r>
            <a:br>
              <a:rPr lang="cs-CZ" sz="2800" b="1" dirty="0">
                <a:solidFill>
                  <a:schemeClr val="bg1"/>
                </a:solidFill>
              </a:rPr>
            </a:br>
            <a:endParaRPr lang="cs-CZ" sz="2400" b="1" dirty="0">
              <a:solidFill>
                <a:schemeClr val="bg1"/>
              </a:solidFill>
            </a:endParaRPr>
          </a:p>
        </p:txBody>
      </p:sp>
    </p:spTree>
    <p:extLst>
      <p:ext uri="{BB962C8B-B14F-4D97-AF65-F5344CB8AC3E}">
        <p14:creationId xmlns:p14="http://schemas.microsoft.com/office/powerpoint/2010/main" val="3053479367"/>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délník 4"/>
          <p:cNvSpPr/>
          <p:nvPr/>
        </p:nvSpPr>
        <p:spPr>
          <a:xfrm>
            <a:off x="421521" y="548680"/>
            <a:ext cx="2918739" cy="5355312"/>
          </a:xfrm>
          <a:prstGeom prst="rect">
            <a:avLst/>
          </a:prstGeom>
        </p:spPr>
        <p:txBody>
          <a:bodyPr wrap="square">
            <a:spAutoFit/>
          </a:bodyPr>
          <a:lstStyle/>
          <a:p>
            <a:r>
              <a:rPr lang="cs-CZ" b="1" u="sng" dirty="0"/>
              <a:t>Pozdrav Pánbůh, Konstantine a Metoději! Jsem skutečně rád, že jste ve svém nabitém programu našli místo pro </a:t>
            </a:r>
            <a:r>
              <a:rPr lang="cs-CZ" b="1" u="sng" dirty="0" smtClean="0"/>
              <a:t>rozhovor.</a:t>
            </a:r>
            <a:endParaRPr lang="cs-CZ" b="1" u="sng" dirty="0"/>
          </a:p>
          <a:p>
            <a:endParaRPr lang="cs-CZ" b="1" u="sng" dirty="0" smtClean="0"/>
          </a:p>
          <a:p>
            <a:r>
              <a:rPr lang="cs-CZ" b="1" u="sng" dirty="0" smtClean="0"/>
              <a:t>Konstantin</a:t>
            </a:r>
            <a:r>
              <a:rPr lang="cs-CZ" dirty="0"/>
              <a:t>: </a:t>
            </a:r>
            <a:r>
              <a:rPr lang="cs-CZ" dirty="0" err="1"/>
              <a:t>Dejžto</a:t>
            </a:r>
            <a:r>
              <a:rPr lang="cs-CZ" dirty="0"/>
              <a:t> Pánbůh. Máte pravdu, náš program je skutečně nabitý. </a:t>
            </a:r>
            <a:endParaRPr lang="cs-CZ" dirty="0" smtClean="0"/>
          </a:p>
          <a:p>
            <a:endParaRPr lang="cs-CZ" b="1" u="sng" dirty="0"/>
          </a:p>
          <a:p>
            <a:r>
              <a:rPr lang="cs-CZ" b="1" u="sng" dirty="0" smtClean="0"/>
              <a:t>Metoděj</a:t>
            </a:r>
            <a:r>
              <a:rPr lang="cs-CZ" b="1" u="sng" dirty="0"/>
              <a:t>: </a:t>
            </a:r>
            <a:r>
              <a:rPr lang="cs-CZ" dirty="0"/>
              <a:t>Dnes jsme teprve dorazili z cesty, takže zatím spíše nabíráme sil, neboť úkol, který nám byl zadán, vyžaduje čistou mysl i tělo.</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5896" y="404664"/>
            <a:ext cx="3137283" cy="5332492"/>
          </a:xfrm>
          <a:prstGeom prst="rect">
            <a:avLst/>
          </a:prstGeom>
          <a:ln/>
        </p:spPr>
        <p:style>
          <a:lnRef idx="2">
            <a:schemeClr val="accent2"/>
          </a:lnRef>
          <a:fillRef idx="1">
            <a:schemeClr val="lt1"/>
          </a:fillRef>
          <a:effectRef idx="0">
            <a:schemeClr val="accent2"/>
          </a:effectRef>
          <a:fontRef idx="minor">
            <a:schemeClr val="dk1"/>
          </a:fontRef>
        </p:style>
      </p:pic>
      <p:sp>
        <p:nvSpPr>
          <p:cNvPr id="6" name="TextovéPole 5"/>
          <p:cNvSpPr txBox="1"/>
          <p:nvPr/>
        </p:nvSpPr>
        <p:spPr>
          <a:xfrm>
            <a:off x="4499992" y="4005064"/>
            <a:ext cx="3456384" cy="2585323"/>
          </a:xfrm>
          <a:prstGeom prst="rect">
            <a:avLst/>
          </a:prstGeom>
          <a:solidFill>
            <a:schemeClr val="accent1">
              <a:lumMod val="60000"/>
              <a:lumOff val="40000"/>
            </a:schemeClr>
          </a:solidFill>
        </p:spPr>
        <p:txBody>
          <a:bodyPr wrap="square" rtlCol="0">
            <a:spAutoFit/>
          </a:bodyPr>
          <a:lstStyle/>
          <a:p>
            <a:r>
              <a:rPr lang="cs-CZ" dirty="0"/>
              <a:t>Až do poloviny 19. století byli svatí Cyril a Metoděj běžně označováni staročeskými jmény </a:t>
            </a:r>
            <a:r>
              <a:rPr lang="cs-CZ" u="sng" dirty="0"/>
              <a:t>Crha a Strachota</a:t>
            </a:r>
            <a:r>
              <a:rPr lang="cs-CZ" dirty="0"/>
              <a:t>. Crha vzniklo z Cyril; Strachota špatným překladem: řecké </a:t>
            </a:r>
            <a:r>
              <a:rPr lang="cs-CZ" dirty="0" err="1"/>
              <a:t>Methodios</a:t>
            </a:r>
            <a:r>
              <a:rPr lang="cs-CZ" dirty="0"/>
              <a:t> bylo mylně přikloněno k latinskému </a:t>
            </a:r>
            <a:r>
              <a:rPr lang="cs-CZ" dirty="0" err="1"/>
              <a:t>metus</a:t>
            </a:r>
            <a:r>
              <a:rPr lang="cs-CZ" dirty="0"/>
              <a:t> („strach“) a přeloženo.</a:t>
            </a:r>
          </a:p>
        </p:txBody>
      </p:sp>
    </p:spTree>
    <p:extLst>
      <p:ext uri="{BB962C8B-B14F-4D97-AF65-F5344CB8AC3E}">
        <p14:creationId xmlns:p14="http://schemas.microsoft.com/office/powerpoint/2010/main" val="235201975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995936" y="476672"/>
            <a:ext cx="3294112" cy="5632311"/>
          </a:xfrm>
          <a:prstGeom prst="rect">
            <a:avLst/>
          </a:prstGeom>
        </p:spPr>
        <p:txBody>
          <a:bodyPr wrap="square">
            <a:spAutoFit/>
          </a:bodyPr>
          <a:lstStyle/>
          <a:p>
            <a:r>
              <a:rPr lang="cs-CZ" b="1" u="sng" dirty="0"/>
              <a:t>Proč vůbec </a:t>
            </a:r>
            <a:r>
              <a:rPr lang="cs-CZ" b="1" u="sng" dirty="0" smtClean="0"/>
              <a:t>sem </a:t>
            </a:r>
            <a:r>
              <a:rPr lang="cs-CZ" b="1" u="sng" dirty="0"/>
              <a:t>na Velkou </a:t>
            </a:r>
            <a:r>
              <a:rPr lang="cs-CZ" b="1" u="sng" dirty="0" smtClean="0"/>
              <a:t>Moravu </a:t>
            </a:r>
            <a:r>
              <a:rPr lang="cs-CZ" b="1" u="sng" dirty="0"/>
              <a:t>přicházíte?</a:t>
            </a:r>
          </a:p>
          <a:p>
            <a:endParaRPr lang="cs-CZ" dirty="0" smtClean="0"/>
          </a:p>
          <a:p>
            <a:r>
              <a:rPr lang="cs-CZ" b="1" u="sng" dirty="0" smtClean="0"/>
              <a:t>Konstantin</a:t>
            </a:r>
            <a:r>
              <a:rPr lang="cs-CZ" b="1" u="sng" dirty="0"/>
              <a:t>: </a:t>
            </a:r>
            <a:r>
              <a:rPr lang="cs-CZ" dirty="0"/>
              <a:t>Váš kníže </a:t>
            </a:r>
            <a:r>
              <a:rPr lang="cs-CZ" dirty="0" smtClean="0"/>
              <a:t>Rastislav </a:t>
            </a:r>
            <a:r>
              <a:rPr lang="cs-CZ" dirty="0"/>
              <a:t>nás požádal o pomoc. A tak jsme se vydali ze Soluně, abychom mu pomohli šířit křesťanství.</a:t>
            </a:r>
          </a:p>
          <a:p>
            <a:endParaRPr lang="cs-CZ" dirty="0" smtClean="0"/>
          </a:p>
          <a:p>
            <a:r>
              <a:rPr lang="cs-CZ" b="1" u="sng" dirty="0" smtClean="0"/>
              <a:t>Metoděj</a:t>
            </a:r>
            <a:r>
              <a:rPr lang="cs-CZ" b="1" u="sng" dirty="0"/>
              <a:t>: </a:t>
            </a:r>
            <a:r>
              <a:rPr lang="cs-CZ" dirty="0"/>
              <a:t>Ano, ano. </a:t>
            </a:r>
            <a:r>
              <a:rPr lang="cs-CZ" dirty="0" smtClean="0"/>
              <a:t>Rastislava </a:t>
            </a:r>
            <a:r>
              <a:rPr lang="cs-CZ" dirty="0"/>
              <a:t>trápilo, že bohoslužby jsou vedeny v latině nebo řečtině. Nevím jak vy, pane redaktore, ale předpokládám, že málokdo ovládáte latinu či řečtinu, natož pak obyčejní lidé. Jaký význam mají bohoslužby, které jsou vedeny v jazyce, kterému samy ovečky boží nerozumí?</a:t>
            </a:r>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935" t="18490" r="46900" b="10936"/>
          <a:stretch/>
        </p:blipFill>
        <p:spPr bwMode="auto">
          <a:xfrm>
            <a:off x="991793" y="394932"/>
            <a:ext cx="2191864" cy="5344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ovéPole 2"/>
          <p:cNvSpPr txBox="1"/>
          <p:nvPr/>
        </p:nvSpPr>
        <p:spPr>
          <a:xfrm>
            <a:off x="251521" y="5157192"/>
            <a:ext cx="3672408" cy="1200329"/>
          </a:xfrm>
          <a:prstGeom prst="rect">
            <a:avLst/>
          </a:prstGeom>
          <a:solidFill>
            <a:schemeClr val="accent1">
              <a:lumMod val="60000"/>
              <a:lumOff val="40000"/>
            </a:schemeClr>
          </a:solidFill>
        </p:spPr>
        <p:txBody>
          <a:bodyPr wrap="square" rtlCol="0">
            <a:spAutoFit/>
          </a:bodyPr>
          <a:lstStyle/>
          <a:p>
            <a:r>
              <a:rPr lang="cs-CZ" dirty="0" smtClean="0"/>
              <a:t>Svatí </a:t>
            </a:r>
            <a:r>
              <a:rPr lang="cs-CZ" dirty="0"/>
              <a:t>Konstantin (Cyril) a Metoděj, označováni někdy jednoduše jako bratři ze </a:t>
            </a:r>
            <a:r>
              <a:rPr lang="cs-CZ" dirty="0" smtClean="0"/>
              <a:t>Soluně</a:t>
            </a:r>
            <a:r>
              <a:rPr lang="cs-CZ" dirty="0"/>
              <a:t> </a:t>
            </a:r>
            <a:r>
              <a:rPr lang="cs-CZ" dirty="0" smtClean="0"/>
              <a:t>nebo </a:t>
            </a:r>
            <a:r>
              <a:rPr lang="cs-CZ" dirty="0"/>
              <a:t>také Slovanští </a:t>
            </a:r>
            <a:r>
              <a:rPr lang="cs-CZ" dirty="0" err="1"/>
              <a:t>věrozvěstové</a:t>
            </a:r>
            <a:r>
              <a:rPr lang="cs-CZ" dirty="0"/>
              <a:t>. </a:t>
            </a:r>
          </a:p>
        </p:txBody>
      </p:sp>
    </p:spTree>
    <p:extLst>
      <p:ext uri="{BB962C8B-B14F-4D97-AF65-F5344CB8AC3E}">
        <p14:creationId xmlns:p14="http://schemas.microsoft.com/office/powerpoint/2010/main" val="290442644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683568" y="1412776"/>
            <a:ext cx="3024336" cy="4247317"/>
          </a:xfrm>
          <a:prstGeom prst="rect">
            <a:avLst/>
          </a:prstGeom>
        </p:spPr>
        <p:txBody>
          <a:bodyPr wrap="square">
            <a:spAutoFit/>
          </a:bodyPr>
          <a:lstStyle/>
          <a:p>
            <a:r>
              <a:rPr lang="cs-CZ" b="1" u="sng" dirty="0"/>
              <a:t>Vraťme se zpět k vašemu poslání. Už máte, Konstantine, nějak rozmyšleno, jak situaci vyřešíte?</a:t>
            </a:r>
          </a:p>
          <a:p>
            <a:endParaRPr lang="cs-CZ" dirty="0" smtClean="0"/>
          </a:p>
          <a:p>
            <a:r>
              <a:rPr lang="cs-CZ" b="1" u="sng" dirty="0" smtClean="0"/>
              <a:t>Konstantin</a:t>
            </a:r>
            <a:r>
              <a:rPr lang="cs-CZ" dirty="0"/>
              <a:t>: Zdejší obyvatele naučíme staroslověnštině. Používáme ji u nás v Soluni a je velmi jednoduchá a srozumitelná. Myslím si, že nebude problém zdejší bratry a sestry tomuto jazyku naučit.</a:t>
            </a:r>
          </a:p>
        </p:txBody>
      </p:sp>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46974" t="18388" b="10369"/>
          <a:stretch/>
        </p:blipFill>
        <p:spPr bwMode="auto">
          <a:xfrm>
            <a:off x="4550512" y="476672"/>
            <a:ext cx="2241105" cy="5114848"/>
          </a:xfrm>
          <a:prstGeom prst="rect">
            <a:avLst/>
          </a:prstGeom>
          <a:ln/>
        </p:spPr>
        <p:style>
          <a:lnRef idx="2">
            <a:schemeClr val="accent2"/>
          </a:lnRef>
          <a:fillRef idx="1">
            <a:schemeClr val="lt1"/>
          </a:fillRef>
          <a:effectRef idx="0">
            <a:schemeClr val="accent2"/>
          </a:effectRef>
          <a:fontRef idx="minor">
            <a:schemeClr val="dk1"/>
          </a:fontRef>
        </p:style>
      </p:pic>
      <p:sp>
        <p:nvSpPr>
          <p:cNvPr id="3" name="TextovéPole 2"/>
          <p:cNvSpPr txBox="1"/>
          <p:nvPr/>
        </p:nvSpPr>
        <p:spPr>
          <a:xfrm>
            <a:off x="3563888" y="5210616"/>
            <a:ext cx="3240360" cy="1477328"/>
          </a:xfrm>
          <a:prstGeom prst="rect">
            <a:avLst/>
          </a:prstGeom>
          <a:solidFill>
            <a:schemeClr val="accent1">
              <a:lumMod val="60000"/>
              <a:lumOff val="40000"/>
            </a:schemeClr>
          </a:solidFill>
        </p:spPr>
        <p:txBody>
          <a:bodyPr wrap="square" rtlCol="0">
            <a:spAutoFit/>
          </a:bodyPr>
          <a:lstStyle/>
          <a:p>
            <a:r>
              <a:rPr lang="cs-CZ" dirty="0"/>
              <a:t>V rámci své misie na Velké Moravě vytvořili písmo hlaholici a prosadili staroslověnštinu jako bohoslužebný jazyk.</a:t>
            </a:r>
          </a:p>
        </p:txBody>
      </p:sp>
    </p:spTree>
    <p:extLst>
      <p:ext uri="{BB962C8B-B14F-4D97-AF65-F5344CB8AC3E}">
        <p14:creationId xmlns:p14="http://schemas.microsoft.com/office/powerpoint/2010/main" val="5452586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4067944" y="980728"/>
            <a:ext cx="3744416" cy="5078313"/>
          </a:xfrm>
          <a:prstGeom prst="rect">
            <a:avLst/>
          </a:prstGeom>
        </p:spPr>
        <p:txBody>
          <a:bodyPr wrap="square">
            <a:spAutoFit/>
          </a:bodyPr>
          <a:lstStyle/>
          <a:p>
            <a:r>
              <a:rPr lang="cs-CZ" b="1" u="sng" dirty="0"/>
              <a:t>Vytvoříte i nějaké specifické písmo? Jak se bude jmenovat</a:t>
            </a:r>
            <a:r>
              <a:rPr lang="cs-CZ" dirty="0"/>
              <a:t>?</a:t>
            </a:r>
          </a:p>
          <a:p>
            <a:endParaRPr lang="cs-CZ" dirty="0" smtClean="0"/>
          </a:p>
          <a:p>
            <a:r>
              <a:rPr lang="cs-CZ" b="1" u="sng" dirty="0" smtClean="0"/>
              <a:t>Konstantin</a:t>
            </a:r>
            <a:r>
              <a:rPr lang="cs-CZ" b="1" u="sng" dirty="0"/>
              <a:t>: </a:t>
            </a:r>
            <a:r>
              <a:rPr lang="cs-CZ" dirty="0"/>
              <a:t>Samozřejmě, s tím počítám. Cestou ze Soluně jsem měl spoustu času na přemýšlení a něco jsem dal dohromady. Své písmo pojmenuji pravděpodobně jako hlaholici. Aby byla plnohodnotným grafickým zápisem, bude mít 41 znaků.</a:t>
            </a:r>
          </a:p>
          <a:p>
            <a:endParaRPr lang="cs-CZ" dirty="0" smtClean="0"/>
          </a:p>
          <a:p>
            <a:r>
              <a:rPr lang="cs-CZ" b="1" u="sng" dirty="0" smtClean="0"/>
              <a:t>Metoděj</a:t>
            </a:r>
            <a:r>
              <a:rPr lang="cs-CZ" b="1" u="sng" dirty="0"/>
              <a:t>: </a:t>
            </a:r>
            <a:r>
              <a:rPr lang="cs-CZ" dirty="0"/>
              <a:t>Překládali jsme spolu do staroslověnštiny řadu liturgických knih. Přicházíme sem velmi připraveni, nechtěli jsme nechávat nic náhodě, neboť víme, jak důležitá je tato mise.</a:t>
            </a:r>
          </a:p>
        </p:txBody>
      </p:sp>
      <p:sp>
        <p:nvSpPr>
          <p:cNvPr id="3" name="TextovéPole 2"/>
          <p:cNvSpPr txBox="1"/>
          <p:nvPr/>
        </p:nvSpPr>
        <p:spPr>
          <a:xfrm>
            <a:off x="755576" y="4077072"/>
            <a:ext cx="3168352" cy="2585323"/>
          </a:xfrm>
          <a:prstGeom prst="rect">
            <a:avLst/>
          </a:prstGeom>
          <a:solidFill>
            <a:schemeClr val="accent1">
              <a:lumMod val="60000"/>
              <a:lumOff val="40000"/>
            </a:schemeClr>
          </a:solidFill>
        </p:spPr>
        <p:txBody>
          <a:bodyPr wrap="square" rtlCol="0">
            <a:spAutoFit/>
          </a:bodyPr>
          <a:lstStyle/>
          <a:p>
            <a:r>
              <a:rPr lang="cs-CZ" dirty="0"/>
              <a:t>Byli slavně uvítáni, ale kníže Rastislav byl asi zklamán - čekal biskupa a přišli Konstantin jako kněz a Metoděj jen jako jáhen. Konstantin si ale panovníka brzy získal tím, že mluvil slovanským jazykem a byl obratný diplomat.</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914264"/>
            <a:ext cx="1940161" cy="2880320"/>
          </a:xfrm>
          <a:prstGeom prst="rect">
            <a:avLst/>
          </a:prstGeom>
          <a:ln/>
        </p:spPr>
        <p:style>
          <a:lnRef idx="2">
            <a:schemeClr val="accent2"/>
          </a:lnRef>
          <a:fillRef idx="1">
            <a:schemeClr val="lt1"/>
          </a:fillRef>
          <a:effectRef idx="0">
            <a:schemeClr val="accent2"/>
          </a:effectRef>
          <a:fontRef idx="minor">
            <a:schemeClr val="dk1"/>
          </a:fontRef>
        </p:style>
      </p:pic>
    </p:spTree>
    <p:extLst>
      <p:ext uri="{BB962C8B-B14F-4D97-AF65-F5344CB8AC3E}">
        <p14:creationId xmlns:p14="http://schemas.microsoft.com/office/powerpoint/2010/main" val="3201964385"/>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652" y="974200"/>
            <a:ext cx="3424014" cy="5447296"/>
          </a:xfrm>
          <a:prstGeom prst="rect">
            <a:avLst/>
          </a:prstGeom>
          <a:ln/>
        </p:spPr>
        <p:style>
          <a:lnRef idx="2">
            <a:schemeClr val="accent2"/>
          </a:lnRef>
          <a:fillRef idx="1">
            <a:schemeClr val="lt1"/>
          </a:fillRef>
          <a:effectRef idx="0">
            <a:schemeClr val="accent2"/>
          </a:effectRef>
          <a:fontRef idx="minor">
            <a:schemeClr val="dk1"/>
          </a:fontRef>
        </p:style>
      </p:pic>
      <p:pic>
        <p:nvPicPr>
          <p:cNvPr id="11268"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b="60566"/>
          <a:stretch/>
        </p:blipFill>
        <p:spPr bwMode="auto">
          <a:xfrm>
            <a:off x="4427984" y="4415462"/>
            <a:ext cx="3207990" cy="2012562"/>
          </a:xfrm>
          <a:prstGeom prst="rect">
            <a:avLst/>
          </a:prstGeom>
          <a:ln/>
        </p:spPr>
        <p:style>
          <a:lnRef idx="2">
            <a:schemeClr val="accent2"/>
          </a:lnRef>
          <a:fillRef idx="1">
            <a:schemeClr val="lt1"/>
          </a:fillRef>
          <a:effectRef idx="0">
            <a:schemeClr val="accent2"/>
          </a:effectRef>
          <a:fontRef idx="minor">
            <a:schemeClr val="dk1"/>
          </a:fontRef>
        </p:style>
      </p:pic>
      <p:sp>
        <p:nvSpPr>
          <p:cNvPr id="2" name="TextovéPole 1"/>
          <p:cNvSpPr txBox="1"/>
          <p:nvPr/>
        </p:nvSpPr>
        <p:spPr>
          <a:xfrm>
            <a:off x="4572000" y="1628800"/>
            <a:ext cx="2520280" cy="1815882"/>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cs-CZ" sz="2800" b="1" dirty="0" smtClean="0"/>
              <a:t>Ukázka literární památky psané Cyrilicí</a:t>
            </a:r>
            <a:endParaRPr lang="cs-CZ" sz="2800" b="1" dirty="0"/>
          </a:p>
        </p:txBody>
      </p:sp>
    </p:spTree>
    <p:extLst>
      <p:ext uri="{BB962C8B-B14F-4D97-AF65-F5344CB8AC3E}">
        <p14:creationId xmlns:p14="http://schemas.microsoft.com/office/powerpoint/2010/main" val="1633336171"/>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179512" y="1340768"/>
            <a:ext cx="3600400" cy="4247317"/>
          </a:xfrm>
          <a:prstGeom prst="rect">
            <a:avLst/>
          </a:prstGeom>
        </p:spPr>
        <p:txBody>
          <a:bodyPr wrap="square">
            <a:spAutoFit/>
          </a:bodyPr>
          <a:lstStyle/>
          <a:p>
            <a:r>
              <a:rPr lang="cs-CZ" b="1" u="sng" dirty="0"/>
              <a:t>Co všechno jste do staroslověnštiny přeložili?</a:t>
            </a:r>
          </a:p>
          <a:p>
            <a:endParaRPr lang="cs-CZ" dirty="0" smtClean="0"/>
          </a:p>
          <a:p>
            <a:r>
              <a:rPr lang="cs-CZ" b="1" u="sng" dirty="0" smtClean="0"/>
              <a:t>Konstantin</a:t>
            </a:r>
            <a:r>
              <a:rPr lang="cs-CZ" b="1" u="sng" dirty="0"/>
              <a:t>: </a:t>
            </a:r>
            <a:r>
              <a:rPr lang="cs-CZ" dirty="0"/>
              <a:t>Já jsem se ujal překladu Nového Zákona. Ten se mi podařilo přeložit takřka celý. Dále jsem přeložil i několik žalmů a misálů.</a:t>
            </a:r>
          </a:p>
          <a:p>
            <a:endParaRPr lang="cs-CZ" dirty="0" smtClean="0"/>
          </a:p>
          <a:p>
            <a:r>
              <a:rPr lang="cs-CZ" b="1" u="sng" dirty="0" smtClean="0"/>
              <a:t>Metoděj</a:t>
            </a:r>
            <a:r>
              <a:rPr lang="cs-CZ" b="1" u="sng" dirty="0"/>
              <a:t>: </a:t>
            </a:r>
            <a:r>
              <a:rPr lang="cs-CZ" dirty="0"/>
              <a:t>Jak už jsem řekl, pomáhal jsem v překladu Nového Zákona, dále jsem přeložil životopisy církevních otců a nechal jsem přeložit zbytek bible.</a:t>
            </a:r>
          </a:p>
        </p:txBody>
      </p:sp>
      <p:sp>
        <p:nvSpPr>
          <p:cNvPr id="3" name="TextovéPole 2"/>
          <p:cNvSpPr txBox="1"/>
          <p:nvPr/>
        </p:nvSpPr>
        <p:spPr>
          <a:xfrm>
            <a:off x="3944458" y="4292845"/>
            <a:ext cx="3960440" cy="1200329"/>
          </a:xfrm>
          <a:prstGeom prst="rect">
            <a:avLst/>
          </a:prstGeom>
          <a:solidFill>
            <a:schemeClr val="accent1">
              <a:lumMod val="60000"/>
              <a:lumOff val="40000"/>
            </a:schemeClr>
          </a:solidFill>
        </p:spPr>
        <p:txBody>
          <a:bodyPr wrap="square" rtlCol="0">
            <a:spAutoFit/>
          </a:bodyPr>
          <a:lstStyle/>
          <a:p>
            <a:r>
              <a:rPr lang="cs-CZ" dirty="0"/>
              <a:t>Papež Jan Pavel II. je v roce </a:t>
            </a:r>
            <a:r>
              <a:rPr lang="cs-CZ" dirty="0" smtClean="0"/>
              <a:t>1980 prohlásil </a:t>
            </a:r>
            <a:r>
              <a:rPr lang="cs-CZ" dirty="0" err="1"/>
              <a:t>spolupatrony</a:t>
            </a:r>
            <a:r>
              <a:rPr lang="cs-CZ" dirty="0"/>
              <a:t> Evropy. Česko slaví svátek Cyrila a Metoděje 5. července</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44458" y="1196752"/>
            <a:ext cx="3577172" cy="2520280"/>
          </a:xfrm>
          <a:prstGeom prst="rect">
            <a:avLst/>
          </a:prstGeom>
          <a:ln/>
        </p:spPr>
        <p:style>
          <a:lnRef idx="2">
            <a:schemeClr val="accent2"/>
          </a:lnRef>
          <a:fillRef idx="1">
            <a:schemeClr val="lt1"/>
          </a:fillRef>
          <a:effectRef idx="0">
            <a:schemeClr val="accent2"/>
          </a:effectRef>
          <a:fontRef idx="minor">
            <a:schemeClr val="dk1"/>
          </a:fontRef>
        </p:style>
      </p:pic>
    </p:spTree>
    <p:extLst>
      <p:ext uri="{BB962C8B-B14F-4D97-AF65-F5344CB8AC3E}">
        <p14:creationId xmlns:p14="http://schemas.microsoft.com/office/powerpoint/2010/main" val="345356842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4283968" y="2551837"/>
            <a:ext cx="2574032" cy="3416320"/>
          </a:xfrm>
          <a:prstGeom prst="rect">
            <a:avLst/>
          </a:prstGeom>
        </p:spPr>
        <p:txBody>
          <a:bodyPr wrap="square">
            <a:spAutoFit/>
          </a:bodyPr>
          <a:lstStyle/>
          <a:p>
            <a:r>
              <a:rPr lang="cs-CZ" b="1" u="sng" dirty="0"/>
              <a:t>Jak dlouho předpokládáte, že se na Velké Moravě zdržíte?</a:t>
            </a:r>
          </a:p>
          <a:p>
            <a:endParaRPr lang="cs-CZ" dirty="0" smtClean="0"/>
          </a:p>
          <a:p>
            <a:r>
              <a:rPr lang="cs-CZ" b="1" u="sng" dirty="0" smtClean="0"/>
              <a:t>Konstantin</a:t>
            </a:r>
            <a:r>
              <a:rPr lang="cs-CZ" b="1" u="sng" dirty="0"/>
              <a:t>: </a:t>
            </a:r>
            <a:r>
              <a:rPr lang="cs-CZ" dirty="0"/>
              <a:t>To záleží na tom, jak nám misijní činnost půjde. Netroufám si hádat, viděl bych to na takových třicet let. Když půjde vše hladce. </a:t>
            </a:r>
          </a:p>
        </p:txBody>
      </p:sp>
      <p:sp>
        <p:nvSpPr>
          <p:cNvPr id="3" name="TextovéPole 2"/>
          <p:cNvSpPr txBox="1"/>
          <p:nvPr/>
        </p:nvSpPr>
        <p:spPr>
          <a:xfrm>
            <a:off x="3347864" y="188640"/>
            <a:ext cx="3024336" cy="2031325"/>
          </a:xfrm>
          <a:prstGeom prst="rect">
            <a:avLst/>
          </a:prstGeom>
          <a:solidFill>
            <a:schemeClr val="accent1">
              <a:lumMod val="60000"/>
              <a:lumOff val="40000"/>
            </a:schemeClr>
          </a:solidFill>
        </p:spPr>
        <p:txBody>
          <a:bodyPr wrap="square" rtlCol="0">
            <a:spAutoFit/>
          </a:bodyPr>
          <a:lstStyle/>
          <a:p>
            <a:r>
              <a:rPr lang="cs-CZ" dirty="0"/>
              <a:t>Svatý </a:t>
            </a:r>
            <a:r>
              <a:rPr lang="cs-CZ" dirty="0" smtClean="0"/>
              <a:t>Metoděj - starší bratr, </a:t>
            </a:r>
            <a:r>
              <a:rPr lang="cs-CZ" dirty="0"/>
              <a:t>byl zpočátku byzantským státním úředníkem, později mnichem, </a:t>
            </a:r>
            <a:r>
              <a:rPr lang="cs-CZ" dirty="0" err="1"/>
              <a:t>diakonem</a:t>
            </a:r>
            <a:r>
              <a:rPr lang="cs-CZ" dirty="0"/>
              <a:t> a nakonec prvním moravsko-panonským arcibiskupem</a:t>
            </a:r>
            <a:r>
              <a:rPr lang="cs-CZ" dirty="0" smtClean="0"/>
              <a:t>.</a:t>
            </a:r>
            <a:endParaRPr lang="cs-CZ" dirty="0"/>
          </a:p>
        </p:txBody>
      </p:sp>
      <p:pic>
        <p:nvPicPr>
          <p:cNvPr id="921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53862"/>
          <a:stretch/>
        </p:blipFill>
        <p:spPr bwMode="auto">
          <a:xfrm>
            <a:off x="1076523" y="1050688"/>
            <a:ext cx="1528267" cy="4917469"/>
          </a:xfrm>
          <a:prstGeom prst="rect">
            <a:avLst/>
          </a:prstGeom>
          <a:ln/>
        </p:spPr>
        <p:style>
          <a:lnRef idx="2">
            <a:schemeClr val="accent2"/>
          </a:lnRef>
          <a:fillRef idx="1">
            <a:schemeClr val="lt1"/>
          </a:fillRef>
          <a:effectRef idx="0">
            <a:schemeClr val="accent2"/>
          </a:effectRef>
          <a:fontRef idx="minor">
            <a:schemeClr val="dk1"/>
          </a:fontRef>
        </p:style>
      </p:pic>
    </p:spTree>
    <p:extLst>
      <p:ext uri="{BB962C8B-B14F-4D97-AF65-F5344CB8AC3E}">
        <p14:creationId xmlns:p14="http://schemas.microsoft.com/office/powerpoint/2010/main" val="71530315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p:cNvSpPr txBox="1"/>
          <p:nvPr/>
        </p:nvSpPr>
        <p:spPr>
          <a:xfrm>
            <a:off x="3527884" y="328588"/>
            <a:ext cx="2664296" cy="2308324"/>
          </a:xfrm>
          <a:prstGeom prst="rect">
            <a:avLst/>
          </a:prstGeom>
          <a:solidFill>
            <a:schemeClr val="accent1">
              <a:lumMod val="60000"/>
              <a:lumOff val="40000"/>
            </a:schemeClr>
          </a:solidFill>
        </p:spPr>
        <p:txBody>
          <a:bodyPr wrap="square" rtlCol="0">
            <a:spAutoFit/>
          </a:bodyPr>
          <a:lstStyle/>
          <a:p>
            <a:r>
              <a:rPr lang="cs-CZ" dirty="0"/>
              <a:t>Svatý Konstantin - mladší z obou bratrů, byl profesorem </a:t>
            </a:r>
            <a:r>
              <a:rPr lang="cs-CZ" dirty="0" smtClean="0"/>
              <a:t>filosofie </a:t>
            </a:r>
            <a:r>
              <a:rPr lang="cs-CZ" dirty="0"/>
              <a:t>Byl pouze </a:t>
            </a:r>
            <a:r>
              <a:rPr lang="cs-CZ" dirty="0" smtClean="0"/>
              <a:t>mnichem. Znovu </a:t>
            </a:r>
            <a:r>
              <a:rPr lang="cs-CZ" dirty="0"/>
              <a:t>vstoupil do kláštera před svou smrtí v Římě, kde přijal řeholní jméno </a:t>
            </a:r>
            <a:r>
              <a:rPr lang="cs-CZ" dirty="0" smtClean="0"/>
              <a:t>Cyril</a:t>
            </a:r>
            <a:endParaRPr lang="cs-CZ" dirty="0"/>
          </a:p>
        </p:txBody>
      </p:sp>
      <p:sp>
        <p:nvSpPr>
          <p:cNvPr id="2" name="Obdélník 1"/>
          <p:cNvSpPr/>
          <p:nvPr/>
        </p:nvSpPr>
        <p:spPr>
          <a:xfrm>
            <a:off x="4860032" y="2636912"/>
            <a:ext cx="2952328" cy="3693319"/>
          </a:xfrm>
          <a:prstGeom prst="rect">
            <a:avLst/>
          </a:prstGeom>
        </p:spPr>
        <p:txBody>
          <a:bodyPr wrap="square">
            <a:spAutoFit/>
          </a:bodyPr>
          <a:lstStyle/>
          <a:p>
            <a:r>
              <a:rPr lang="cs-CZ" b="1" u="sng" dirty="0"/>
              <a:t>Poslední otázka na vás, Konstantine. Jak se vám líbí jméno Cyril?</a:t>
            </a:r>
          </a:p>
          <a:p>
            <a:endParaRPr lang="cs-CZ" dirty="0" smtClean="0"/>
          </a:p>
          <a:p>
            <a:r>
              <a:rPr lang="cs-CZ" b="1" dirty="0" smtClean="0"/>
              <a:t>Konstantin</a:t>
            </a:r>
            <a:r>
              <a:rPr lang="cs-CZ" b="1" dirty="0"/>
              <a:t>: </a:t>
            </a:r>
            <a:r>
              <a:rPr lang="cs-CZ" dirty="0"/>
              <a:t>Nevím, na co tím narážíte (smích). Cyril je krásné, řeholní jméno. Pokud se rozhodnu před svou smrtí vstoupit do kláštera a nějaké řeholní jméno přijmout, bude to právě Cyril. To vše je ale zatím jen ve hvězdách.</a:t>
            </a:r>
          </a:p>
        </p:txBody>
      </p:sp>
      <p:pic>
        <p:nvPicPr>
          <p:cNvPr id="1024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a:stretch/>
        </p:blipFill>
        <p:spPr bwMode="auto">
          <a:xfrm>
            <a:off x="971600" y="764704"/>
            <a:ext cx="1721893" cy="5112568"/>
          </a:xfrm>
          <a:prstGeom prst="rect">
            <a:avLst/>
          </a:prstGeom>
          <a:ln/>
        </p:spPr>
        <p:style>
          <a:lnRef idx="2">
            <a:schemeClr val="accent2"/>
          </a:lnRef>
          <a:fillRef idx="1">
            <a:schemeClr val="lt1"/>
          </a:fillRef>
          <a:effectRef idx="0">
            <a:schemeClr val="accent2"/>
          </a:effectRef>
          <a:fontRef idx="minor">
            <a:schemeClr val="dk1"/>
          </a:fontRef>
        </p:style>
      </p:pic>
    </p:spTree>
    <p:extLst>
      <p:ext uri="{BB962C8B-B14F-4D97-AF65-F5344CB8AC3E}">
        <p14:creationId xmlns:p14="http://schemas.microsoft.com/office/powerpoint/2010/main" val="54987460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latin typeface="Bodoni MT Black" pitchFamily="18" charset="0"/>
              </a:rPr>
              <a:t>zápis</a:t>
            </a:r>
            <a:endParaRPr lang="cs-CZ" dirty="0">
              <a:latin typeface="Bodoni MT Black" pitchFamily="18" charset="0"/>
            </a:endParaRPr>
          </a:p>
        </p:txBody>
      </p:sp>
      <p:sp>
        <p:nvSpPr>
          <p:cNvPr id="3" name="Zástupný symbol pro obsah 2"/>
          <p:cNvSpPr>
            <a:spLocks noGrp="1"/>
          </p:cNvSpPr>
          <p:nvPr>
            <p:ph idx="1"/>
          </p:nvPr>
        </p:nvSpPr>
        <p:spPr>
          <a:xfrm>
            <a:off x="500034" y="1714488"/>
            <a:ext cx="8229600" cy="4525963"/>
          </a:xfrm>
        </p:spPr>
        <p:txBody>
          <a:bodyPr>
            <a:normAutofit/>
          </a:bodyPr>
          <a:lstStyle/>
          <a:p>
            <a:pPr>
              <a:buFont typeface="Wingdings" pitchFamily="2" charset="2"/>
              <a:buChar char="q"/>
            </a:pPr>
            <a:r>
              <a:rPr lang="cs-CZ" sz="2800" dirty="0" smtClean="0"/>
              <a:t>Konstantin /Cyril/ a Metoděj žili v 9. století</a:t>
            </a:r>
          </a:p>
          <a:p>
            <a:pPr>
              <a:buFont typeface="Wingdings" pitchFamily="2" charset="2"/>
              <a:buChar char="q"/>
            </a:pPr>
            <a:r>
              <a:rPr lang="cs-CZ" sz="2800" dirty="0" smtClean="0"/>
              <a:t>Přišli ze řeckého města Soluně</a:t>
            </a:r>
          </a:p>
          <a:p>
            <a:pPr>
              <a:buFont typeface="Wingdings" pitchFamily="2" charset="2"/>
              <a:buChar char="q"/>
            </a:pPr>
            <a:r>
              <a:rPr lang="cs-CZ" sz="2800" dirty="0"/>
              <a:t>Nazýváme je Slovanští </a:t>
            </a:r>
            <a:r>
              <a:rPr lang="cs-CZ" sz="2800" dirty="0" err="1" smtClean="0"/>
              <a:t>věrozvěstové</a:t>
            </a:r>
            <a:endParaRPr lang="cs-CZ" sz="2800" dirty="0" smtClean="0"/>
          </a:p>
          <a:p>
            <a:pPr>
              <a:buFont typeface="Wingdings" pitchFamily="2" charset="2"/>
              <a:buChar char="q"/>
            </a:pPr>
            <a:r>
              <a:rPr lang="cs-CZ" sz="2800" dirty="0" smtClean="0"/>
              <a:t>Přinesli jazyk – Staroslověnštinu</a:t>
            </a:r>
          </a:p>
          <a:p>
            <a:pPr marL="0" indent="0">
              <a:buNone/>
            </a:pPr>
            <a:r>
              <a:rPr lang="cs-CZ" sz="2800" dirty="0"/>
              <a:t> </a:t>
            </a:r>
            <a:r>
              <a:rPr lang="cs-CZ" sz="2800" dirty="0" smtClean="0"/>
              <a:t>              písmo - Hlaholici , později Cyrilici</a:t>
            </a:r>
          </a:p>
          <a:p>
            <a:pPr>
              <a:buFont typeface="Wingdings" pitchFamily="2" charset="2"/>
              <a:buChar char="q"/>
            </a:pPr>
            <a:r>
              <a:rPr lang="cs-CZ" sz="2800" dirty="0" smtClean="0"/>
              <a:t>Prohlášeni za svaté </a:t>
            </a:r>
          </a:p>
          <a:p>
            <a:pPr marL="0" indent="0">
              <a:buNone/>
            </a:pPr>
            <a:r>
              <a:rPr lang="cs-CZ" sz="2800" dirty="0"/>
              <a:t> </a:t>
            </a:r>
            <a:r>
              <a:rPr lang="cs-CZ" sz="2800" dirty="0" smtClean="0"/>
              <a:t>              - jejich svátek slavíme 5. července</a:t>
            </a:r>
            <a:endParaRPr lang="cs-CZ" sz="2800" dirty="0"/>
          </a:p>
        </p:txBody>
      </p:sp>
    </p:spTree>
    <p:extLst>
      <p:ext uri="{BB962C8B-B14F-4D97-AF65-F5344CB8AC3E}">
        <p14:creationId xmlns:p14="http://schemas.microsoft.com/office/powerpoint/2010/main" val="101274095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pPr algn="ctr"/>
            <a:r>
              <a:rPr lang="cs-CZ" dirty="0" smtClean="0"/>
              <a:t>termíny do slovníku:</a:t>
            </a:r>
            <a:endParaRPr lang="cs-CZ" dirty="0"/>
          </a:p>
        </p:txBody>
      </p:sp>
      <p:sp>
        <p:nvSpPr>
          <p:cNvPr id="5" name="Zástupný symbol pro obsah 4"/>
          <p:cNvSpPr>
            <a:spLocks noGrp="1"/>
          </p:cNvSpPr>
          <p:nvPr>
            <p:ph idx="1"/>
          </p:nvPr>
        </p:nvSpPr>
        <p:spPr/>
        <p:txBody>
          <a:bodyPr>
            <a:normAutofit/>
          </a:bodyPr>
          <a:lstStyle/>
          <a:p>
            <a:endParaRPr lang="cs-CZ" sz="2800" b="1" dirty="0" smtClean="0"/>
          </a:p>
          <a:p>
            <a:r>
              <a:rPr lang="cs-CZ" sz="2800" b="1" dirty="0" smtClean="0"/>
              <a:t>ROZHOVOR – INTERWIEV:</a:t>
            </a:r>
          </a:p>
          <a:p>
            <a:endParaRPr lang="cs-CZ" sz="2800" b="1" dirty="0" smtClean="0"/>
          </a:p>
          <a:p>
            <a:r>
              <a:rPr lang="cs-CZ" sz="2800" b="1" dirty="0" smtClean="0"/>
              <a:t>MONOLOG / DIALOG:</a:t>
            </a:r>
          </a:p>
          <a:p>
            <a:endParaRPr lang="cs-CZ" sz="2800" b="1" dirty="0" smtClean="0"/>
          </a:p>
          <a:p>
            <a:r>
              <a:rPr lang="cs-CZ" sz="2800" b="1" dirty="0" smtClean="0"/>
              <a:t>FIKTIVNÍ:</a:t>
            </a:r>
          </a:p>
          <a:p>
            <a:endParaRPr lang="cs-CZ" sz="2800" b="1" dirty="0" smtClean="0"/>
          </a:p>
          <a:p>
            <a:r>
              <a:rPr lang="cs-CZ" sz="2800" b="1" dirty="0" smtClean="0"/>
              <a:t>SVATOŘEČENÍ:</a:t>
            </a:r>
            <a:endParaRPr lang="cs-CZ" sz="2800" b="1" dirty="0"/>
          </a:p>
        </p:txBody>
      </p:sp>
    </p:spTree>
    <p:extLst>
      <p:ext uri="{BB962C8B-B14F-4D97-AF65-F5344CB8AC3E}">
        <p14:creationId xmlns:p14="http://schemas.microsoft.com/office/powerpoint/2010/main" val="65183635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gn="ctr"/>
            <a:r>
              <a:rPr lang="cs-CZ" dirty="0" smtClean="0"/>
              <a:t>CITACE: obrázky, ilustrace a fotografie </a:t>
            </a:r>
            <a:endParaRPr lang="cs-CZ" dirty="0"/>
          </a:p>
        </p:txBody>
      </p:sp>
      <p:sp>
        <p:nvSpPr>
          <p:cNvPr id="3" name="Zástupný symbol pro obsah 2"/>
          <p:cNvSpPr>
            <a:spLocks noGrp="1"/>
          </p:cNvSpPr>
          <p:nvPr>
            <p:ph idx="1"/>
          </p:nvPr>
        </p:nvSpPr>
        <p:spPr>
          <a:xfrm>
            <a:off x="-108520" y="1340768"/>
            <a:ext cx="8208912" cy="5517232"/>
          </a:xfrm>
        </p:spPr>
        <p:txBody>
          <a:bodyPr>
            <a:normAutofit fontScale="85000" lnSpcReduction="20000"/>
          </a:bodyPr>
          <a:lstStyle/>
          <a:p>
            <a:endParaRPr lang="cs-CZ" b="1" dirty="0" smtClean="0"/>
          </a:p>
          <a:p>
            <a:r>
              <a:rPr lang="cs-CZ" sz="2400" dirty="0" smtClean="0"/>
              <a:t>MATĚJKO, Jan.</a:t>
            </a:r>
            <a:r>
              <a:rPr lang="cs-CZ" sz="2400" dirty="0"/>
              <a:t> </a:t>
            </a:r>
            <a:r>
              <a:rPr lang="cs-CZ" sz="2400" i="1" dirty="0"/>
              <a:t>Http</a:t>
            </a:r>
            <a:r>
              <a:rPr lang="cs-CZ" sz="2400" i="1" dirty="0" smtClean="0"/>
              <a:t>://cz.wikipedia.org</a:t>
            </a:r>
            <a:r>
              <a:rPr lang="cs-CZ" sz="2400" dirty="0"/>
              <a:t> [online]. </a:t>
            </a:r>
            <a:r>
              <a:rPr lang="cs-CZ" sz="2400" dirty="0" smtClean="0"/>
              <a:t>2</a:t>
            </a:r>
            <a:r>
              <a:rPr lang="cs-CZ" sz="2400" dirty="0"/>
              <a:t>. 1. 2006, </a:t>
            </a:r>
            <a:r>
              <a:rPr lang="cs-CZ" sz="2400" dirty="0" smtClean="0"/>
              <a:t>17:45, </a:t>
            </a:r>
            <a:r>
              <a:rPr lang="cs-CZ" sz="2400" dirty="0"/>
              <a:t>20:59 [cit</a:t>
            </a:r>
            <a:r>
              <a:rPr lang="cs-CZ" sz="2400" dirty="0" smtClean="0"/>
              <a:t>. 2011-09-04]. File:</a:t>
            </a:r>
            <a:r>
              <a:rPr lang="cs-CZ" sz="2400" dirty="0"/>
              <a:t>Cyril and Methodius.jpg</a:t>
            </a:r>
            <a:r>
              <a:rPr lang="cs-CZ" sz="2400" dirty="0" smtClean="0"/>
              <a:t>. </a:t>
            </a:r>
            <a:r>
              <a:rPr lang="cs-CZ" sz="2400" dirty="0"/>
              <a:t>Dostupné z WWW</a:t>
            </a:r>
            <a:r>
              <a:rPr lang="cs-CZ" sz="2400" dirty="0" smtClean="0"/>
              <a:t>: &lt;/http</a:t>
            </a:r>
            <a:r>
              <a:rPr lang="cs-CZ" sz="2400" dirty="0"/>
              <a:t>://</a:t>
            </a:r>
            <a:r>
              <a:rPr lang="cs-CZ" sz="2400" dirty="0" smtClean="0"/>
              <a:t>cs.wikipedia.org/wiki/</a:t>
            </a:r>
            <a:r>
              <a:rPr lang="cs-CZ" sz="2400" dirty="0" err="1" smtClean="0"/>
              <a:t>Soubor:Cyril_and_Methodius.jpg</a:t>
            </a:r>
            <a:r>
              <a:rPr lang="cs-CZ" sz="2400" dirty="0" smtClean="0"/>
              <a:t>&gt;.</a:t>
            </a:r>
          </a:p>
          <a:p>
            <a:r>
              <a:rPr lang="cs-CZ" sz="2400" dirty="0" err="1"/>
              <a:t>anonymous</a:t>
            </a:r>
            <a:r>
              <a:rPr lang="cs-CZ" sz="2400" dirty="0"/>
              <a:t> </a:t>
            </a:r>
            <a:r>
              <a:rPr lang="cs-CZ" sz="2400" dirty="0" err="1"/>
              <a:t>artist</a:t>
            </a:r>
            <a:r>
              <a:rPr lang="cs-CZ" sz="2400" dirty="0" smtClean="0"/>
              <a:t>. </a:t>
            </a:r>
            <a:r>
              <a:rPr lang="cs-CZ" sz="2400" i="1" dirty="0" smtClean="0"/>
              <a:t>Http://cz.wikipedia.org</a:t>
            </a:r>
            <a:r>
              <a:rPr lang="cs-CZ" sz="2400" dirty="0" smtClean="0"/>
              <a:t> [</a:t>
            </a:r>
            <a:r>
              <a:rPr lang="cs-CZ" sz="2400" dirty="0"/>
              <a:t>online</a:t>
            </a:r>
            <a:r>
              <a:rPr lang="cs-CZ" sz="2400" dirty="0" smtClean="0"/>
              <a:t>]. </a:t>
            </a:r>
            <a:r>
              <a:rPr lang="cs-CZ" sz="2400" dirty="0"/>
              <a:t>25. 6. 2007, 09:53.  </a:t>
            </a:r>
            <a:r>
              <a:rPr lang="cs-CZ" sz="2400" dirty="0" smtClean="0"/>
              <a:t>[cit. </a:t>
            </a:r>
            <a:r>
              <a:rPr lang="cs-CZ" sz="2400" smtClean="0"/>
              <a:t>2011-09-04]. </a:t>
            </a:r>
            <a:r>
              <a:rPr lang="cs-CZ" sz="2400" dirty="0"/>
              <a:t>File:San </a:t>
            </a:r>
            <a:r>
              <a:rPr lang="cs-CZ" sz="2400" dirty="0" err="1"/>
              <a:t>clemente</a:t>
            </a:r>
            <a:r>
              <a:rPr lang="cs-CZ" sz="2400" dirty="0"/>
              <a:t> fresco.jpg. </a:t>
            </a:r>
            <a:r>
              <a:rPr lang="cs-CZ" sz="2400" dirty="0" smtClean="0"/>
              <a:t>Dostupné z WWW: &lt;</a:t>
            </a:r>
            <a:r>
              <a:rPr lang="cs-CZ" sz="2400" dirty="0"/>
              <a:t>http://cs.wikipedia.org/wiki/</a:t>
            </a:r>
            <a:r>
              <a:rPr lang="cs-CZ" sz="2400" dirty="0" err="1"/>
              <a:t>Soubor:San_clemente_fresco.jpg</a:t>
            </a:r>
            <a:r>
              <a:rPr lang="cs-CZ" sz="2400" dirty="0" smtClean="0"/>
              <a:t>&gt;.</a:t>
            </a:r>
          </a:p>
          <a:p>
            <a:r>
              <a:rPr lang="cs-CZ" sz="2400" dirty="0" err="1"/>
              <a:t>anonymous</a:t>
            </a:r>
            <a:r>
              <a:rPr lang="cs-CZ" sz="2400" dirty="0"/>
              <a:t> </a:t>
            </a:r>
            <a:r>
              <a:rPr lang="cs-CZ" sz="2400" dirty="0" err="1" smtClean="0"/>
              <a:t>artist</a:t>
            </a:r>
            <a:r>
              <a:rPr lang="cs-CZ" sz="2400" dirty="0" smtClean="0"/>
              <a:t> - freska. </a:t>
            </a:r>
            <a:r>
              <a:rPr lang="cs-CZ" sz="2400" i="1" dirty="0" smtClean="0"/>
              <a:t>Http://cz.wikipedia.org</a:t>
            </a:r>
            <a:r>
              <a:rPr lang="cs-CZ" sz="2400" dirty="0" smtClean="0"/>
              <a:t> [online</a:t>
            </a:r>
            <a:r>
              <a:rPr lang="cs-CZ" sz="2400" dirty="0"/>
              <a:t>]. 2. 2. 2006, </a:t>
            </a:r>
            <a:r>
              <a:rPr lang="cs-CZ" sz="2400" dirty="0" smtClean="0"/>
              <a:t>02:24 [</a:t>
            </a:r>
            <a:r>
              <a:rPr lang="cs-CZ" sz="2400" dirty="0"/>
              <a:t>cit</a:t>
            </a:r>
            <a:r>
              <a:rPr lang="cs-CZ" sz="2400" dirty="0" smtClean="0"/>
              <a:t>. 2011-09-04]. </a:t>
            </a:r>
            <a:r>
              <a:rPr lang="cs-CZ" sz="2400" dirty="0"/>
              <a:t>File:KyrilMethod.jpg. </a:t>
            </a:r>
            <a:r>
              <a:rPr lang="cs-CZ" sz="2400" dirty="0" smtClean="0"/>
              <a:t>Dostupné z WWW: &lt;http://cs.wikipedia.org/wiki/</a:t>
            </a:r>
            <a:r>
              <a:rPr lang="cs-CZ" sz="2400" dirty="0" err="1" smtClean="0"/>
              <a:t>Soubor:KyrilMethod.jpg</a:t>
            </a:r>
            <a:r>
              <a:rPr lang="cs-CZ" sz="2400" dirty="0" smtClean="0"/>
              <a:t>&gt;.</a:t>
            </a:r>
          </a:p>
          <a:p>
            <a:r>
              <a:rPr lang="cs-CZ" sz="2400" dirty="0" err="1"/>
              <a:t>anonymous</a:t>
            </a:r>
            <a:r>
              <a:rPr lang="cs-CZ" sz="2400" dirty="0"/>
              <a:t> </a:t>
            </a:r>
            <a:r>
              <a:rPr lang="cs-CZ" sz="2400" dirty="0" err="1"/>
              <a:t>artist</a:t>
            </a:r>
            <a:r>
              <a:rPr lang="cs-CZ" sz="2400" dirty="0" smtClean="0"/>
              <a:t>.</a:t>
            </a:r>
            <a:r>
              <a:rPr lang="cs-CZ" sz="2400" dirty="0"/>
              <a:t> </a:t>
            </a:r>
            <a:r>
              <a:rPr lang="cs-CZ" sz="2400" i="1" dirty="0"/>
              <a:t>Http</a:t>
            </a:r>
            <a:r>
              <a:rPr lang="cs-CZ" sz="2400" i="1" dirty="0" smtClean="0"/>
              <a:t>://cz.wikipedia.org</a:t>
            </a:r>
            <a:r>
              <a:rPr lang="cs-CZ" sz="2400" dirty="0"/>
              <a:t> [online]. 10. 7. 2006, </a:t>
            </a:r>
            <a:r>
              <a:rPr lang="cs-CZ" sz="2400" dirty="0" smtClean="0"/>
              <a:t>16:14 [</a:t>
            </a:r>
            <a:r>
              <a:rPr lang="cs-CZ" sz="2400" dirty="0"/>
              <a:t>cit</a:t>
            </a:r>
            <a:r>
              <a:rPr lang="cs-CZ" sz="2400" dirty="0" smtClean="0"/>
              <a:t>.</a:t>
            </a:r>
            <a:r>
              <a:rPr lang="cs-CZ" sz="2400" dirty="0"/>
              <a:t> 2011-09-04</a:t>
            </a:r>
            <a:r>
              <a:rPr lang="cs-CZ" sz="2400" dirty="0" smtClean="0"/>
              <a:t>]. </a:t>
            </a:r>
            <a:r>
              <a:rPr lang="cs-CZ" sz="2400" dirty="0"/>
              <a:t>File:ZographensisColour.jpg</a:t>
            </a:r>
            <a:r>
              <a:rPr lang="cs-CZ" sz="2400" dirty="0" smtClean="0"/>
              <a:t>.. </a:t>
            </a:r>
          </a:p>
          <a:p>
            <a:pPr marL="0" indent="0">
              <a:buNone/>
            </a:pPr>
            <a:r>
              <a:rPr lang="cs-CZ" sz="2400" dirty="0"/>
              <a:t> </a:t>
            </a:r>
            <a:r>
              <a:rPr lang="cs-CZ" sz="2400" dirty="0" smtClean="0"/>
              <a:t>   Dostupné </a:t>
            </a:r>
            <a:r>
              <a:rPr lang="cs-CZ" sz="2400" dirty="0"/>
              <a:t>z WWW: </a:t>
            </a:r>
            <a:r>
              <a:rPr lang="cs-CZ" sz="2400" dirty="0" smtClean="0"/>
              <a:t>     &lt;</a:t>
            </a:r>
            <a:r>
              <a:rPr lang="cs-CZ" sz="2400" dirty="0"/>
              <a:t>http://cs.wikipedia.org/wiki/</a:t>
            </a:r>
            <a:r>
              <a:rPr lang="cs-CZ" sz="2400" dirty="0" err="1"/>
              <a:t>Soubor:ZographensisColour.jpgjpg</a:t>
            </a:r>
            <a:r>
              <a:rPr lang="cs-CZ" sz="2400" dirty="0"/>
              <a:t>&gt;.</a:t>
            </a:r>
          </a:p>
          <a:p>
            <a:pPr marL="0" indent="0">
              <a:buNone/>
            </a:pPr>
            <a:endParaRPr lang="cs-CZ" sz="2400" dirty="0" smtClean="0"/>
          </a:p>
          <a:p>
            <a:pPr marL="0" indent="0" algn="ctr">
              <a:buNone/>
            </a:pPr>
            <a:r>
              <a:rPr lang="cs-CZ" sz="2400" dirty="0" smtClean="0"/>
              <a:t>NĚKTERÉ FOTOGRAFIE JSOU VLOŽENY OPAKOVANĚ</a:t>
            </a:r>
            <a:endParaRPr lang="cs-CZ" sz="2400" dirty="0"/>
          </a:p>
          <a:p>
            <a:endParaRPr lang="cs-CZ" sz="2400" dirty="0"/>
          </a:p>
          <a:p>
            <a:endParaRPr lang="cs-CZ" dirty="0"/>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ohatý">
  <a:themeElements>
    <a:clrScheme name="Bohatý">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Bohatý">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ohatý">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276</TotalTime>
  <Words>963</Words>
  <Application>Microsoft Office PowerPoint</Application>
  <PresentationFormat>Předvádění na obrazovce (4:3)</PresentationFormat>
  <Paragraphs>106</Paragraphs>
  <Slides>16</Slides>
  <Notes>0</Notes>
  <HiddenSlides>0</HiddenSlides>
  <MMClips>0</MMClips>
  <ScaleCrop>false</ScaleCrop>
  <HeadingPairs>
    <vt:vector size="4" baseType="variant">
      <vt:variant>
        <vt:lpstr>Motiv</vt:lpstr>
      </vt:variant>
      <vt:variant>
        <vt:i4>1</vt:i4>
      </vt:variant>
      <vt:variant>
        <vt:lpstr>Nadpisy snímků</vt:lpstr>
      </vt:variant>
      <vt:variant>
        <vt:i4>16</vt:i4>
      </vt:variant>
    </vt:vector>
  </HeadingPairs>
  <TitlesOfParts>
    <vt:vector size="17" baseType="lpstr">
      <vt:lpstr>Bohatý</vt:lpstr>
      <vt:lpstr>Prezentace aplikace PowerPoint</vt:lpstr>
      <vt:lpstr>ANOTACE</vt:lpstr>
      <vt:lpstr>KLÍČOVÁ SLOVA:</vt:lpstr>
      <vt:lpstr>Konstantin a Metoděj</vt:lpstr>
      <vt:lpstr>    </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zápis</vt:lpstr>
      <vt:lpstr>termíny do slovníku:</vt:lpstr>
      <vt:lpstr>CITACE: obrázky, ilustrace a fotografie </vt:lpstr>
    </vt:vector>
  </TitlesOfParts>
  <Company>cz</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Konstantin a Metoděj</dc:title>
  <dc:creator>EU12</dc:creator>
  <cp:lastModifiedBy>H Koláčková</cp:lastModifiedBy>
  <cp:revision>39</cp:revision>
  <dcterms:created xsi:type="dcterms:W3CDTF">2011-04-02T15:39:20Z</dcterms:created>
  <dcterms:modified xsi:type="dcterms:W3CDTF">2012-05-29T10:16:04Z</dcterms:modified>
</cp:coreProperties>
</file>