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69" r:id="rId2"/>
    <p:sldId id="270" r:id="rId3"/>
    <p:sldId id="282" r:id="rId4"/>
    <p:sldId id="256" r:id="rId5"/>
    <p:sldId id="279" r:id="rId6"/>
    <p:sldId id="278" r:id="rId7"/>
    <p:sldId id="275" r:id="rId8"/>
    <p:sldId id="274" r:id="rId9"/>
    <p:sldId id="281" r:id="rId10"/>
    <p:sldId id="271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28B21-AA8C-46DE-8429-1EB70830020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1FF1D-2964-4E10-BCE8-94343FC7514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28B21-AA8C-46DE-8429-1EB70830020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1FF1D-2964-4E10-BCE8-94343FC751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28B21-AA8C-46DE-8429-1EB70830020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07A1FF1D-2964-4E10-BCE8-94343FC7514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28B21-AA8C-46DE-8429-1EB70830020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1FF1D-2964-4E10-BCE8-94343FC751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28B21-AA8C-46DE-8429-1EB70830020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1FF1D-2964-4E10-BCE8-94343FC751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28B21-AA8C-46DE-8429-1EB70830020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1FF1D-2964-4E10-BCE8-94343FC751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28B21-AA8C-46DE-8429-1EB70830020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1FF1D-2964-4E10-BCE8-94343FC751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28B21-AA8C-46DE-8429-1EB70830020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1FF1D-2964-4E10-BCE8-94343FC751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28B21-AA8C-46DE-8429-1EB70830020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1FF1D-2964-4E10-BCE8-94343FC751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28B21-AA8C-46DE-8429-1EB70830020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1FF1D-2964-4E10-BCE8-94343FC751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28B21-AA8C-46DE-8429-1EB70830020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1FF1D-2964-4E10-BCE8-94343FC751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1028B21-AA8C-46DE-8429-1EB70830020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7A1FF1D-2964-4E10-BCE8-94343FC7514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kronika-ceska-kosmas--943183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32656"/>
            <a:ext cx="5688013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02755" y="1412776"/>
            <a:ext cx="8784976" cy="5109091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b="1" dirty="0"/>
              <a:t>projekt v rámci vzdělávacího programu</a:t>
            </a:r>
          </a:p>
          <a:p>
            <a:pPr algn="ctr"/>
            <a:r>
              <a:rPr lang="cs-CZ" b="1" dirty="0"/>
              <a:t>VZDĚLÁNÍ PRO KONKURENCESCHOPNOST</a:t>
            </a:r>
          </a:p>
          <a:p>
            <a:pPr algn="ctr"/>
            <a:endParaRPr lang="cs-CZ" b="1" dirty="0"/>
          </a:p>
          <a:p>
            <a:pPr algn="ctr"/>
            <a:r>
              <a:rPr lang="cs-CZ" b="1" dirty="0"/>
              <a:t>ŠABLONA ČÍSLO: III/2</a:t>
            </a:r>
          </a:p>
          <a:p>
            <a:pPr algn="ctr"/>
            <a:r>
              <a:rPr lang="cs-CZ" b="1" dirty="0"/>
              <a:t>NÁZEV:  INOVACE A ZKVALITNĚNÍ VÝUKY PROSTŘEDNICTVÍM ICT</a:t>
            </a:r>
          </a:p>
          <a:p>
            <a:pPr algn="ctr"/>
            <a:endParaRPr lang="cs-CZ" b="1" dirty="0"/>
          </a:p>
          <a:p>
            <a:endParaRPr lang="cs-CZ" dirty="0"/>
          </a:p>
          <a:p>
            <a:r>
              <a:rPr lang="cs-CZ" sz="2000" b="1" dirty="0"/>
              <a:t>PŘEDMĚT: JAZYK ČESKÝ</a:t>
            </a:r>
          </a:p>
          <a:p>
            <a:r>
              <a:rPr lang="cs-CZ" sz="2000" b="1" dirty="0"/>
              <a:t>ROČNÍK: IX.</a:t>
            </a:r>
          </a:p>
          <a:p>
            <a:r>
              <a:rPr lang="cs-CZ" sz="2000" b="1" dirty="0"/>
              <a:t>TÉMA: </a:t>
            </a:r>
            <a:r>
              <a:rPr lang="cs-CZ" sz="2000" b="1" dirty="0" smtClean="0"/>
              <a:t>KOSMOVA KRONIKA</a:t>
            </a:r>
            <a:endParaRPr lang="cs-CZ" sz="2000" b="1" dirty="0"/>
          </a:p>
          <a:p>
            <a:r>
              <a:rPr lang="cs-CZ" sz="2000" b="1" dirty="0"/>
              <a:t>AUTOR: MGR. HANA GINTEROVÁ</a:t>
            </a:r>
          </a:p>
          <a:p>
            <a:r>
              <a:rPr lang="cs-CZ" sz="2000" b="1" dirty="0"/>
              <a:t>DATUM VYTVOŘENÍ: </a:t>
            </a:r>
            <a:r>
              <a:rPr lang="cs-CZ" sz="2000" b="1" dirty="0" smtClean="0"/>
              <a:t> 4. </a:t>
            </a:r>
            <a:r>
              <a:rPr lang="cs-CZ" sz="2000" b="1" dirty="0"/>
              <a:t>9. 2011</a:t>
            </a:r>
          </a:p>
          <a:p>
            <a:endParaRPr lang="cs-CZ" dirty="0"/>
          </a:p>
          <a:p>
            <a:pPr algn="ctr"/>
            <a:r>
              <a:rPr lang="cs-CZ" dirty="0"/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VY_32_INOVACE_02_HG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149080"/>
            <a:ext cx="1485909" cy="19527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85288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1"/>
                </a:solidFill>
              </a:rPr>
              <a:t>ANOTACE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PREZENTACE VYTVOŘENA JAKO DOPLŇEK K OPAKOVACÍMU UČIVU 9. ROČNÍKU STARŠÍ ČESKÁ LITERATURA – KOSMOVA KRONIKA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 RÁMCI PREZENTACE MAJÍ ŽÁCI MOŽNOST SEZNÁMIT SE </a:t>
            </a:r>
          </a:p>
          <a:p>
            <a:pPr marL="651510" indent="-51435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S OSOBNOSTÍ A ŽIVOTEM AUTORA</a:t>
            </a:r>
          </a:p>
          <a:p>
            <a:pPr marL="651510" indent="-51435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S OBSAHEM A JAZYKEM KRONIKY</a:t>
            </a:r>
          </a:p>
          <a:p>
            <a:pPr marL="137160" indent="0" algn="ctr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DO PREZENTACE JE VLOŽEN HYPERTEXTOVÝ ODKAZ</a:t>
            </a:r>
          </a:p>
          <a:p>
            <a:pPr marL="137160" indent="0" algn="ctr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Pilotáž: Prezentace pilotována na třídách 9. ročníku. Poskytuje žákům rychlý exkurz do učiva, které probírali v nižších ročnících. Na základě klíčových slov si zopakují literární pojmy k přijímacím zkouškám. Opakovaně pracují s textem– vyhledávají a zapisují informace. Hypertextový odkaz vede k ukázce na stránkách Českého rozhlasu - čtenářský deník.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8161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2">
                    <a:lumMod val="50000"/>
                  </a:schemeClr>
                </a:solidFill>
              </a:rPr>
              <a:t>KLÍČOVÁ SLOVA</a:t>
            </a:r>
            <a:endParaRPr lang="cs-CZ" sz="4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70916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KRONIKA, KRONIKÁŘ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MÝTICKÉ PŘÍBĚHY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FAKTICKÁ HODNOTA DÍLA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LITEÁRNÍ HODNOTA DÍLA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ARCHIVÁLIE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ORIGINÁL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IDYLICKÝ</a:t>
            </a:r>
          </a:p>
          <a:p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2728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2030" y="548680"/>
            <a:ext cx="8229600" cy="2088232"/>
          </a:xfrm>
        </p:spPr>
        <p:txBody>
          <a:bodyPr>
            <a:noAutofit/>
          </a:bodyPr>
          <a:lstStyle/>
          <a:p>
            <a:r>
              <a:rPr lang="cs-CZ" sz="7200" b="1" u="sng" dirty="0" smtClean="0">
                <a:solidFill>
                  <a:schemeClr val="accent1">
                    <a:lumMod val="75000"/>
                  </a:schemeClr>
                </a:solidFill>
              </a:rPr>
              <a:t>Kosmova kronika česká</a:t>
            </a:r>
            <a:endParaRPr lang="cs-CZ" sz="72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852936"/>
            <a:ext cx="4536504" cy="1800200"/>
          </a:xfrm>
        </p:spPr>
        <p:txBody>
          <a:bodyPr>
            <a:normAutofit/>
          </a:bodyPr>
          <a:lstStyle/>
          <a:p>
            <a:r>
              <a:rPr lang="cs-CZ" sz="4400" u="sng" dirty="0" smtClean="0">
                <a:solidFill>
                  <a:schemeClr val="tx1"/>
                </a:solidFill>
              </a:rPr>
              <a:t>CHRONICA BOEMORUM</a:t>
            </a:r>
            <a:endParaRPr lang="cs-CZ" sz="4400" u="sng" dirty="0">
              <a:solidFill>
                <a:schemeClr val="tx1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681792"/>
            <a:ext cx="1233834" cy="1804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660145"/>
            <a:ext cx="1231900" cy="180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371346"/>
            <a:ext cx="2095996" cy="3071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4631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KOSMAS – SEZNAMTE 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554461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>
              <a:buClrTx/>
            </a:pPr>
            <a:r>
              <a:rPr lang="cs-CZ" dirty="0"/>
              <a:t>O Kosmovi víme jen to, co nám sám prozradil ve své Kronice české (</a:t>
            </a:r>
            <a:r>
              <a:rPr lang="cs-CZ" dirty="0" err="1"/>
              <a:t>Chronica</a:t>
            </a:r>
            <a:r>
              <a:rPr lang="cs-CZ" dirty="0"/>
              <a:t> </a:t>
            </a:r>
            <a:r>
              <a:rPr lang="cs-CZ" dirty="0" err="1"/>
              <a:t>Boëmorum</a:t>
            </a:r>
            <a:r>
              <a:rPr lang="cs-CZ" dirty="0"/>
              <a:t>). </a:t>
            </a:r>
            <a:endParaRPr lang="cs-CZ" dirty="0" smtClean="0"/>
          </a:p>
          <a:p>
            <a:pPr>
              <a:buClrTx/>
            </a:pPr>
            <a:r>
              <a:rPr lang="cs-CZ" dirty="0" smtClean="0"/>
              <a:t>Narodil </a:t>
            </a:r>
            <a:r>
              <a:rPr lang="cs-CZ" dirty="0"/>
              <a:t>se kolem roku </a:t>
            </a:r>
            <a:r>
              <a:rPr lang="cs-CZ" dirty="0" smtClean="0"/>
              <a:t>1045</a:t>
            </a:r>
          </a:p>
          <a:p>
            <a:pPr>
              <a:buClrTx/>
            </a:pPr>
            <a:r>
              <a:rPr lang="cs-CZ" dirty="0"/>
              <a:t>Z</a:t>
            </a:r>
            <a:r>
              <a:rPr lang="cs-CZ" dirty="0" smtClean="0"/>
              <a:t>ákladní </a:t>
            </a:r>
            <a:r>
              <a:rPr lang="cs-CZ" dirty="0"/>
              <a:t>vzdělání získal v Praze na škole při chrámu sv. </a:t>
            </a:r>
            <a:r>
              <a:rPr lang="cs-CZ" dirty="0" smtClean="0"/>
              <a:t>Víta </a:t>
            </a:r>
            <a:endParaRPr lang="cs-CZ" dirty="0"/>
          </a:p>
          <a:p>
            <a:pPr>
              <a:buClrTx/>
            </a:pPr>
            <a:r>
              <a:rPr lang="cs-CZ" dirty="0"/>
              <a:t>S</a:t>
            </a:r>
            <a:r>
              <a:rPr lang="cs-CZ" dirty="0" smtClean="0"/>
              <a:t>tudoval </a:t>
            </a:r>
            <a:r>
              <a:rPr lang="cs-CZ" dirty="0"/>
              <a:t>v Lutychu (dnešní </a:t>
            </a:r>
            <a:r>
              <a:rPr lang="cs-CZ" dirty="0" smtClean="0"/>
              <a:t>Belgie) </a:t>
            </a:r>
            <a:r>
              <a:rPr lang="cs-CZ" dirty="0"/>
              <a:t>a patrně i na dalších školách západní Evropy. </a:t>
            </a:r>
            <a:endParaRPr lang="cs-CZ" dirty="0" smtClean="0"/>
          </a:p>
          <a:p>
            <a:pPr>
              <a:buClrTx/>
            </a:pPr>
            <a:r>
              <a:rPr lang="cs-CZ" dirty="0" smtClean="0"/>
              <a:t>Do </a:t>
            </a:r>
            <a:r>
              <a:rPr lang="cs-CZ" dirty="0"/>
              <a:t>Prahy se vrátil někdy po roce 1082 a stal se kanovníkem, později děkanem S</a:t>
            </a:r>
            <a:r>
              <a:rPr lang="cs-CZ" dirty="0" smtClean="0"/>
              <a:t>vatovítské </a:t>
            </a:r>
            <a:r>
              <a:rPr lang="cs-CZ" dirty="0"/>
              <a:t>kapituly. </a:t>
            </a:r>
            <a:endParaRPr lang="cs-CZ" dirty="0" smtClean="0"/>
          </a:p>
          <a:p>
            <a:pPr>
              <a:buClrTx/>
            </a:pPr>
            <a:r>
              <a:rPr lang="cs-CZ" dirty="0"/>
              <a:t>O</a:t>
            </a:r>
            <a:r>
              <a:rPr lang="cs-CZ" dirty="0" smtClean="0"/>
              <a:t>ženil se s </a:t>
            </a:r>
            <a:r>
              <a:rPr lang="cs-CZ" dirty="0" err="1" smtClean="0"/>
              <a:t>Božetěchou</a:t>
            </a:r>
            <a:r>
              <a:rPr lang="cs-CZ" dirty="0"/>
              <a:t>, s níž měl syna Jindřicha, který se stejně jako otec vydal na duchovní dráhu. </a:t>
            </a:r>
            <a:endParaRPr lang="cs-CZ" dirty="0" smtClean="0"/>
          </a:p>
          <a:p>
            <a:pPr>
              <a:buClrTx/>
            </a:pPr>
            <a:r>
              <a:rPr lang="cs-CZ" dirty="0" smtClean="0"/>
              <a:t>Zemřel </a:t>
            </a:r>
            <a:r>
              <a:rPr lang="cs-CZ" dirty="0"/>
              <a:t>21. října 1125 s největší pravděpodobností v Praze.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195736" y="6165304"/>
            <a:ext cx="6840760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POKUSTE SE ZAPAMATOVAT SI CO NEJVÍCE INFORMACÍ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4600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16632"/>
            <a:ext cx="7776864" cy="1152128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tx2">
                    <a:lumMod val="50000"/>
                  </a:schemeClr>
                </a:solidFill>
                <a:effectLst/>
              </a:rPr>
              <a:t>KDO BYL KOSMAS</a:t>
            </a:r>
            <a:endParaRPr lang="cs-CZ" sz="4800" b="1" dirty="0">
              <a:solidFill>
                <a:schemeClr val="tx2">
                  <a:lumMod val="50000"/>
                </a:schemeClr>
              </a:solidFill>
              <a:effectLst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179512" y="1412776"/>
            <a:ext cx="5112568" cy="5184576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marL="285750" indent="-285750">
              <a:buFont typeface="Wingdings" pitchFamily="2" charset="2"/>
              <a:buChar char="q"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/>
                </a:solidFill>
              </a:rPr>
              <a:t>intelektuál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/>
                </a:solidFill>
              </a:rPr>
              <a:t>absolvent </a:t>
            </a:r>
            <a:r>
              <a:rPr lang="cs-CZ" sz="2800" dirty="0">
                <a:solidFill>
                  <a:schemeClr val="bg1"/>
                </a:solidFill>
              </a:rPr>
              <a:t>nejlepších škol tehdejší </a:t>
            </a:r>
            <a:r>
              <a:rPr lang="cs-CZ" sz="2800" dirty="0" smtClean="0">
                <a:solidFill>
                  <a:schemeClr val="bg1"/>
                </a:solidFill>
              </a:rPr>
              <a:t>Evropy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/>
                </a:solidFill>
              </a:rPr>
              <a:t>duchovní</a:t>
            </a:r>
            <a:r>
              <a:rPr lang="cs-CZ" sz="2800" dirty="0">
                <a:solidFill>
                  <a:schemeClr val="bg1"/>
                </a:solidFill>
              </a:rPr>
              <a:t>, který nade vše miloval svou </a:t>
            </a:r>
            <a:r>
              <a:rPr lang="cs-CZ" sz="2800" dirty="0" smtClean="0">
                <a:solidFill>
                  <a:schemeClr val="bg1"/>
                </a:solidFill>
              </a:rPr>
              <a:t>ženu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/>
                </a:solidFill>
              </a:rPr>
              <a:t>scestovalý </a:t>
            </a:r>
            <a:r>
              <a:rPr lang="cs-CZ" sz="2800" dirty="0">
                <a:solidFill>
                  <a:schemeClr val="bg1"/>
                </a:solidFill>
              </a:rPr>
              <a:t>muž a </a:t>
            </a:r>
            <a:r>
              <a:rPr lang="cs-CZ" sz="2800" dirty="0" smtClean="0">
                <a:solidFill>
                  <a:schemeClr val="bg1"/>
                </a:solidFill>
              </a:rPr>
              <a:t>diplomat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>
                <a:solidFill>
                  <a:schemeClr val="bg1"/>
                </a:solidFill>
              </a:rPr>
              <a:t>z</a:t>
            </a:r>
            <a:r>
              <a:rPr lang="cs-CZ" sz="2800" dirty="0" smtClean="0">
                <a:solidFill>
                  <a:schemeClr val="bg1"/>
                </a:solidFill>
              </a:rPr>
              <a:t>akladatel </a:t>
            </a:r>
            <a:r>
              <a:rPr lang="cs-CZ" sz="2800" dirty="0">
                <a:solidFill>
                  <a:schemeClr val="bg1"/>
                </a:solidFill>
              </a:rPr>
              <a:t>českého středověkého dějepisectví.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132856"/>
            <a:ext cx="3238959" cy="4248472"/>
          </a:xfrm>
        </p:spPr>
      </p:pic>
    </p:spTree>
    <p:extLst>
      <p:ext uri="{BB962C8B-B14F-4D97-AF65-F5344CB8AC3E}">
        <p14:creationId xmlns:p14="http://schemas.microsoft.com/office/powerpoint/2010/main" val="3868423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164134"/>
            <a:ext cx="8352928" cy="4154984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bg1"/>
                </a:solidFill>
              </a:rPr>
              <a:t>Nejstarší </a:t>
            </a:r>
            <a:r>
              <a:rPr lang="cs-CZ" sz="2400" b="1" dirty="0">
                <a:solidFill>
                  <a:schemeClr val="bg1"/>
                </a:solidFill>
              </a:rPr>
              <a:t>česká </a:t>
            </a:r>
            <a:r>
              <a:rPr lang="cs-CZ" sz="2400" b="1" dirty="0" smtClean="0">
                <a:solidFill>
                  <a:schemeClr val="bg1"/>
                </a:solidFill>
              </a:rPr>
              <a:t>kronika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400" b="1" dirty="0">
                <a:solidFill>
                  <a:schemeClr val="bg1"/>
                </a:solidFill>
              </a:rPr>
              <a:t>Kosmova kronika (nepřesný překlad do češtiny = Kronika česká</a:t>
            </a:r>
            <a:r>
              <a:rPr lang="cs-CZ" sz="2400" b="1" dirty="0" smtClean="0">
                <a:solidFill>
                  <a:schemeClr val="bg1"/>
                </a:solidFill>
              </a:rPr>
              <a:t>) 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bg1"/>
                </a:solidFill>
              </a:rPr>
              <a:t>zachycuje </a:t>
            </a:r>
            <a:r>
              <a:rPr lang="cs-CZ" sz="2400" b="1" dirty="0">
                <a:solidFill>
                  <a:schemeClr val="bg1"/>
                </a:solidFill>
              </a:rPr>
              <a:t>dějiny od </a:t>
            </a:r>
            <a:r>
              <a:rPr lang="cs-CZ" sz="2400" b="1" u="sng" dirty="0">
                <a:solidFill>
                  <a:schemeClr val="bg1"/>
                </a:solidFill>
              </a:rPr>
              <a:t>mýtických příběhů </a:t>
            </a:r>
            <a:r>
              <a:rPr lang="cs-CZ" sz="2400" b="1" dirty="0">
                <a:solidFill>
                  <a:schemeClr val="bg1"/>
                </a:solidFill>
              </a:rPr>
              <a:t>po rok </a:t>
            </a:r>
            <a:r>
              <a:rPr lang="cs-CZ" sz="2400" b="1" dirty="0" smtClean="0">
                <a:solidFill>
                  <a:schemeClr val="bg1"/>
                </a:solidFill>
              </a:rPr>
              <a:t>1125.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bg1"/>
                </a:solidFill>
              </a:rPr>
              <a:t>Je </a:t>
            </a:r>
            <a:r>
              <a:rPr lang="cs-CZ" sz="2400" b="1" dirty="0">
                <a:solidFill>
                  <a:schemeClr val="bg1"/>
                </a:solidFill>
              </a:rPr>
              <a:t>napsána v latině a má hodnotu nejen </a:t>
            </a:r>
            <a:r>
              <a:rPr lang="cs-CZ" sz="2400" b="1" u="sng" dirty="0">
                <a:solidFill>
                  <a:schemeClr val="bg1"/>
                </a:solidFill>
              </a:rPr>
              <a:t>faktickou</a:t>
            </a:r>
            <a:r>
              <a:rPr lang="cs-CZ" sz="2400" b="1" dirty="0">
                <a:solidFill>
                  <a:schemeClr val="bg1"/>
                </a:solidFill>
              </a:rPr>
              <a:t>, ale také </a:t>
            </a:r>
            <a:r>
              <a:rPr lang="cs-CZ" sz="2400" b="1" u="sng" dirty="0" smtClean="0">
                <a:solidFill>
                  <a:schemeClr val="bg1"/>
                </a:solidFill>
              </a:rPr>
              <a:t>literární</a:t>
            </a:r>
            <a:endParaRPr lang="cs-CZ" sz="2400" b="1" dirty="0">
              <a:solidFill>
                <a:schemeClr val="bg1"/>
              </a:solidFill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bg1"/>
                </a:solidFill>
              </a:rPr>
              <a:t>Kosmas </a:t>
            </a:r>
            <a:r>
              <a:rPr lang="cs-CZ" sz="2400" b="1" dirty="0">
                <a:solidFill>
                  <a:schemeClr val="bg1"/>
                </a:solidFill>
              </a:rPr>
              <a:t>není jen běžným </a:t>
            </a:r>
            <a:r>
              <a:rPr lang="cs-CZ" sz="2400" b="1" u="sng" dirty="0" smtClean="0">
                <a:solidFill>
                  <a:schemeClr val="bg1"/>
                </a:solidFill>
              </a:rPr>
              <a:t>kronikářem</a:t>
            </a:r>
            <a:r>
              <a:rPr lang="cs-CZ" sz="2400" b="1" dirty="0" smtClean="0">
                <a:solidFill>
                  <a:schemeClr val="bg1"/>
                </a:solidFill>
              </a:rPr>
              <a:t>, zaznamenané </a:t>
            </a:r>
            <a:r>
              <a:rPr lang="cs-CZ" sz="2400" b="1" dirty="0">
                <a:solidFill>
                  <a:schemeClr val="bg1"/>
                </a:solidFill>
              </a:rPr>
              <a:t>události komentuje a hodnotí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bg1"/>
                </a:solidFill>
              </a:rPr>
              <a:t>Kosmas </a:t>
            </a:r>
            <a:r>
              <a:rPr lang="cs-CZ" sz="2400" b="1" dirty="0">
                <a:solidFill>
                  <a:schemeClr val="bg1"/>
                </a:solidFill>
              </a:rPr>
              <a:t>se snaží v dějinách najít počátky. Zapisuje historii, i když nepřesně pro další generace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400" b="1" u="sng" dirty="0" smtClean="0">
                <a:solidFill>
                  <a:schemeClr val="bg1"/>
                </a:solidFill>
              </a:rPr>
              <a:t>Originál </a:t>
            </a:r>
            <a:r>
              <a:rPr lang="cs-CZ" sz="2400" b="1" u="sng" dirty="0">
                <a:solidFill>
                  <a:schemeClr val="bg1"/>
                </a:solidFill>
              </a:rPr>
              <a:t>kroniky </a:t>
            </a:r>
            <a:r>
              <a:rPr lang="cs-CZ" sz="2400" b="1" dirty="0">
                <a:solidFill>
                  <a:schemeClr val="bg1"/>
                </a:solidFill>
              </a:rPr>
              <a:t>se nedochoval. </a:t>
            </a:r>
            <a:endParaRPr lang="cs-CZ" sz="2400" b="1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5014" y="116632"/>
            <a:ext cx="78488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POKUSTE SE VYSVĚTLIT PODTRŽENÉ TERMÍNY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17865" y="620688"/>
            <a:ext cx="7308270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KRONIKA ČESKÁ       KOSMOVA KRONIKA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042" y="5502423"/>
            <a:ext cx="734481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Z TEXTU VYPIŠTE 5 DŮLEŽITÝCH INFORMACÍ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2078" y="6237312"/>
            <a:ext cx="6958273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hlinkClick r:id="rId2"/>
              </a:rPr>
              <a:t>AUDIOUKÁZKA</a:t>
            </a:r>
            <a:r>
              <a:rPr lang="cs-CZ" sz="2000" b="1" dirty="0" smtClean="0"/>
              <a:t> – ÚVODNÍ KAPITOLA KRONIKY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24856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74180"/>
            <a:ext cx="8542941" cy="575542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b="1" dirty="0"/>
              <a:t>Své dílo rozdělil na tři díly </a:t>
            </a:r>
            <a:r>
              <a:rPr lang="cs-CZ" sz="3600" dirty="0"/>
              <a:t>podle hodnověrnosti pramenů, s nimiž pracoval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první </a:t>
            </a:r>
            <a:r>
              <a:rPr lang="cs-CZ" sz="3600" dirty="0"/>
              <a:t>idylicky zachycuje mytické dějiny podle „bájného vyprávění </a:t>
            </a:r>
            <a:r>
              <a:rPr lang="cs-CZ" sz="3600" dirty="0" smtClean="0"/>
              <a:t>starců“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ve </a:t>
            </a:r>
            <a:r>
              <a:rPr lang="cs-CZ" sz="3600" dirty="0"/>
              <a:t>druhém čerpal ze zpráv očitých svědků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třetí </a:t>
            </a:r>
            <a:r>
              <a:rPr lang="cs-CZ" sz="3600" dirty="0"/>
              <a:t>díl psal na základě vlastní paměti a dovedl jej až do roku vlastní smrti.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88640"/>
            <a:ext cx="5904656" cy="52322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ČÁSTI KOSMOVY KRONIKY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9201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48680"/>
            <a:ext cx="1881913" cy="2481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59755"/>
            <a:ext cx="3823692" cy="5579115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2" name="TextovéPole 1"/>
          <p:cNvSpPr txBox="1"/>
          <p:nvPr/>
        </p:nvSpPr>
        <p:spPr>
          <a:xfrm>
            <a:off x="789250" y="3326936"/>
            <a:ext cx="3024336" cy="304698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u="sng" dirty="0" err="1">
                <a:solidFill>
                  <a:schemeClr val="bg1"/>
                </a:solidFill>
              </a:rPr>
              <a:t>Chronica</a:t>
            </a:r>
            <a:r>
              <a:rPr lang="cs-CZ" sz="2400" b="1" u="sng" dirty="0">
                <a:solidFill>
                  <a:schemeClr val="bg1"/>
                </a:solidFill>
              </a:rPr>
              <a:t> </a:t>
            </a:r>
            <a:r>
              <a:rPr lang="cs-CZ" sz="2400" b="1" u="sng" dirty="0" err="1">
                <a:solidFill>
                  <a:schemeClr val="bg1"/>
                </a:solidFill>
              </a:rPr>
              <a:t>Boemorum</a:t>
            </a:r>
            <a:r>
              <a:rPr lang="cs-CZ" sz="2400" b="1" u="sng" dirty="0">
                <a:solidFill>
                  <a:schemeClr val="bg1"/>
                </a:solidFill>
              </a:rPr>
              <a:t>, 12. století. </a:t>
            </a:r>
            <a:endParaRPr lang="cs-CZ" sz="2400" b="1" u="sng" dirty="0" smtClean="0">
              <a:solidFill>
                <a:schemeClr val="bg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Dole </a:t>
            </a:r>
            <a:r>
              <a:rPr lang="cs-CZ" sz="2400" b="1" dirty="0">
                <a:solidFill>
                  <a:schemeClr val="bg1"/>
                </a:solidFill>
              </a:rPr>
              <a:t>na stránce jsou uvedena i jména sedmi bájných knížat po Přemyslu Oráčovi</a:t>
            </a:r>
          </a:p>
        </p:txBody>
      </p:sp>
    </p:spTree>
    <p:extLst>
      <p:ext uri="{BB962C8B-B14F-4D97-AF65-F5344CB8AC3E}">
        <p14:creationId xmlns:p14="http://schemas.microsoft.com/office/powerpoint/2010/main" val="1697006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2">
                    <a:lumMod val="50000"/>
                  </a:schemeClr>
                </a:solidFill>
              </a:rPr>
              <a:t>LITERÁRNÍ POJMY</a:t>
            </a:r>
            <a:endParaRPr lang="cs-CZ" sz="4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248472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KRONIKA, KRONIKÁŘ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MÝTICKÉ PŘÍBĚHY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FAKTICKÁ HODNOTA DÍLA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LITEÁRNÍ HODNOTA DÍLA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ARCHIVÁLIE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ORIGINÁL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IDYLICKÝ</a:t>
            </a:r>
          </a:p>
          <a:p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984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CITACE: OBRÁZKY, ILUSTRACE: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988840"/>
            <a:ext cx="8712968" cy="468052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anonymous</a:t>
            </a: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err="1">
                <a:solidFill>
                  <a:schemeClr val="bg1"/>
                </a:solidFill>
              </a:rPr>
              <a:t>artist</a:t>
            </a:r>
            <a:r>
              <a:rPr lang="cs-CZ" sz="3200" dirty="0">
                <a:solidFill>
                  <a:schemeClr val="bg1"/>
                </a:solidFill>
              </a:rPr>
              <a:t>. </a:t>
            </a:r>
            <a:r>
              <a:rPr lang="cs-CZ" sz="3200" i="1" dirty="0">
                <a:solidFill>
                  <a:schemeClr val="bg1"/>
                </a:solidFill>
              </a:rPr>
              <a:t>Http://cs.wikipedia.org</a:t>
            </a:r>
            <a:r>
              <a:rPr lang="cs-CZ" sz="3200" dirty="0">
                <a:solidFill>
                  <a:schemeClr val="bg1"/>
                </a:solidFill>
              </a:rPr>
              <a:t> [online]. 15. 11. 2008, 16:53[cit. </a:t>
            </a:r>
            <a:r>
              <a:rPr lang="cs-CZ" sz="3200" dirty="0" smtClean="0">
                <a:solidFill>
                  <a:schemeClr val="bg1"/>
                </a:solidFill>
              </a:rPr>
              <a:t>2011-09-04]. </a:t>
            </a:r>
            <a:r>
              <a:rPr lang="cs-CZ" sz="3200" dirty="0">
                <a:solidFill>
                  <a:schemeClr val="bg1"/>
                </a:solidFill>
              </a:rPr>
              <a:t>File:Kosmas.jpg . Dostupné z WWW: &lt;http://cs.wikipedia.org/wiki/</a:t>
            </a:r>
            <a:r>
              <a:rPr lang="cs-CZ" sz="3200" dirty="0" err="1">
                <a:solidFill>
                  <a:schemeClr val="bg1"/>
                </a:solidFill>
              </a:rPr>
              <a:t>Soubor:Kosmas.jpg</a:t>
            </a:r>
            <a:r>
              <a:rPr lang="cs-CZ" sz="3200" dirty="0">
                <a:solidFill>
                  <a:schemeClr val="bg1"/>
                </a:solidFill>
              </a:rPr>
              <a:t>&gt;.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COSMAS </a:t>
            </a:r>
            <a:r>
              <a:rPr lang="cs-CZ" sz="3200" dirty="0" err="1" smtClean="0">
                <a:solidFill>
                  <a:schemeClr val="bg1"/>
                </a:solidFill>
              </a:rPr>
              <a:t>of</a:t>
            </a:r>
            <a:r>
              <a:rPr lang="cs-CZ" sz="3200" dirty="0" smtClean="0">
                <a:solidFill>
                  <a:schemeClr val="bg1"/>
                </a:solidFill>
              </a:rPr>
              <a:t> Prague</a:t>
            </a:r>
            <a:r>
              <a:rPr lang="cs-CZ" sz="3200" dirty="0">
                <a:solidFill>
                  <a:schemeClr val="bg1"/>
                </a:solidFill>
              </a:rPr>
              <a:t>. 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i="1" dirty="0" smtClean="0">
                <a:solidFill>
                  <a:schemeClr val="bg1"/>
                </a:solidFill>
              </a:rPr>
              <a:t>Http</a:t>
            </a:r>
            <a:r>
              <a:rPr lang="cs-CZ" sz="3200" i="1" dirty="0">
                <a:solidFill>
                  <a:schemeClr val="bg1"/>
                </a:solidFill>
              </a:rPr>
              <a:t>://cs.wikipedia.org</a:t>
            </a:r>
            <a:r>
              <a:rPr lang="cs-CZ" sz="3200" dirty="0">
                <a:solidFill>
                  <a:schemeClr val="bg1"/>
                </a:solidFill>
              </a:rPr>
              <a:t> [online</a:t>
            </a:r>
            <a:r>
              <a:rPr lang="cs-CZ" sz="3200" dirty="0" smtClean="0">
                <a:solidFill>
                  <a:schemeClr val="bg1"/>
                </a:solidFill>
              </a:rPr>
              <a:t>]. </a:t>
            </a:r>
            <a:r>
              <a:rPr lang="pt-BR" sz="3200" dirty="0" smtClean="0">
                <a:solidFill>
                  <a:schemeClr val="bg1"/>
                </a:solidFill>
              </a:rPr>
              <a:t>20</a:t>
            </a:r>
            <a:r>
              <a:rPr lang="pt-BR" sz="3200" dirty="0">
                <a:solidFill>
                  <a:schemeClr val="bg1"/>
                </a:solidFill>
              </a:rPr>
              <a:t>. 5. 2007, 20:44</a:t>
            </a:r>
            <a:r>
              <a:rPr lang="cs-CZ" sz="3200" dirty="0" smtClean="0">
                <a:solidFill>
                  <a:schemeClr val="bg1"/>
                </a:solidFill>
              </a:rPr>
              <a:t> [</a:t>
            </a:r>
            <a:r>
              <a:rPr lang="cs-CZ" sz="3200" dirty="0">
                <a:solidFill>
                  <a:schemeClr val="bg1"/>
                </a:solidFill>
              </a:rPr>
              <a:t>cit. 2011-09-04 ]. File:Cosmas-Chronica </a:t>
            </a:r>
            <a:r>
              <a:rPr lang="cs-CZ" sz="3200" dirty="0" smtClean="0">
                <a:solidFill>
                  <a:schemeClr val="bg1"/>
                </a:solidFill>
              </a:rPr>
              <a:t>Boemorum.jpg. </a:t>
            </a:r>
            <a:r>
              <a:rPr lang="cs-CZ" sz="3200" dirty="0">
                <a:solidFill>
                  <a:schemeClr val="bg1"/>
                </a:solidFill>
              </a:rPr>
              <a:t>Dostupné z WWW: &lt;http://cs.wikipedia.org/wiki/</a:t>
            </a:r>
            <a:r>
              <a:rPr lang="cs-CZ" sz="3200" dirty="0" err="1">
                <a:solidFill>
                  <a:schemeClr val="bg1"/>
                </a:solidFill>
              </a:rPr>
              <a:t>Soubor:Cosmas-Chronica_Boemorum.jpg</a:t>
            </a:r>
            <a:r>
              <a:rPr lang="cs-CZ" sz="3200" dirty="0">
                <a:solidFill>
                  <a:schemeClr val="bg1"/>
                </a:solidFill>
              </a:rPr>
              <a:t>&gt;.</a:t>
            </a:r>
          </a:p>
          <a:p>
            <a:pPr marL="137160" indent="0">
              <a:buNone/>
            </a:pPr>
            <a:endParaRPr lang="cs-CZ" sz="3200" dirty="0" smtClean="0">
              <a:solidFill>
                <a:schemeClr val="bg1"/>
              </a:solidFill>
            </a:endParaRPr>
          </a:p>
          <a:p>
            <a:pPr marL="137160" indent="0" algn="ctr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NĚKTERÉ ILUSTRACE JSOU VLOŽENY OPAKOVANĚ</a:t>
            </a:r>
            <a:endParaRPr lang="cs-CZ" sz="3200" dirty="0">
              <a:solidFill>
                <a:schemeClr val="bg1"/>
              </a:solidFill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1277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197</TotalTime>
  <Words>506</Words>
  <Application>Microsoft Office PowerPoint</Application>
  <PresentationFormat>Předvádění na obrazovce (4:3)</PresentationFormat>
  <Paragraphs>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Prezentace aplikace PowerPoint</vt:lpstr>
      <vt:lpstr>ANOTACE</vt:lpstr>
      <vt:lpstr>KLÍČOVÁ SLOVA</vt:lpstr>
      <vt:lpstr>Kosmova kronika česká</vt:lpstr>
      <vt:lpstr>KOSMAS – SEZNAMTE SE</vt:lpstr>
      <vt:lpstr>KDO BYL KOSMAS</vt:lpstr>
      <vt:lpstr>Prezentace aplikace PowerPoint</vt:lpstr>
      <vt:lpstr>Prezentace aplikace PowerPoint</vt:lpstr>
      <vt:lpstr>Prezentace aplikace PowerPoint</vt:lpstr>
      <vt:lpstr>LITERÁRNÍ POJMY</vt:lpstr>
      <vt:lpstr>CITACE: OBRÁZKY, ILUSTRACE: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Kosmova kronika česká</dc:title>
  <dc:creator>EU12</dc:creator>
  <cp:lastModifiedBy>EU14</cp:lastModifiedBy>
  <cp:revision>30</cp:revision>
  <dcterms:created xsi:type="dcterms:W3CDTF">2011-04-01T08:05:00Z</dcterms:created>
  <dcterms:modified xsi:type="dcterms:W3CDTF">2012-05-30T08:17:54Z</dcterms:modified>
</cp:coreProperties>
</file>