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4" r:id="rId3"/>
    <p:sldId id="263" r:id="rId4"/>
    <p:sldId id="257" r:id="rId5"/>
    <p:sldId id="258" r:id="rId6"/>
    <p:sldId id="259" r:id="rId7"/>
    <p:sldId id="260" r:id="rId8"/>
    <p:sldId id="261" r:id="rId9"/>
    <p:sldId id="262" r:id="rId10"/>
    <p:sldId id="266" r:id="rId11"/>
    <p:sldId id="265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26D16602-5E54-4AC1-8987-92411FE72238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79D4AA42-9325-46CA-AB55-BC6B37278A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16602-5E54-4AC1-8987-92411FE72238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4AA42-9325-46CA-AB55-BC6B37278A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16602-5E54-4AC1-8987-92411FE72238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4AA42-9325-46CA-AB55-BC6B37278A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16602-5E54-4AC1-8987-92411FE72238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4AA42-9325-46CA-AB55-BC6B37278A0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16602-5E54-4AC1-8987-92411FE72238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4AA42-9325-46CA-AB55-BC6B37278A0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16602-5E54-4AC1-8987-92411FE72238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4AA42-9325-46CA-AB55-BC6B37278A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16602-5E54-4AC1-8987-92411FE72238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4AA42-9325-46CA-AB55-BC6B37278A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26D16602-5E54-4AC1-8987-92411FE72238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79D4AA42-9325-46CA-AB55-BC6B37278A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26D16602-5E54-4AC1-8987-92411FE72238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79D4AA42-9325-46CA-AB55-BC6B37278A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16602-5E54-4AC1-8987-92411FE72238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4AA42-9325-46CA-AB55-BC6B37278A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16602-5E54-4AC1-8987-92411FE72238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4AA42-9325-46CA-AB55-BC6B37278A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16602-5E54-4AC1-8987-92411FE72238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4AA42-9325-46CA-AB55-BC6B37278A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65499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16602-5E54-4AC1-8987-92411FE72238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4AA42-9325-46CA-AB55-BC6B37278A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17096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16602-5E54-4AC1-8987-92411FE72238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4AA42-9325-46CA-AB55-BC6B37278A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14911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16602-5E54-4AC1-8987-92411FE72238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4AA42-9325-46CA-AB55-BC6B37278A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46757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16602-5E54-4AC1-8987-92411FE72238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4AA42-9325-46CA-AB55-BC6B37278A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75451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16602-5E54-4AC1-8987-92411FE72238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4AA42-9325-46CA-AB55-BC6B37278A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70784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16602-5E54-4AC1-8987-92411FE72238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4AA42-9325-46CA-AB55-BC6B37278A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2138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16602-5E54-4AC1-8987-92411FE72238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4AA42-9325-46CA-AB55-BC6B37278A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078669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16602-5E54-4AC1-8987-92411FE72238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4AA42-9325-46CA-AB55-BC6B37278A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85979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16602-5E54-4AC1-8987-92411FE72238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4AA42-9325-46CA-AB55-BC6B37278A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95368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16602-5E54-4AC1-8987-92411FE72238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4AA42-9325-46CA-AB55-BC6B37278A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534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26D16602-5E54-4AC1-8987-92411FE72238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79D4AA42-9325-46CA-AB55-BC6B37278A0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D16602-5E54-4AC1-8987-92411FE72238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D4AA42-9325-46CA-AB55-BC6B37278A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366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08490"/>
            <a:ext cx="4822800" cy="1081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</a:t>
            </a:r>
            <a:r>
              <a:rPr lang="cs-CZ" b="1" dirty="0" smtClean="0"/>
              <a:t>Anglický jazyk</a:t>
            </a:r>
            <a:endParaRPr lang="cs-CZ" dirty="0" smtClean="0"/>
          </a:p>
          <a:p>
            <a:r>
              <a:rPr lang="cs-CZ" dirty="0" smtClean="0"/>
              <a:t>ROČNÍK: </a:t>
            </a:r>
            <a:r>
              <a:rPr lang="cs-CZ" b="1" dirty="0" smtClean="0"/>
              <a:t>7. ročník</a:t>
            </a:r>
          </a:p>
          <a:p>
            <a:r>
              <a:rPr lang="cs-CZ" dirty="0" smtClean="0"/>
              <a:t>TÉMA: </a:t>
            </a:r>
            <a:r>
              <a:rPr lang="cs-CZ" b="1" dirty="0" err="1" smtClean="0"/>
              <a:t>There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/are</a:t>
            </a:r>
          </a:p>
          <a:p>
            <a:r>
              <a:rPr lang="cs-CZ" dirty="0" smtClean="0"/>
              <a:t>AUTOR: </a:t>
            </a:r>
            <a:r>
              <a:rPr lang="cs-CZ" b="1" dirty="0" smtClean="0"/>
              <a:t>Ing. Pavla Zezulová</a:t>
            </a:r>
            <a:endParaRPr lang="cs-CZ" dirty="0" smtClean="0"/>
          </a:p>
          <a:p>
            <a:r>
              <a:rPr lang="cs-CZ" dirty="0" smtClean="0"/>
              <a:t>DATUM VYTVOŘENÍ: </a:t>
            </a:r>
            <a:r>
              <a:rPr lang="cs-CZ" b="1" dirty="0" smtClean="0"/>
              <a:t>20. 9 . 2012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VY_32_INOVACE_51_PZ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5707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836712"/>
            <a:ext cx="867645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Anotace</a:t>
            </a:r>
          </a:p>
          <a:p>
            <a:endParaRPr lang="cs-CZ" b="1" dirty="0"/>
          </a:p>
          <a:p>
            <a:r>
              <a:rPr lang="cs-CZ" dirty="0" smtClean="0"/>
              <a:t>Materiál je určen pro výklad učiva v 7. ročníku. Seznamuje žáky s „existenční vazbou“. Zaměřuje se především na používání a specifický slovosled anglické věty s touto vazbou. Žáci si také všímají pravidla překladu do češtiny – především na umístění příslovečného určení místa v české větě.  Při tvorbě záporu a otázky se žáci nejdříve pokusí sami formulovat věty v angličtině. Teprve pak je správná odpověď promítnuta na tabuli. Za vzor slouží kladné věty z úvodu výkladu</a:t>
            </a:r>
            <a:r>
              <a:rPr lang="cs-CZ" dirty="0" smtClean="0"/>
              <a:t>. Následně </a:t>
            </a:r>
            <a:r>
              <a:rPr lang="cs-CZ" dirty="0" smtClean="0"/>
              <a:t>si zapisují i český překlad.</a:t>
            </a:r>
          </a:p>
          <a:p>
            <a:r>
              <a:rPr lang="cs-CZ" dirty="0" smtClean="0"/>
              <a:t>V závěru materiálu je několik vět na procvičení učiva.</a:t>
            </a:r>
          </a:p>
          <a:p>
            <a:r>
              <a:rPr lang="cs-CZ" dirty="0" smtClean="0"/>
              <a:t>Výklad učiva navazuje na vyučovací hodinu, kde si žáci doplňovali slovní zásobu anglických předložek.</a:t>
            </a:r>
          </a:p>
          <a:p>
            <a:endParaRPr lang="cs-CZ" b="1" dirty="0" smtClean="0"/>
          </a:p>
          <a:p>
            <a:r>
              <a:rPr lang="cs-CZ" b="1" dirty="0" smtClean="0"/>
              <a:t>Pilotáž</a:t>
            </a:r>
          </a:p>
          <a:p>
            <a:endParaRPr lang="cs-CZ" b="1" dirty="0"/>
          </a:p>
          <a:p>
            <a:r>
              <a:rPr lang="cs-CZ" dirty="0" smtClean="0"/>
              <a:t>Matriál byl ověřován ve čtyřech paralelních jazykových skupinách žáků 7. ročníku. Žáci reagovali na nové učivo dobře, vazbu doplňovali do vět správně a také správně přeložili </a:t>
            </a:r>
          </a:p>
          <a:p>
            <a:r>
              <a:rPr lang="cs-CZ" dirty="0" smtClean="0"/>
              <a:t>i věty, které jsou v závěru materiálu.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3906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2" y="1700808"/>
            <a:ext cx="6048672" cy="1015663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6000" b="1" dirty="0" err="1" smtClean="0">
                <a:ln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there</a:t>
            </a:r>
            <a:r>
              <a:rPr lang="cs-CZ" sz="6000" b="1" dirty="0" smtClean="0">
                <a:ln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 </a:t>
            </a:r>
            <a:r>
              <a:rPr lang="cs-CZ" sz="6000" b="1" dirty="0" err="1" smtClean="0">
                <a:ln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is</a:t>
            </a:r>
            <a:r>
              <a:rPr lang="cs-CZ" sz="6000" b="1" dirty="0" smtClean="0">
                <a:ln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 / are</a:t>
            </a:r>
            <a:endParaRPr lang="cs-CZ" sz="6000" b="1" dirty="0">
              <a:ln/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131840" y="4149080"/>
            <a:ext cx="37244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  <a:latin typeface="Arial Black" pitchFamily="34" charset="0"/>
              </a:rPr>
              <a:t>- existenční vazba</a:t>
            </a:r>
            <a:endParaRPr lang="cs-CZ" sz="2800" dirty="0">
              <a:solidFill>
                <a:srgbClr val="C0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8555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3911146" y="1268760"/>
            <a:ext cx="2592288" cy="720080"/>
          </a:xfrm>
          <a:prstGeom prst="roundRect">
            <a:avLst/>
          </a:prstGeom>
          <a:gradFill flip="none" rotWithShape="1">
            <a:gsLst>
              <a:gs pos="0">
                <a:schemeClr val="accent3">
                  <a:lumMod val="75000"/>
                  <a:shade val="30000"/>
                  <a:satMod val="115000"/>
                </a:schemeClr>
              </a:gs>
              <a:gs pos="50000">
                <a:schemeClr val="accent3">
                  <a:lumMod val="75000"/>
                  <a:shade val="67500"/>
                  <a:satMod val="115000"/>
                </a:schemeClr>
              </a:gs>
              <a:gs pos="100000">
                <a:schemeClr val="accent3">
                  <a:lumMod val="75000"/>
                  <a:shade val="100000"/>
                  <a:satMod val="115000"/>
                </a:schemeClr>
              </a:gs>
            </a:gsLst>
            <a:lin ang="81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Arial Black" pitchFamily="34" charset="0"/>
              </a:rPr>
              <a:t>něco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922186" y="1268760"/>
            <a:ext cx="2713709" cy="720080"/>
          </a:xfrm>
          <a:prstGeom prst="roundRect">
            <a:avLst/>
          </a:prstGeom>
          <a:gradFill flip="none" rotWithShape="1">
            <a:gsLst>
              <a:gs pos="0">
                <a:srgbClr val="FF0000">
                  <a:shade val="30000"/>
                  <a:satMod val="115000"/>
                </a:srgbClr>
              </a:gs>
              <a:gs pos="50000">
                <a:srgbClr val="FF0000">
                  <a:shade val="67500"/>
                  <a:satMod val="115000"/>
                </a:srgbClr>
              </a:gs>
              <a:gs pos="100000">
                <a:srgbClr val="FF000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Arial Black" pitchFamily="34" charset="0"/>
              </a:rPr>
              <a:t>někde je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835696" y="2138080"/>
            <a:ext cx="36150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Na stole je</a:t>
            </a: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 kniha.</a:t>
            </a:r>
            <a:endParaRPr lang="cs-CZ" sz="2800" dirty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33970" y="3580670"/>
            <a:ext cx="395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Ve třídě je</a:t>
            </a: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 30 žáků.</a:t>
            </a:r>
            <a:endParaRPr lang="cs-CZ" sz="2800" dirty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00347" y="4869160"/>
            <a:ext cx="33211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Na zdi je </a:t>
            </a: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obraz.</a:t>
            </a:r>
            <a:endParaRPr lang="cs-CZ" sz="2800" dirty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29764" y="2807350"/>
            <a:ext cx="5823710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There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is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a </a:t>
            </a:r>
            <a:r>
              <a:rPr lang="cs-CZ" sz="2800" dirty="0" err="1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book</a:t>
            </a: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on </a:t>
            </a:r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the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table.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47664" y="4280325"/>
            <a:ext cx="6696744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There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are </a:t>
            </a: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30 </a:t>
            </a:r>
            <a:r>
              <a:rPr lang="cs-CZ" sz="2800" dirty="0" err="1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pupils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in </a:t>
            </a:r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the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class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.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691680" y="5577043"/>
            <a:ext cx="6081601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There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is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a </a:t>
            </a:r>
            <a:r>
              <a:rPr lang="cs-CZ" sz="2800" dirty="0" err="1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picture</a:t>
            </a: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on </a:t>
            </a:r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the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wall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.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4426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/>
      <p:bldP spid="7" grpId="0"/>
      <p:bldP spid="8" grpId="0"/>
      <p:bldP spid="9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628799"/>
            <a:ext cx="723146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>
                <a:latin typeface="Arial Black" pitchFamily="34" charset="0"/>
              </a:rPr>
              <a:t>nejčastěji se používá u popisu obrázku ,</a:t>
            </a:r>
          </a:p>
          <a:p>
            <a:r>
              <a:rPr lang="cs-CZ" sz="2400" dirty="0" smtClean="0">
                <a:latin typeface="Arial Black" pitchFamily="34" charset="0"/>
              </a:rPr>
              <a:t>    nějakého místa (místnost, město…)</a:t>
            </a:r>
            <a:endParaRPr lang="cs-CZ" sz="24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690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62263" y="1098878"/>
            <a:ext cx="324992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</a:rPr>
              <a:t>- </a:t>
            </a:r>
            <a:r>
              <a:rPr lang="cs-CZ" sz="4000" dirty="0" err="1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</a:rPr>
              <a:t>negatives</a:t>
            </a:r>
            <a:endParaRPr lang="cs-CZ" sz="4000" dirty="0">
              <a:solidFill>
                <a:schemeClr val="accent6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71600" y="2276872"/>
            <a:ext cx="634148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err="1">
                <a:latin typeface="Arial Black" pitchFamily="34" charset="0"/>
              </a:rPr>
              <a:t>There</a:t>
            </a:r>
            <a:r>
              <a:rPr lang="cs-CZ" sz="2800" dirty="0">
                <a:latin typeface="Arial Black" pitchFamily="34" charset="0"/>
              </a:rPr>
              <a:t> </a:t>
            </a:r>
            <a:r>
              <a:rPr lang="cs-CZ" sz="2800" dirty="0" err="1" smtClean="0">
                <a:latin typeface="Arial Black" pitchFamily="34" charset="0"/>
              </a:rPr>
              <a:t>isn´t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>
                <a:latin typeface="Arial Black" pitchFamily="34" charset="0"/>
              </a:rPr>
              <a:t>a </a:t>
            </a:r>
            <a:r>
              <a:rPr lang="cs-CZ" sz="2800" dirty="0" err="1">
                <a:latin typeface="Arial Black" pitchFamily="34" charset="0"/>
              </a:rPr>
              <a:t>book</a:t>
            </a:r>
            <a:r>
              <a:rPr lang="cs-CZ" sz="2800" dirty="0">
                <a:latin typeface="Arial Black" pitchFamily="34" charset="0"/>
              </a:rPr>
              <a:t> on </a:t>
            </a:r>
            <a:r>
              <a:rPr lang="cs-CZ" sz="2800" dirty="0" err="1">
                <a:latin typeface="Arial Black" pitchFamily="34" charset="0"/>
              </a:rPr>
              <a:t>the</a:t>
            </a:r>
            <a:r>
              <a:rPr lang="cs-CZ" sz="2800" dirty="0">
                <a:latin typeface="Arial Black" pitchFamily="34" charset="0"/>
              </a:rPr>
              <a:t> table.</a:t>
            </a:r>
          </a:p>
        </p:txBody>
      </p:sp>
      <p:sp>
        <p:nvSpPr>
          <p:cNvPr id="4" name="Obdélník 3"/>
          <p:cNvSpPr/>
          <p:nvPr/>
        </p:nvSpPr>
        <p:spPr>
          <a:xfrm>
            <a:off x="1043608" y="3613666"/>
            <a:ext cx="701410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err="1">
                <a:latin typeface="Arial Black" pitchFamily="34" charset="0"/>
              </a:rPr>
              <a:t>There</a:t>
            </a:r>
            <a:r>
              <a:rPr lang="cs-CZ" sz="2800" dirty="0">
                <a:latin typeface="Arial Black" pitchFamily="34" charset="0"/>
              </a:rPr>
              <a:t> </a:t>
            </a:r>
            <a:r>
              <a:rPr lang="cs-CZ" sz="2800" dirty="0" err="1" smtClean="0">
                <a:latin typeface="Arial Black" pitchFamily="34" charset="0"/>
              </a:rPr>
              <a:t>aren´t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>
                <a:latin typeface="Arial Black" pitchFamily="34" charset="0"/>
              </a:rPr>
              <a:t>30 </a:t>
            </a:r>
            <a:r>
              <a:rPr lang="cs-CZ" sz="2800" dirty="0" err="1">
                <a:latin typeface="Arial Black" pitchFamily="34" charset="0"/>
              </a:rPr>
              <a:t>pupils</a:t>
            </a:r>
            <a:r>
              <a:rPr lang="cs-CZ" sz="2800" dirty="0">
                <a:latin typeface="Arial Black" pitchFamily="34" charset="0"/>
              </a:rPr>
              <a:t> in </a:t>
            </a:r>
            <a:r>
              <a:rPr lang="cs-CZ" sz="2800" dirty="0" err="1">
                <a:latin typeface="Arial Black" pitchFamily="34" charset="0"/>
              </a:rPr>
              <a:t>the</a:t>
            </a:r>
            <a:r>
              <a:rPr lang="cs-CZ" sz="2800" dirty="0">
                <a:latin typeface="Arial Black" pitchFamily="34" charset="0"/>
              </a:rPr>
              <a:t> </a:t>
            </a:r>
            <a:r>
              <a:rPr lang="cs-CZ" sz="2800" dirty="0" err="1">
                <a:latin typeface="Arial Black" pitchFamily="34" charset="0"/>
              </a:rPr>
              <a:t>class</a:t>
            </a:r>
            <a:r>
              <a:rPr lang="cs-CZ" sz="2800" dirty="0">
                <a:latin typeface="Arial Black" pitchFamily="34" charset="0"/>
              </a:rPr>
              <a:t>.</a:t>
            </a:r>
          </a:p>
        </p:txBody>
      </p:sp>
      <p:sp>
        <p:nvSpPr>
          <p:cNvPr id="5" name="Obdélník 4"/>
          <p:cNvSpPr/>
          <p:nvPr/>
        </p:nvSpPr>
        <p:spPr>
          <a:xfrm>
            <a:off x="1043608" y="5085184"/>
            <a:ext cx="659937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err="1">
                <a:latin typeface="Arial Black" pitchFamily="34" charset="0"/>
              </a:rPr>
              <a:t>There</a:t>
            </a:r>
            <a:r>
              <a:rPr lang="cs-CZ" sz="2800" dirty="0">
                <a:latin typeface="Arial Black" pitchFamily="34" charset="0"/>
              </a:rPr>
              <a:t> </a:t>
            </a:r>
            <a:r>
              <a:rPr lang="cs-CZ" sz="2800" dirty="0" err="1" smtClean="0">
                <a:latin typeface="Arial Black" pitchFamily="34" charset="0"/>
              </a:rPr>
              <a:t>isn´t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>
                <a:latin typeface="Arial Black" pitchFamily="34" charset="0"/>
              </a:rPr>
              <a:t>a </a:t>
            </a:r>
            <a:r>
              <a:rPr lang="cs-CZ" sz="2800" dirty="0" err="1">
                <a:latin typeface="Arial Black" pitchFamily="34" charset="0"/>
              </a:rPr>
              <a:t>picture</a:t>
            </a:r>
            <a:r>
              <a:rPr lang="cs-CZ" sz="2800" dirty="0">
                <a:latin typeface="Arial Black" pitchFamily="34" charset="0"/>
              </a:rPr>
              <a:t> on </a:t>
            </a:r>
            <a:r>
              <a:rPr lang="cs-CZ" sz="2800" dirty="0" err="1">
                <a:latin typeface="Arial Black" pitchFamily="34" charset="0"/>
              </a:rPr>
              <a:t>the</a:t>
            </a:r>
            <a:r>
              <a:rPr lang="cs-CZ" sz="2800" dirty="0">
                <a:latin typeface="Arial Black" pitchFamily="34" charset="0"/>
              </a:rPr>
              <a:t> </a:t>
            </a:r>
            <a:r>
              <a:rPr lang="cs-CZ" sz="2800" dirty="0" err="1">
                <a:latin typeface="Arial Black" pitchFamily="34" charset="0"/>
              </a:rPr>
              <a:t>wall</a:t>
            </a:r>
            <a:r>
              <a:rPr lang="cs-CZ" sz="2800" dirty="0">
                <a:latin typeface="Arial Black" pitchFamily="34" charset="0"/>
              </a:rPr>
              <a:t>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043608" y="3026118"/>
            <a:ext cx="26981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Na stole není kniha.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28590" y="4432385"/>
            <a:ext cx="29172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Ve třídě není 30 žáků.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77394" y="5764614"/>
            <a:ext cx="24306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Na zdi není obraz.</a:t>
            </a:r>
            <a:endParaRPr lang="cs-CZ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7605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86880" y="1052736"/>
            <a:ext cx="32592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</a:rPr>
              <a:t>- </a:t>
            </a:r>
            <a:r>
              <a:rPr lang="cs-CZ" sz="4000" dirty="0" err="1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</a:rPr>
              <a:t>questions</a:t>
            </a:r>
            <a:endParaRPr lang="cs-CZ" sz="4000" dirty="0">
              <a:solidFill>
                <a:schemeClr val="accent6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259632" y="2184617"/>
            <a:ext cx="595195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 err="1" smtClean="0">
                <a:latin typeface="Arial Black" pitchFamily="34" charset="0"/>
              </a:rPr>
              <a:t>Is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 err="1" smtClean="0">
                <a:latin typeface="Arial Black" pitchFamily="34" charset="0"/>
              </a:rPr>
              <a:t>there</a:t>
            </a:r>
            <a:r>
              <a:rPr lang="cs-CZ" sz="2800" dirty="0" smtClean="0">
                <a:latin typeface="Arial Black" pitchFamily="34" charset="0"/>
              </a:rPr>
              <a:t> a </a:t>
            </a:r>
            <a:r>
              <a:rPr lang="cs-CZ" sz="2800" dirty="0" err="1">
                <a:latin typeface="Arial Black" pitchFamily="34" charset="0"/>
              </a:rPr>
              <a:t>book</a:t>
            </a:r>
            <a:r>
              <a:rPr lang="cs-CZ" sz="2800" dirty="0">
                <a:latin typeface="Arial Black" pitchFamily="34" charset="0"/>
              </a:rPr>
              <a:t> on </a:t>
            </a:r>
            <a:r>
              <a:rPr lang="cs-CZ" sz="2800" dirty="0" err="1">
                <a:latin typeface="Arial Black" pitchFamily="34" charset="0"/>
              </a:rPr>
              <a:t>the</a:t>
            </a:r>
            <a:r>
              <a:rPr lang="cs-CZ" sz="2800" dirty="0">
                <a:latin typeface="Arial Black" pitchFamily="34" charset="0"/>
              </a:rPr>
              <a:t> </a:t>
            </a:r>
            <a:r>
              <a:rPr lang="cs-CZ" sz="2800" dirty="0" smtClean="0">
                <a:latin typeface="Arial Black" pitchFamily="34" charset="0"/>
              </a:rPr>
              <a:t>table?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435696" y="3573016"/>
            <a:ext cx="652518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Are </a:t>
            </a:r>
            <a:r>
              <a:rPr lang="cs-CZ" sz="2800" dirty="0" err="1" smtClean="0">
                <a:latin typeface="Arial Black" pitchFamily="34" charset="0"/>
              </a:rPr>
              <a:t>there</a:t>
            </a:r>
            <a:r>
              <a:rPr lang="cs-CZ" sz="2800" dirty="0" smtClean="0">
                <a:latin typeface="Arial Black" pitchFamily="34" charset="0"/>
              </a:rPr>
              <a:t> 30 </a:t>
            </a:r>
            <a:r>
              <a:rPr lang="cs-CZ" sz="2800" dirty="0" err="1">
                <a:latin typeface="Arial Black" pitchFamily="34" charset="0"/>
              </a:rPr>
              <a:t>pupils</a:t>
            </a:r>
            <a:r>
              <a:rPr lang="cs-CZ" sz="2800" dirty="0">
                <a:latin typeface="Arial Black" pitchFamily="34" charset="0"/>
              </a:rPr>
              <a:t> in </a:t>
            </a:r>
            <a:r>
              <a:rPr lang="cs-CZ" sz="2800" dirty="0" err="1">
                <a:latin typeface="Arial Black" pitchFamily="34" charset="0"/>
              </a:rPr>
              <a:t>the</a:t>
            </a:r>
            <a:r>
              <a:rPr lang="cs-CZ" sz="2800" dirty="0">
                <a:latin typeface="Arial Black" pitchFamily="34" charset="0"/>
              </a:rPr>
              <a:t> </a:t>
            </a:r>
            <a:r>
              <a:rPr lang="cs-CZ" sz="2800" dirty="0" err="1" smtClean="0">
                <a:latin typeface="Arial Black" pitchFamily="34" charset="0"/>
              </a:rPr>
              <a:t>class</a:t>
            </a:r>
            <a:r>
              <a:rPr lang="cs-CZ" sz="2800" dirty="0" smtClean="0">
                <a:latin typeface="Arial Black" pitchFamily="34" charset="0"/>
              </a:rPr>
              <a:t>?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536600" y="5013176"/>
            <a:ext cx="608961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Is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 err="1" smtClean="0">
                <a:latin typeface="Arial Black" pitchFamily="34" charset="0"/>
              </a:rPr>
              <a:t>there</a:t>
            </a:r>
            <a:r>
              <a:rPr lang="cs-CZ" sz="2800" dirty="0" smtClean="0">
                <a:latin typeface="Arial Black" pitchFamily="34" charset="0"/>
              </a:rPr>
              <a:t> a </a:t>
            </a:r>
            <a:r>
              <a:rPr lang="cs-CZ" sz="2800" dirty="0" err="1">
                <a:latin typeface="Arial Black" pitchFamily="34" charset="0"/>
              </a:rPr>
              <a:t>picture</a:t>
            </a:r>
            <a:r>
              <a:rPr lang="cs-CZ" sz="2800" dirty="0">
                <a:latin typeface="Arial Black" pitchFamily="34" charset="0"/>
              </a:rPr>
              <a:t> on </a:t>
            </a:r>
            <a:r>
              <a:rPr lang="cs-CZ" sz="2800" dirty="0" err="1">
                <a:latin typeface="Arial Black" pitchFamily="34" charset="0"/>
              </a:rPr>
              <a:t>the</a:t>
            </a:r>
            <a:r>
              <a:rPr lang="cs-CZ" sz="2800" dirty="0">
                <a:latin typeface="Arial Black" pitchFamily="34" charset="0"/>
              </a:rPr>
              <a:t> </a:t>
            </a:r>
            <a:r>
              <a:rPr lang="cs-CZ" sz="2800" dirty="0" err="1" smtClean="0">
                <a:latin typeface="Arial Black" pitchFamily="34" charset="0"/>
              </a:rPr>
              <a:t>wall</a:t>
            </a:r>
            <a:r>
              <a:rPr lang="cs-CZ" sz="2800" dirty="0" smtClean="0">
                <a:latin typeface="Arial Black" pitchFamily="34" charset="0"/>
              </a:rPr>
              <a:t>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24341" y="2882458"/>
            <a:ext cx="36668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Je na stole ( nějaká) kniha?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38025" y="4396462"/>
            <a:ext cx="27118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Je ve třídě 30 žáků?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58127" y="5722346"/>
            <a:ext cx="33094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Je na zdi (nějaký) obraz?</a:t>
            </a:r>
            <a:endParaRPr lang="cs-CZ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0560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213402"/>
            <a:ext cx="420506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</a:rPr>
              <a:t>- </a:t>
            </a:r>
            <a:r>
              <a:rPr lang="cs-CZ" sz="4000" dirty="0" err="1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</a:rPr>
              <a:t>short</a:t>
            </a:r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4000" dirty="0" err="1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</a:rPr>
              <a:t>answer</a:t>
            </a:r>
            <a:endParaRPr lang="cs-CZ" sz="4000" dirty="0">
              <a:solidFill>
                <a:schemeClr val="accent6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2221980"/>
            <a:ext cx="27486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Yes</a:t>
            </a:r>
            <a:r>
              <a:rPr lang="cs-CZ" sz="2800" dirty="0" smtClean="0">
                <a:latin typeface="Arial Black" pitchFamily="34" charset="0"/>
              </a:rPr>
              <a:t>, </a:t>
            </a:r>
            <a:r>
              <a:rPr lang="cs-CZ" sz="2800" dirty="0" err="1" smtClean="0">
                <a:latin typeface="Arial Black" pitchFamily="34" charset="0"/>
              </a:rPr>
              <a:t>there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 err="1" smtClean="0">
                <a:latin typeface="Arial Black" pitchFamily="34" charset="0"/>
              </a:rPr>
              <a:t>is</a:t>
            </a:r>
            <a:r>
              <a:rPr lang="cs-CZ" sz="2800" dirty="0" smtClean="0">
                <a:latin typeface="Arial Black" pitchFamily="34" charset="0"/>
              </a:rPr>
              <a:t>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709969" y="2157448"/>
            <a:ext cx="321818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No, </a:t>
            </a:r>
            <a:r>
              <a:rPr lang="cs-CZ" sz="2800" dirty="0" err="1">
                <a:latin typeface="Arial Black" pitchFamily="34" charset="0"/>
              </a:rPr>
              <a:t>there</a:t>
            </a:r>
            <a:r>
              <a:rPr lang="cs-CZ" sz="2800" dirty="0">
                <a:latin typeface="Arial Black" pitchFamily="34" charset="0"/>
              </a:rPr>
              <a:t> </a:t>
            </a:r>
            <a:r>
              <a:rPr lang="cs-CZ" sz="2800" dirty="0" err="1" smtClean="0">
                <a:latin typeface="Arial Black" pitchFamily="34" charset="0"/>
              </a:rPr>
              <a:t>isn´t</a:t>
            </a:r>
            <a:r>
              <a:rPr lang="cs-CZ" sz="2800" dirty="0" smtClean="0">
                <a:latin typeface="Arial Black" pitchFamily="34" charset="0"/>
              </a:rPr>
              <a:t>.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331640" y="3531461"/>
            <a:ext cx="305096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err="1">
                <a:latin typeface="Arial Black" pitchFamily="34" charset="0"/>
              </a:rPr>
              <a:t>Yes</a:t>
            </a:r>
            <a:r>
              <a:rPr lang="cs-CZ" sz="2800" dirty="0">
                <a:latin typeface="Arial Black" pitchFamily="34" charset="0"/>
              </a:rPr>
              <a:t>, </a:t>
            </a:r>
            <a:r>
              <a:rPr lang="cs-CZ" sz="2800" dirty="0" err="1">
                <a:latin typeface="Arial Black" pitchFamily="34" charset="0"/>
              </a:rPr>
              <a:t>there</a:t>
            </a:r>
            <a:r>
              <a:rPr lang="cs-CZ" sz="2800" dirty="0">
                <a:latin typeface="Arial Black" pitchFamily="34" charset="0"/>
              </a:rPr>
              <a:t> </a:t>
            </a:r>
            <a:r>
              <a:rPr lang="cs-CZ" sz="2800" dirty="0" smtClean="0">
                <a:latin typeface="Arial Black" pitchFamily="34" charset="0"/>
              </a:rPr>
              <a:t>are.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709969" y="3530013"/>
            <a:ext cx="340029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No, </a:t>
            </a:r>
            <a:r>
              <a:rPr lang="cs-CZ" sz="2800" dirty="0" err="1" smtClean="0">
                <a:latin typeface="Arial Black" pitchFamily="34" charset="0"/>
              </a:rPr>
              <a:t>there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 err="1" smtClean="0">
                <a:latin typeface="Arial Black" pitchFamily="34" charset="0"/>
              </a:rPr>
              <a:t>aren´t</a:t>
            </a:r>
            <a:r>
              <a:rPr lang="cs-CZ" sz="2800" dirty="0" smtClean="0">
                <a:latin typeface="Arial Black" pitchFamily="34" charset="0"/>
              </a:rPr>
              <a:t>.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64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35973" y="868070"/>
            <a:ext cx="50011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latin typeface="Arial Black" pitchFamily="34" charset="0"/>
              </a:rPr>
              <a:t>Complete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sentences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with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there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is</a:t>
            </a:r>
            <a:r>
              <a:rPr lang="cs-CZ" dirty="0" smtClean="0">
                <a:latin typeface="Arial Black" pitchFamily="34" charset="0"/>
              </a:rPr>
              <a:t>/are: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10688" y="1988840"/>
            <a:ext cx="55140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1 . . . . . . . . . . .  </a:t>
            </a:r>
            <a:r>
              <a:rPr lang="cs-CZ" dirty="0" err="1" smtClean="0">
                <a:latin typeface="Arial Black" pitchFamily="34" charset="0"/>
              </a:rPr>
              <a:t>some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children</a:t>
            </a:r>
            <a:r>
              <a:rPr lang="cs-CZ" dirty="0" smtClean="0">
                <a:latin typeface="Arial Black" pitchFamily="34" charset="0"/>
              </a:rPr>
              <a:t> in </a:t>
            </a:r>
            <a:r>
              <a:rPr lang="cs-CZ" dirty="0" err="1" smtClean="0">
                <a:latin typeface="Arial Black" pitchFamily="34" charset="0"/>
              </a:rPr>
              <a:t>the</a:t>
            </a:r>
            <a:r>
              <a:rPr lang="cs-CZ" dirty="0" smtClean="0">
                <a:latin typeface="Arial Black" pitchFamily="34" charset="0"/>
              </a:rPr>
              <a:t> park.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35973" y="2708920"/>
            <a:ext cx="47907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2 . . . . . . . . . . .  a </a:t>
            </a:r>
            <a:r>
              <a:rPr lang="cs-CZ" dirty="0" err="1" smtClean="0">
                <a:latin typeface="Arial Black" pitchFamily="34" charset="0"/>
              </a:rPr>
              <a:t>book</a:t>
            </a:r>
            <a:r>
              <a:rPr lang="cs-CZ" dirty="0" smtClean="0">
                <a:latin typeface="Arial Black" pitchFamily="34" charset="0"/>
              </a:rPr>
              <a:t> on </a:t>
            </a:r>
            <a:r>
              <a:rPr lang="cs-CZ" dirty="0" err="1" smtClean="0">
                <a:latin typeface="Arial Black" pitchFamily="34" charset="0"/>
              </a:rPr>
              <a:t>the</a:t>
            </a:r>
            <a:r>
              <a:rPr lang="cs-CZ" dirty="0" smtClean="0">
                <a:latin typeface="Arial Black" pitchFamily="34" charset="0"/>
              </a:rPr>
              <a:t> table?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51905" y="3573016"/>
            <a:ext cx="5816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3 . . . . . . . . . . .  Katy and Tom in </a:t>
            </a:r>
            <a:r>
              <a:rPr lang="cs-CZ" dirty="0" err="1" smtClean="0">
                <a:latin typeface="Arial Black" pitchFamily="34" charset="0"/>
              </a:rPr>
              <a:t>the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kitchen</a:t>
            </a:r>
            <a:r>
              <a:rPr lang="cs-CZ" dirty="0" smtClean="0">
                <a:latin typeface="Arial Black" pitchFamily="34" charset="0"/>
              </a:rPr>
              <a:t>.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51905" y="4437112"/>
            <a:ext cx="60052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4 </a:t>
            </a:r>
            <a:r>
              <a:rPr lang="cs-CZ" dirty="0" err="1" smtClean="0">
                <a:latin typeface="Arial Black" pitchFamily="34" charset="0"/>
              </a:rPr>
              <a:t>Is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there</a:t>
            </a:r>
            <a:r>
              <a:rPr lang="cs-CZ" dirty="0" smtClean="0">
                <a:latin typeface="Arial Black" pitchFamily="34" charset="0"/>
              </a:rPr>
              <a:t> a TV in </a:t>
            </a:r>
            <a:r>
              <a:rPr lang="cs-CZ" dirty="0" err="1" smtClean="0">
                <a:latin typeface="Arial Black" pitchFamily="34" charset="0"/>
              </a:rPr>
              <a:t>the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room</a:t>
            </a:r>
            <a:r>
              <a:rPr lang="cs-CZ" dirty="0" smtClean="0">
                <a:latin typeface="Arial Black" pitchFamily="34" charset="0"/>
              </a:rPr>
              <a:t>? </a:t>
            </a:r>
            <a:r>
              <a:rPr lang="cs-CZ" dirty="0" err="1" smtClean="0">
                <a:latin typeface="Arial Black" pitchFamily="34" charset="0"/>
              </a:rPr>
              <a:t>Yes</a:t>
            </a:r>
            <a:r>
              <a:rPr lang="cs-CZ" dirty="0" smtClean="0">
                <a:latin typeface="Arial Black" pitchFamily="34" charset="0"/>
              </a:rPr>
              <a:t>, . . . . . . . . . . .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75656" y="1753869"/>
            <a:ext cx="14166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There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 are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88272" y="2524254"/>
            <a:ext cx="11630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Is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there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457792" y="3365510"/>
            <a:ext cx="14166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There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 are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74575" y="4212981"/>
            <a:ext cx="11501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there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is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8293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67266" y="868070"/>
            <a:ext cx="13801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latin typeface="Arial Black" pitchFamily="34" charset="0"/>
              </a:rPr>
              <a:t>Translate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1628800"/>
            <a:ext cx="26952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Ve třídě je 15 lavic.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15906" y="2740278"/>
            <a:ext cx="4284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V naší škole jsou dvě tělocvičny.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3779748"/>
            <a:ext cx="24801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Na lavici je sešity.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91710" y="4809573"/>
            <a:ext cx="32076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V aktovce není pouzdro.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11934" y="2105331"/>
            <a:ext cx="47357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There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 are 15 </a:t>
            </a:r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desks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 in </a:t>
            </a:r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the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clasroom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.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51674" y="3109610"/>
            <a:ext cx="4595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In </a:t>
            </a:r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our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school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 are </a:t>
            </a:r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two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gymnasiums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.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04415" y="4276029"/>
            <a:ext cx="50489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  <a:latin typeface="Arial Black" pitchFamily="34" charset="0"/>
              </a:rPr>
              <a:t>There is an exercise-book on the desk.</a:t>
            </a:r>
            <a:endParaRPr lang="en-GB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964266" y="5373216"/>
            <a:ext cx="43706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There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isn´t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 a </a:t>
            </a:r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pencase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 in </a:t>
            </a:r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the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bag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.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6905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500915"/>
            <a:ext cx="1484830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Calibri" pitchFamily="34" charset="0"/>
              </a:rPr>
              <a:t>Zdroje</a:t>
            </a:r>
          </a:p>
          <a:p>
            <a:r>
              <a:rPr lang="cs-CZ" dirty="0" smtClean="0">
                <a:latin typeface="Calibri" pitchFamily="34" charset="0"/>
              </a:rPr>
              <a:t>Vlastní tvorba</a:t>
            </a:r>
          </a:p>
          <a:p>
            <a:endParaRPr lang="cs-CZ" sz="16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2821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95</TotalTime>
  <Words>547</Words>
  <Application>Microsoft Office PowerPoint</Application>
  <PresentationFormat>Předvádění na obrazovce (4:3)</PresentationFormat>
  <Paragraphs>79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Špendlík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there is / are</dc:title>
  <dc:creator>ZS SLOVAN Zezulová</dc:creator>
  <cp:lastModifiedBy>EU12</cp:lastModifiedBy>
  <cp:revision>14</cp:revision>
  <dcterms:created xsi:type="dcterms:W3CDTF">2012-09-23T13:11:29Z</dcterms:created>
  <dcterms:modified xsi:type="dcterms:W3CDTF">2013-02-10T17:50:30Z</dcterms:modified>
</cp:coreProperties>
</file>