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6" r:id="rId3"/>
    <p:sldMasterId id="2147483708" r:id="rId4"/>
    <p:sldMasterId id="2147483720" r:id="rId5"/>
    <p:sldMasterId id="2147483768" r:id="rId6"/>
    <p:sldMasterId id="2147483792" r:id="rId7"/>
    <p:sldMasterId id="2147483816" r:id="rId8"/>
    <p:sldMasterId id="2147483852" r:id="rId9"/>
    <p:sldMasterId id="2147483864" r:id="rId10"/>
  </p:sldMasterIdLst>
  <p:sldIdLst>
    <p:sldId id="257" r:id="rId11"/>
    <p:sldId id="258" r:id="rId12"/>
    <p:sldId id="278" r:id="rId13"/>
    <p:sldId id="260" r:id="rId14"/>
    <p:sldId id="261" r:id="rId15"/>
    <p:sldId id="279" r:id="rId16"/>
    <p:sldId id="262" r:id="rId17"/>
    <p:sldId id="266" r:id="rId18"/>
    <p:sldId id="267" r:id="rId19"/>
    <p:sldId id="268" r:id="rId20"/>
    <p:sldId id="275" r:id="rId21"/>
    <p:sldId id="270" r:id="rId22"/>
    <p:sldId id="273" r:id="rId23"/>
    <p:sldId id="274"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1.xml"/><Relationship Id="rId7" Type="http://schemas.openxmlformats.org/officeDocument/2006/relationships/slideMaster" Target="slideMasters/slideMaster7.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6.xml"/><Relationship Id="rId20"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1.xml"/><Relationship Id="rId24" Type="http://schemas.openxmlformats.org/officeDocument/2006/relationships/slide" Target="slides/slide14.xml"/><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4184965040"/>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525529479"/>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2580284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98426835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007072439"/>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116916441"/>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948480614"/>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019586263"/>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375476453"/>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980481681"/>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110255620"/>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353877097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2144808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884687727"/>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52382752"/>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339833780"/>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309033516"/>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047754295"/>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646239376"/>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374458098"/>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068858840"/>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5518283"/>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1352727833"/>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303846126"/>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734925526"/>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518817643"/>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19834462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53301297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217015044"/>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443471022"/>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626319215"/>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970616809"/>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128108805"/>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1506166617"/>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577661031"/>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925574254"/>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362913401"/>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78392948"/>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723209645"/>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88893494"/>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492492082"/>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681631309"/>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23710649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467504476"/>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1998902558"/>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473965775"/>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004389720"/>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996702812"/>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611306199"/>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855174310"/>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163155199"/>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820520035"/>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999694301"/>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634932987"/>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584775041"/>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1612575410"/>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37622435"/>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005124151"/>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25830490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438904285"/>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419055057"/>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837753296"/>
      </p:ext>
    </p:extLst>
  </p:cSld>
  <p:clrMapOvr>
    <a:masterClrMapping/>
  </p:clrMapOvr>
  <p:transition>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80057446"/>
      </p:ext>
    </p:extLst>
  </p:cSld>
  <p:clrMapOvr>
    <a:masterClrMapping/>
  </p:clrMapOvr>
  <p:transition>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351530587"/>
      </p:ext>
    </p:extLst>
  </p:cSld>
  <p:clrMapOvr>
    <a:masterClrMapping/>
  </p:clrMapOvr>
  <p:transition>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940779591"/>
      </p:ext>
    </p:extLst>
  </p:cSld>
  <p:clrMapOvr>
    <a:masterClrMapping/>
  </p:clrMapOvr>
  <p:transition>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067998294"/>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3907507846"/>
      </p:ext>
    </p:extLst>
  </p:cSld>
  <p:clrMapOvr>
    <a:masterClrMapping/>
  </p:clrMapOvr>
  <p:transition>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325038429"/>
      </p:ext>
    </p:extLst>
  </p:cSld>
  <p:clrMapOvr>
    <a:masterClrMapping/>
  </p:clrMapOvr>
  <p:transition>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659275017"/>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899873060"/>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282503660"/>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623263825"/>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7415103"/>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386770314"/>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77226324"/>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788737447"/>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218837897"/>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2796186760"/>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975746948"/>
      </p:ext>
    </p:extLst>
  </p:cSld>
  <p:clrMapOvr>
    <a:masterClrMapping/>
  </p:clrMapOvr>
  <p:transition>
    <p:fade/>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01940749"/>
      </p:ext>
    </p:extLst>
  </p:cSld>
  <p:clrMapOvr>
    <a:masterClrMapping/>
  </p:clrMapOvr>
  <p:transition>
    <p:fade/>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12184917"/>
      </p:ext>
    </p:extLst>
  </p:cSld>
  <p:clrMapOvr>
    <a:masterClrMapping/>
  </p:clrMapOvr>
  <p:transition>
    <p:fade/>
  </p:transition>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86253205"/>
      </p:ext>
    </p:extLst>
  </p:cSld>
  <p:clrMapOvr>
    <a:masterClrMapping/>
  </p:clrMapOvr>
  <p:transition>
    <p:fade/>
  </p:transition>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443177980"/>
      </p:ext>
    </p:extLst>
  </p:cSld>
  <p:clrMapOvr>
    <a:masterClrMapping/>
  </p:clrMapOvr>
  <p:transition>
    <p:fade/>
  </p:transition>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921280504"/>
      </p:ext>
    </p:extLst>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746577886"/>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289701514"/>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656612448"/>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15655126"/>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3632748904"/>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72834075"/>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962785335"/>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711322896"/>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441494684"/>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55632860"/>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885967278"/>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109637319"/>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796334417"/>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041443198"/>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261119260"/>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3"/>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0B1BABC0-E89C-48C3-87C1-96D5428E5C47}" type="datetimeFigureOut">
              <a:rPr lang="cs-CZ">
                <a:solidFill>
                  <a:prstClr val="white"/>
                </a:solidFill>
              </a:rPr>
              <a:pPr>
                <a:defRPr/>
              </a:pPr>
              <a:t>30.5.2012</a:t>
            </a:fld>
            <a:endParaRPr lang="cs-CZ">
              <a:solidFill>
                <a:prstClr val="white"/>
              </a:solidFill>
            </a:endParaRPr>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solidFill>
                <a:prstClr val="white"/>
              </a:solidFill>
            </a:endParaRPr>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97AE1256-7712-4D0C-861F-41169DB2F57A}" type="slidenum">
              <a:rPr lang="cs-CZ"/>
              <a:pPr>
                <a:defRPr/>
              </a:pPr>
              <a:t>‹#›</a:t>
            </a:fld>
            <a:endParaRPr lang="cs-CZ"/>
          </a:p>
        </p:txBody>
      </p:sp>
    </p:spTree>
    <p:extLst>
      <p:ext uri="{BB962C8B-B14F-4D97-AF65-F5344CB8AC3E}">
        <p14:creationId xmlns:p14="http://schemas.microsoft.com/office/powerpoint/2010/main" val="343676917"/>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C6FBB1A2-9EA6-42D2-BB91-A78947863515}" type="datetimeFigureOut">
              <a:rPr lang="cs-CZ">
                <a:solidFill>
                  <a:prstClr val="white"/>
                </a:solidFill>
              </a:rPr>
              <a:pPr>
                <a:defRPr/>
              </a:pPr>
              <a:t>30.5.2012</a:t>
            </a:fld>
            <a:endParaRPr lang="cs-CZ">
              <a:solidFill>
                <a:prstClr val="white"/>
              </a:solidFill>
            </a:endParaRPr>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solidFill>
                <a:prstClr val="white"/>
              </a:solidFill>
            </a:endParaRPr>
          </a:p>
        </p:txBody>
      </p:sp>
      <p:sp>
        <p:nvSpPr>
          <p:cNvPr id="6" name="Zástupný symbol pro číslo snímku 5"/>
          <p:cNvSpPr>
            <a:spLocks noGrp="1"/>
          </p:cNvSpPr>
          <p:nvPr>
            <p:ph type="sldNum" sz="quarter" idx="12"/>
          </p:nvPr>
        </p:nvSpPr>
        <p:spPr/>
        <p:txBody>
          <a:bodyPr/>
          <a:lstStyle>
            <a:lvl1pPr>
              <a:defRPr/>
            </a:lvl1pPr>
          </a:lstStyle>
          <a:p>
            <a:pPr>
              <a:defRPr/>
            </a:pPr>
            <a:fld id="{A55036A2-188D-4742-BA37-23B84D2C5A3C}"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856910821"/>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Pravoúhlý trojúhelník 3"/>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sp>
        <p:nvSpPr>
          <p:cNvPr id="5" name="Rovnoramenný trojúhelník 4"/>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0A8F2D73-5758-4428-953B-0BD6ED94323A}" type="datetimeFigureOut">
              <a:rPr lang="cs-CZ">
                <a:solidFill>
                  <a:prstClr val="white"/>
                </a:solidFill>
              </a:rPr>
              <a:pPr>
                <a:defRPr/>
              </a:pPr>
              <a:t>30.5.2012</a:t>
            </a:fld>
            <a:endParaRPr lang="cs-CZ">
              <a:solidFill>
                <a:prstClr val="white"/>
              </a:solidFill>
            </a:endParaRPr>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solidFill>
                <a:prstClr val="white"/>
              </a:solidFill>
            </a:endParaRPr>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D5CD5258-99F1-40F4-9167-42CC0C1AA787}"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611558741"/>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67B30108-4E37-4BBB-88FD-99D9FE6DACA5}"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p:txBody>
          <a:bodyPr/>
          <a:lstStyle>
            <a:lvl1pPr>
              <a:defRPr/>
            </a:lvl1pPr>
          </a:lstStyle>
          <a:p>
            <a:pPr>
              <a:defRPr/>
            </a:pPr>
            <a:fld id="{BA3BFAD7-EAB9-4DFE-800B-73B2E5BCF9F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74605633"/>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A3489C79-A321-4B04-B8E9-9164C8BDF15E}" type="datetimeFigureOut">
              <a:rPr lang="cs-CZ">
                <a:solidFill>
                  <a:prstClr val="white"/>
                </a:solidFill>
              </a:rPr>
              <a:pPr>
                <a:defRPr/>
              </a:pPr>
              <a:t>30.5.2012</a:t>
            </a:fld>
            <a:endParaRPr lang="cs-CZ">
              <a:solidFill>
                <a:prstClr val="white"/>
              </a:solidFill>
            </a:endParaRPr>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solidFill>
                <a:prstClr val="white"/>
              </a:solidFill>
            </a:endParaRPr>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0B81B49B-681B-48BA-805F-96736B3AC7C2}"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649490248"/>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2CD18D0-6F1C-494C-BF9E-2970B5DB09A8}" type="datetimeFigureOut">
              <a:rPr lang="cs-CZ">
                <a:solidFill>
                  <a:prstClr val="white"/>
                </a:solidFill>
              </a:rPr>
              <a:pPr>
                <a:defRPr/>
              </a:pPr>
              <a:t>30.5.2012</a:t>
            </a:fld>
            <a:endParaRPr lang="cs-CZ">
              <a:solidFill>
                <a:prstClr val="white"/>
              </a:solidFill>
            </a:endParaRPr>
          </a:p>
        </p:txBody>
      </p:sp>
      <p:sp>
        <p:nvSpPr>
          <p:cNvPr id="4"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5" name="Zástupný symbol pro číslo snímku 22"/>
          <p:cNvSpPr>
            <a:spLocks noGrp="1"/>
          </p:cNvSpPr>
          <p:nvPr>
            <p:ph type="sldNum" sz="quarter" idx="12"/>
          </p:nvPr>
        </p:nvSpPr>
        <p:spPr/>
        <p:txBody>
          <a:bodyPr/>
          <a:lstStyle>
            <a:lvl1pPr>
              <a:defRPr/>
            </a:lvl1pPr>
          </a:lstStyle>
          <a:p>
            <a:pPr>
              <a:defRPr/>
            </a:pPr>
            <a:fld id="{8716F47E-42B7-49C3-AE8E-A36410A3C3E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970526791"/>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AFA38242-CB5C-4542-9ED9-1A4F8927A559}"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89116944-AD04-4C76-AFB1-65CFEDE83344}"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719321554"/>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D6C73F89-40A6-479E-ACA8-8550DE4502DF}"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3EAE5F82-1079-47D9-B231-EEF3DC10406E}"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555201247"/>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6E9E78A7-D63C-40B0-9621-B2C2ECAF9CA0}" type="datetimeFigureOut">
              <a:rPr lang="cs-CZ">
                <a:solidFill>
                  <a:prstClr val="white"/>
                </a:solidFill>
              </a:rPr>
              <a:pPr>
                <a:defRPr/>
              </a:pPr>
              <a:t>30.5.2012</a:t>
            </a:fld>
            <a:endParaRPr lang="cs-CZ">
              <a:solidFill>
                <a:prstClr val="white"/>
              </a:solidFill>
            </a:endParaRPr>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solidFill>
                <a:prstClr val="white"/>
              </a:solidFill>
            </a:endParaRPr>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DA7AF855-514E-4E1B-A42F-BBA8AAD8AA23}"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652235849"/>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7E10B61A-7D44-4A84-BD26-D2718C2CB26C}"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C0A82AB8-4505-4541-BC88-E158F81DEFE0}"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723492680"/>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2E30FE1C-896F-41A9-B2C0-38728DFF0B79}" type="datetimeFigureOut">
              <a:rPr lang="cs-CZ">
                <a:solidFill>
                  <a:prstClr val="white"/>
                </a:solidFill>
              </a:rPr>
              <a:pPr>
                <a:defRPr/>
              </a:pPr>
              <a:t>30.5.2012</a:t>
            </a:fld>
            <a:endParaRPr lang="cs-CZ">
              <a:solidFill>
                <a:prstClr val="white"/>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prstClr val="white"/>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45FD8874-C0CC-44B4-AFC3-71CE6B2E8FAF}"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1098244015"/>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2.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2.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2.jpe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2.jpe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2.jpe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image" Target="../media/image2.jpeg"/><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65175262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60249289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92258694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58524274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672876216"/>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674682011"/>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3092770294"/>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048085625"/>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2288586749"/>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solidFill>
                <a:prstClr val="white"/>
              </a:solidFill>
            </a:endParaRPr>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cs typeface="+mn-cs"/>
              </a:defRPr>
            </a:lvl1pPr>
          </a:lstStyle>
          <a:p>
            <a:pPr>
              <a:defRPr/>
            </a:pPr>
            <a:fld id="{D30EF02C-FB01-49EE-8BBE-ED3FA3E90DA0}" type="datetimeFigureOut">
              <a:rPr lang="cs-CZ">
                <a:solidFill>
                  <a:prstClr val="white"/>
                </a:solidFill>
              </a:rPr>
              <a:pPr>
                <a:defRPr/>
              </a:pPr>
              <a:t>30.5.2012</a:t>
            </a:fld>
            <a:endParaRPr lang="cs-CZ">
              <a:solidFill>
                <a:prstClr val="white"/>
              </a:solidFill>
            </a:endParaRPr>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cs-CZ">
              <a:solidFill>
                <a:prstClr val="white"/>
              </a:solidFill>
            </a:endParaRPr>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cs typeface="+mn-cs"/>
              </a:defRPr>
            </a:lvl1pPr>
          </a:lstStyle>
          <a:p>
            <a:pPr>
              <a:defRPr/>
            </a:pPr>
            <a:fld id="{5D204FB4-DC0B-435B-9923-BAA9BEAECAEA}" type="slidenum">
              <a:rPr lang="cs-CZ">
                <a:solidFill>
                  <a:prstClr val="white"/>
                </a:solidFill>
              </a:rPr>
              <a:pPr>
                <a:defRPr/>
              </a:pPr>
              <a:t>‹#›</a:t>
            </a:fld>
            <a:endParaRPr lang="cs-CZ">
              <a:solidFill>
                <a:prstClr val="white"/>
              </a:solidFill>
            </a:endParaRPr>
          </a:p>
        </p:txBody>
      </p:sp>
    </p:spTree>
    <p:extLst>
      <p:ext uri="{BB962C8B-B14F-4D97-AF65-F5344CB8AC3E}">
        <p14:creationId xmlns:p14="http://schemas.microsoft.com/office/powerpoint/2010/main" val="969279025"/>
      </p:ext>
    </p:extLst>
  </p:cSld>
  <p:clrMap bg1="dk1" tx1="lt1" bg2="dk2" tx2="lt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ransition/>
  <p:txStyles>
    <p:titleStyle>
      <a:lvl1pPr marL="484188" indent="-484188" algn="l" rtl="0" fontAlgn="base">
        <a:spcBef>
          <a:spcPct val="0"/>
        </a:spcBef>
        <a:spcAft>
          <a:spcPct val="0"/>
        </a:spcAft>
        <a:defRPr sz="4200" kern="1200">
          <a:ln w="6350">
            <a:solidFill>
              <a:schemeClr val="accent1">
                <a:shade val="43000"/>
              </a:schemeClr>
            </a:solidFill>
          </a:ln>
          <a:solidFill>
            <a:srgbClr val="5C8FE9"/>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5C8FE9"/>
          </a:solidFill>
          <a:latin typeface="Century Gothic" pitchFamily="34" charset="0"/>
        </a:defRPr>
      </a:lvl2pPr>
      <a:lvl3pPr marL="484188" indent="-484188" algn="l" rtl="0" fontAlgn="base">
        <a:spcBef>
          <a:spcPct val="0"/>
        </a:spcBef>
        <a:spcAft>
          <a:spcPct val="0"/>
        </a:spcAft>
        <a:defRPr sz="4200">
          <a:solidFill>
            <a:srgbClr val="5C8FE9"/>
          </a:solidFill>
          <a:latin typeface="Century Gothic" pitchFamily="34" charset="0"/>
        </a:defRPr>
      </a:lvl3pPr>
      <a:lvl4pPr marL="484188" indent="-484188" algn="l" rtl="0" fontAlgn="base">
        <a:spcBef>
          <a:spcPct val="0"/>
        </a:spcBef>
        <a:spcAft>
          <a:spcPct val="0"/>
        </a:spcAft>
        <a:defRPr sz="4200">
          <a:solidFill>
            <a:srgbClr val="5C8FE9"/>
          </a:solidFill>
          <a:latin typeface="Century Gothic" pitchFamily="34" charset="0"/>
        </a:defRPr>
      </a:lvl4pPr>
      <a:lvl5pPr marL="484188" indent="-484188" algn="l" rtl="0" fontAlgn="base">
        <a:spcBef>
          <a:spcPct val="0"/>
        </a:spcBef>
        <a:spcAft>
          <a:spcPct val="0"/>
        </a:spcAft>
        <a:defRPr sz="4200">
          <a:solidFill>
            <a:srgbClr val="5C8FE9"/>
          </a:solidFill>
          <a:latin typeface="Century Gothic" pitchFamily="34" charset="0"/>
        </a:defRPr>
      </a:lvl5pPr>
      <a:lvl6pPr marL="941388" indent="-484188" algn="l" rtl="0" fontAlgn="base">
        <a:spcBef>
          <a:spcPct val="0"/>
        </a:spcBef>
        <a:spcAft>
          <a:spcPct val="0"/>
        </a:spcAft>
        <a:defRPr sz="4200">
          <a:solidFill>
            <a:srgbClr val="5C8FE9"/>
          </a:solidFill>
          <a:latin typeface="Century Gothic" pitchFamily="34" charset="0"/>
        </a:defRPr>
      </a:lvl6pPr>
      <a:lvl7pPr marL="1398588" indent="-484188" algn="l" rtl="0" fontAlgn="base">
        <a:spcBef>
          <a:spcPct val="0"/>
        </a:spcBef>
        <a:spcAft>
          <a:spcPct val="0"/>
        </a:spcAft>
        <a:defRPr sz="4200">
          <a:solidFill>
            <a:srgbClr val="5C8FE9"/>
          </a:solidFill>
          <a:latin typeface="Century Gothic" pitchFamily="34" charset="0"/>
        </a:defRPr>
      </a:lvl7pPr>
      <a:lvl8pPr marL="1855788" indent="-484188" algn="l" rtl="0" fontAlgn="base">
        <a:spcBef>
          <a:spcPct val="0"/>
        </a:spcBef>
        <a:spcAft>
          <a:spcPct val="0"/>
        </a:spcAft>
        <a:defRPr sz="4200">
          <a:solidFill>
            <a:srgbClr val="5C8FE9"/>
          </a:solidFill>
          <a:latin typeface="Century Gothic" pitchFamily="34" charset="0"/>
        </a:defRPr>
      </a:lvl8pPr>
      <a:lvl9pPr marL="2312988" indent="-484188" algn="l" rtl="0" fontAlgn="base">
        <a:spcBef>
          <a:spcPct val="0"/>
        </a:spcBef>
        <a:spcAft>
          <a:spcPct val="0"/>
        </a:spcAft>
        <a:defRPr sz="4200">
          <a:solidFill>
            <a:srgbClr val="5C8FE9"/>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8AA4D6"/>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2" Type="http://schemas.openxmlformats.org/officeDocument/2006/relationships/hyperlink" Target="http://www.rozhlas.cz/zpravy/literatura/_zprava/852500" TargetMode="External"/><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5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png"/><Relationship Id="rId1" Type="http://schemas.openxmlformats.org/officeDocument/2006/relationships/slideLayout" Target="../slideLayouts/slideLayout73.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8.xml"/></Relationships>
</file>

<file path=ppt/slides/_rels/slide1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hyperlink" Target="http://www.rozhlas.cz/zpravy/spolecnost/_zprava/691792" TargetMode="External"/><Relationship Id="rId1" Type="http://schemas.openxmlformats.org/officeDocument/2006/relationships/slideLayout" Target="../slideLayouts/slideLayout79.xml"/></Relationships>
</file>

<file path=ppt/slides/_rels/slide1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3131840" y="332656"/>
            <a:ext cx="568801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07950" y="1341438"/>
            <a:ext cx="8856663" cy="5138737"/>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cs-CZ" b="1" dirty="0">
                <a:solidFill>
                  <a:srgbClr val="7CCA62">
                    <a:lumMod val="50000"/>
                  </a:srgbClr>
                </a:solidFill>
              </a:rPr>
              <a:t>ZÁKLADNÍ ŠKOLA SLOVAN, KROMĚŘÍŽ, PŘÍSPĚVKOVÁ ORGANIZACE</a:t>
            </a:r>
          </a:p>
          <a:p>
            <a:pPr algn="ctr">
              <a:defRPr/>
            </a:pPr>
            <a:r>
              <a:rPr lang="cs-CZ" b="1" dirty="0">
                <a:solidFill>
                  <a:srgbClr val="7CCA62">
                    <a:lumMod val="50000"/>
                  </a:srgbClr>
                </a:solidFill>
              </a:rPr>
              <a:t>ZEYEROVA 3354, 767 01 KROMĚŘÍŽ</a:t>
            </a:r>
          </a:p>
          <a:p>
            <a:pPr algn="ctr">
              <a:defRPr/>
            </a:pPr>
            <a:endParaRPr lang="cs-CZ" b="1" dirty="0">
              <a:solidFill>
                <a:srgbClr val="7CCA62">
                  <a:lumMod val="50000"/>
                </a:srgbClr>
              </a:solidFill>
            </a:endParaRPr>
          </a:p>
          <a:p>
            <a:pPr algn="ctr">
              <a:defRPr/>
            </a:pPr>
            <a:r>
              <a:rPr lang="cs-CZ" b="1" dirty="0">
                <a:solidFill>
                  <a:prstClr val="white"/>
                </a:solidFill>
              </a:rPr>
              <a:t>projekt v rámci vzdělávacího programu</a:t>
            </a:r>
          </a:p>
          <a:p>
            <a:pPr algn="ctr">
              <a:defRPr/>
            </a:pPr>
            <a:r>
              <a:rPr lang="cs-CZ" b="1" dirty="0">
                <a:solidFill>
                  <a:prstClr val="white"/>
                </a:solidFill>
              </a:rPr>
              <a:t>VZDĚLÁNÍ PRO KONKURENCESCHOPNOST</a:t>
            </a:r>
          </a:p>
          <a:p>
            <a:pPr algn="ctr">
              <a:defRPr/>
            </a:pPr>
            <a:endParaRPr lang="cs-CZ" b="1" dirty="0">
              <a:solidFill>
                <a:prstClr val="white"/>
              </a:solidFill>
            </a:endParaRPr>
          </a:p>
          <a:p>
            <a:pPr algn="ctr">
              <a:defRPr/>
            </a:pPr>
            <a:r>
              <a:rPr lang="cs-CZ" b="1" dirty="0">
                <a:solidFill>
                  <a:prstClr val="white"/>
                </a:solidFill>
              </a:rPr>
              <a:t>ŠABLONA ČÍSLO: III/2</a:t>
            </a:r>
          </a:p>
          <a:p>
            <a:pPr algn="ctr">
              <a:defRPr/>
            </a:pPr>
            <a:r>
              <a:rPr lang="cs-CZ" b="1" dirty="0">
                <a:solidFill>
                  <a:prstClr val="white"/>
                </a:solidFill>
              </a:rPr>
              <a:t>NÁZEV:  INOVACE A ZKVALITNĚNÍ VÝUKY PROSTŘEDNICTVÍM ICT</a:t>
            </a:r>
          </a:p>
          <a:p>
            <a:pPr algn="ctr">
              <a:defRPr/>
            </a:pPr>
            <a:endParaRPr lang="cs-CZ" b="1" dirty="0">
              <a:solidFill>
                <a:prstClr val="white"/>
              </a:solidFill>
            </a:endParaRPr>
          </a:p>
          <a:p>
            <a:pPr>
              <a:defRPr/>
            </a:pPr>
            <a:endParaRPr lang="cs-CZ" dirty="0">
              <a:solidFill>
                <a:prstClr val="white"/>
              </a:solidFill>
            </a:endParaRPr>
          </a:p>
          <a:p>
            <a:pPr>
              <a:defRPr/>
            </a:pPr>
            <a:r>
              <a:rPr lang="cs-CZ" sz="2000" b="1" dirty="0">
                <a:solidFill>
                  <a:prstClr val="white"/>
                </a:solidFill>
              </a:rPr>
              <a:t>PŘEDMĚT: JAZYK ČESKÝ</a:t>
            </a:r>
          </a:p>
          <a:p>
            <a:pPr>
              <a:defRPr/>
            </a:pPr>
            <a:r>
              <a:rPr lang="cs-CZ" sz="2000" b="1" dirty="0">
                <a:solidFill>
                  <a:prstClr val="white"/>
                </a:solidFill>
              </a:rPr>
              <a:t>ROČNÍK: IX.</a:t>
            </a:r>
          </a:p>
          <a:p>
            <a:pPr>
              <a:defRPr/>
            </a:pPr>
            <a:r>
              <a:rPr lang="cs-CZ" sz="2000" b="1" dirty="0">
                <a:solidFill>
                  <a:prstClr val="white"/>
                </a:solidFill>
              </a:rPr>
              <a:t>TÉMA: DALIMILOVA KRONIKA</a:t>
            </a:r>
          </a:p>
          <a:p>
            <a:pPr>
              <a:defRPr/>
            </a:pPr>
            <a:r>
              <a:rPr lang="cs-CZ" sz="2000" b="1" dirty="0">
                <a:solidFill>
                  <a:prstClr val="white"/>
                </a:solidFill>
              </a:rPr>
              <a:t>AUTOR: MGR. HANA GINTEROVÁ</a:t>
            </a:r>
          </a:p>
          <a:p>
            <a:pPr>
              <a:defRPr/>
            </a:pPr>
            <a:r>
              <a:rPr lang="cs-CZ" sz="2000" b="1" dirty="0">
                <a:solidFill>
                  <a:prstClr val="white"/>
                </a:solidFill>
              </a:rPr>
              <a:t>DATUM VYTVOŘENÍ: 5. 9. 2011</a:t>
            </a:r>
          </a:p>
          <a:p>
            <a:pPr>
              <a:defRPr/>
            </a:pPr>
            <a:endParaRPr lang="cs-CZ" sz="2000" b="1" dirty="0">
              <a:solidFill>
                <a:prstClr val="white"/>
              </a:solidFill>
            </a:endParaRPr>
          </a:p>
          <a:p>
            <a:pPr algn="ctr">
              <a:defRPr/>
            </a:pPr>
            <a:r>
              <a:rPr lang="cs-CZ" dirty="0">
                <a:solidFill>
                  <a:prstClr val="white"/>
                </a:solidFill>
              </a:rPr>
              <a:t> </a:t>
            </a:r>
            <a:r>
              <a:rPr lang="cs-CZ" sz="2800" b="1" dirty="0">
                <a:solidFill>
                  <a:srgbClr val="C00000"/>
                </a:solidFill>
              </a:rPr>
              <a:t>VY_32_INOVACE_03_HG</a:t>
            </a:r>
          </a:p>
        </p:txBody>
      </p:sp>
      <p:pic>
        <p:nvPicPr>
          <p:cNvPr id="2" name="Picture 2"/>
          <p:cNvPicPr>
            <a:picLocks noChangeAspect="1" noChangeArrowheads="1"/>
          </p:cNvPicPr>
          <p:nvPr/>
        </p:nvPicPr>
        <p:blipFill>
          <a:blip r:embed="rId3" cstate="print">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6228184" y="4293096"/>
            <a:ext cx="2180356"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7847046"/>
      </p:ext>
    </p:extLst>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52762"/>
            <a:ext cx="5832648" cy="1399032"/>
          </a:xfrm>
        </p:spPr>
        <p:style>
          <a:lnRef idx="2">
            <a:schemeClr val="accent1">
              <a:shade val="50000"/>
            </a:schemeClr>
          </a:lnRef>
          <a:fillRef idx="1">
            <a:schemeClr val="accent1"/>
          </a:fillRef>
          <a:effectRef idx="0">
            <a:schemeClr val="accent1"/>
          </a:effectRef>
          <a:fontRef idx="minor">
            <a:schemeClr val="lt1"/>
          </a:fontRef>
        </p:style>
        <p:txBody>
          <a:bodyPr/>
          <a:lstStyle/>
          <a:p>
            <a:pPr marL="484632" indent="0" algn="ctr" fontAlgn="auto">
              <a:spcAft>
                <a:spcPts val="0"/>
              </a:spcAft>
              <a:defRPr/>
            </a:pPr>
            <a:r>
              <a:rPr lang="cs-CZ" dirty="0" smtClean="0">
                <a:solidFill>
                  <a:schemeClr val="bg1"/>
                </a:solidFill>
              </a:rPr>
              <a:t>ANOTACE</a:t>
            </a:r>
            <a:endParaRPr lang="cs-CZ" dirty="0">
              <a:solidFill>
                <a:schemeClr val="bg1"/>
              </a:solidFill>
            </a:endParaRPr>
          </a:p>
        </p:txBody>
      </p:sp>
      <p:sp>
        <p:nvSpPr>
          <p:cNvPr id="3" name="Zástupný symbol pro obsah 2"/>
          <p:cNvSpPr>
            <a:spLocks noGrp="1"/>
          </p:cNvSpPr>
          <p:nvPr>
            <p:ph idx="1"/>
          </p:nvPr>
        </p:nvSpPr>
        <p:spPr>
          <a:xfrm>
            <a:off x="250825" y="1882774"/>
            <a:ext cx="8713788" cy="4975225"/>
          </a:xfrm>
        </p:spPr>
        <p:style>
          <a:lnRef idx="1">
            <a:schemeClr val="accent1"/>
          </a:lnRef>
          <a:fillRef idx="3">
            <a:schemeClr val="accent1"/>
          </a:fillRef>
          <a:effectRef idx="2">
            <a:schemeClr val="accent1"/>
          </a:effectRef>
          <a:fontRef idx="minor">
            <a:schemeClr val="lt1"/>
          </a:fontRef>
        </p:style>
        <p:txBody>
          <a:bodyPr>
            <a:normAutofit fontScale="70000" lnSpcReduction="20000"/>
          </a:bodyPr>
          <a:lstStyle/>
          <a:p>
            <a:pPr marL="448056" indent="-384048" fontAlgn="auto">
              <a:spcAft>
                <a:spcPts val="0"/>
              </a:spcAft>
              <a:buFont typeface="Wingdings 2"/>
              <a:buChar char=""/>
              <a:defRPr/>
            </a:pPr>
            <a:endParaRPr lang="cs-CZ" dirty="0" smtClean="0"/>
          </a:p>
          <a:p>
            <a:pPr marL="448056" indent="-384048" fontAlgn="auto">
              <a:spcAft>
                <a:spcPts val="0"/>
              </a:spcAft>
              <a:buClrTx/>
              <a:buFont typeface="Wingdings 2"/>
              <a:buChar char=""/>
              <a:defRPr/>
            </a:pPr>
            <a:r>
              <a:rPr lang="cs-CZ" b="1" dirty="0" smtClean="0">
                <a:solidFill>
                  <a:schemeClr val="bg1"/>
                </a:solidFill>
              </a:rPr>
              <a:t>PREZENTACE VYTVOŘENA JAKO DOPLNĚK K OPAKOVACÍMU UČIVU 9. ROČNÍKU STARŠÍ ČESKÁ LITERATURA – DALIMILOVA KRONIKA</a:t>
            </a:r>
          </a:p>
          <a:p>
            <a:pPr marL="448056" indent="-384048" fontAlgn="auto">
              <a:spcAft>
                <a:spcPts val="0"/>
              </a:spcAft>
              <a:buClrTx/>
              <a:buFont typeface="Wingdings 2"/>
              <a:buChar char=""/>
              <a:defRPr/>
            </a:pPr>
            <a:r>
              <a:rPr lang="cs-CZ" b="1" dirty="0" smtClean="0">
                <a:solidFill>
                  <a:schemeClr val="bg1"/>
                </a:solidFill>
              </a:rPr>
              <a:t>V RÁMCI PREZENTACE SE ŽÁCI SEZNÁMÍ </a:t>
            </a:r>
          </a:p>
          <a:p>
            <a:pPr marL="578358" indent="-514350" fontAlgn="auto">
              <a:spcAft>
                <a:spcPts val="0"/>
              </a:spcAft>
              <a:buClrTx/>
              <a:buFont typeface="+mj-lt"/>
              <a:buAutoNum type="arabicPeriod"/>
              <a:defRPr/>
            </a:pPr>
            <a:r>
              <a:rPr lang="cs-CZ" b="1" dirty="0" smtClean="0">
                <a:solidFill>
                  <a:schemeClr val="bg1"/>
                </a:solidFill>
              </a:rPr>
              <a:t>S PRVNÍMI ČESKY PSANÝMI TEXTY</a:t>
            </a:r>
          </a:p>
          <a:p>
            <a:pPr marL="578358" indent="-514350" fontAlgn="auto">
              <a:spcAft>
                <a:spcPts val="0"/>
              </a:spcAft>
              <a:buClrTx/>
              <a:buFont typeface="+mj-lt"/>
              <a:buAutoNum type="arabicPeriod"/>
              <a:defRPr/>
            </a:pPr>
            <a:r>
              <a:rPr lang="cs-CZ" b="1" dirty="0" smtClean="0">
                <a:solidFill>
                  <a:schemeClr val="bg1"/>
                </a:solidFill>
              </a:rPr>
              <a:t>S HISTORIÍ, OBSAHEM A JAZYKEM DALIMILOVY KRONIKY</a:t>
            </a:r>
          </a:p>
          <a:p>
            <a:pPr marL="578358" indent="-514350" fontAlgn="auto">
              <a:spcAft>
                <a:spcPts val="0"/>
              </a:spcAft>
              <a:buClrTx/>
              <a:buFont typeface="+mj-lt"/>
              <a:buAutoNum type="arabicPeriod"/>
              <a:defRPr/>
            </a:pPr>
            <a:r>
              <a:rPr lang="cs-CZ" b="1" dirty="0" smtClean="0">
                <a:solidFill>
                  <a:schemeClr val="bg1"/>
                </a:solidFill>
              </a:rPr>
              <a:t>S REPRODUKCEMI ILUSTRACÍ V LATINSKÉM PŘEKLADU KRONIKY</a:t>
            </a:r>
          </a:p>
          <a:p>
            <a:pPr marL="64008" indent="0" algn="ctr" fontAlgn="auto">
              <a:spcAft>
                <a:spcPts val="0"/>
              </a:spcAft>
              <a:buFont typeface="Wingdings 2"/>
              <a:buNone/>
              <a:defRPr/>
            </a:pPr>
            <a:r>
              <a:rPr lang="cs-CZ" b="1" dirty="0" smtClean="0">
                <a:solidFill>
                  <a:schemeClr val="bg1"/>
                </a:solidFill>
              </a:rPr>
              <a:t>DO PREZENTACE JSOU VLOŽENY HYPERTEXTOVÉ ODKAZY</a:t>
            </a:r>
          </a:p>
          <a:p>
            <a:pPr marL="64008" indent="0" algn="ctr" fontAlgn="auto">
              <a:spcAft>
                <a:spcPts val="0"/>
              </a:spcAft>
              <a:buFont typeface="Wingdings 2"/>
              <a:buNone/>
              <a:defRPr/>
            </a:pPr>
            <a:r>
              <a:rPr lang="cs-CZ" b="1" dirty="0" smtClean="0">
                <a:solidFill>
                  <a:schemeClr val="bg1"/>
                </a:solidFill>
              </a:rPr>
              <a:t>Pilotáž:</a:t>
            </a:r>
          </a:p>
          <a:p>
            <a:pPr marL="64008" indent="0" algn="ctr" fontAlgn="auto">
              <a:spcAft>
                <a:spcPts val="0"/>
              </a:spcAft>
              <a:buFont typeface="Wingdings 2"/>
              <a:buNone/>
              <a:defRPr/>
            </a:pPr>
            <a:r>
              <a:rPr lang="cs-CZ" b="1" dirty="0" smtClean="0">
                <a:solidFill>
                  <a:schemeClr val="bg1"/>
                </a:solidFill>
              </a:rPr>
              <a:t>Prezentace pilotována na třídách 9. ročníku, ale je možné ji zařadit jako doplnění učiva všech ročníků II. stupně nebo víceletého gymnázia. Pro žáky je tato tematika zajímavá, informace si lehce pamatují. Pomocí klíčových slov je možné připomenout literární termíny, ukázky v hypertextových odkazech zařaďte dle časových možností.</a:t>
            </a:r>
          </a:p>
          <a:p>
            <a:pPr marL="448056" indent="-384048" fontAlgn="auto">
              <a:spcAft>
                <a:spcPts val="0"/>
              </a:spcAft>
              <a:buFont typeface="Wingdings 2"/>
              <a:buChar char=""/>
              <a:defRPr/>
            </a:pPr>
            <a:endParaRPr lang="cs-CZ" dirty="0" smtClean="0"/>
          </a:p>
          <a:p>
            <a:pPr marL="448056" indent="-384048" fontAlgn="auto">
              <a:spcAft>
                <a:spcPts val="0"/>
              </a:spcAft>
              <a:buFont typeface="Wingdings 2"/>
              <a:buChar char=""/>
              <a:defRPr/>
            </a:pPr>
            <a:endParaRPr lang="cs-CZ" dirty="0"/>
          </a:p>
        </p:txBody>
      </p:sp>
    </p:spTree>
    <p:extLst>
      <p:ext uri="{BB962C8B-B14F-4D97-AF65-F5344CB8AC3E}">
        <p14:creationId xmlns:p14="http://schemas.microsoft.com/office/powerpoint/2010/main" val="114280677"/>
      </p:ext>
    </p:extLst>
  </p:cSld>
  <p:clrMapOvr>
    <a:masterClrMapping/>
  </p:clrMapOvr>
  <mc:AlternateContent xmlns:mc="http://schemas.openxmlformats.org/markup-compatibility/2006" xmlns:p14="http://schemas.microsoft.com/office/powerpoint/2010/main">
    <mc:Choice Requires="p14">
      <p:transition spd="slow" p14:dur="1400" advTm="1000">
        <p14:ripple/>
      </p:transition>
    </mc:Choice>
    <mc:Fallback xmlns="">
      <p:transition spd="slow" advTm="100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pPr marL="484632" indent="0" algn="ctr" fontAlgn="auto">
              <a:spcAft>
                <a:spcPts val="0"/>
              </a:spcAft>
              <a:defRPr/>
            </a:pPr>
            <a:r>
              <a:rPr lang="cs-CZ" b="1" dirty="0" smtClean="0">
                <a:solidFill>
                  <a:schemeClr val="bg1"/>
                </a:solidFill>
              </a:rPr>
              <a:t>KLÍČOVÁ SLOVA</a:t>
            </a:r>
            <a:endParaRPr lang="cs-CZ" b="1" dirty="0">
              <a:solidFill>
                <a:schemeClr val="bg1"/>
              </a:solidFill>
            </a:endParaRPr>
          </a:p>
        </p:txBody>
      </p:sp>
      <p:sp>
        <p:nvSpPr>
          <p:cNvPr id="3" name="Zástupný symbol pro obsah 2"/>
          <p:cNvSpPr>
            <a:spLocks noGrp="1"/>
          </p:cNvSpPr>
          <p:nvPr>
            <p:ph idx="1"/>
          </p:nvPr>
        </p:nvSpPr>
        <p:spPr>
          <a:xfrm>
            <a:off x="457200" y="1882774"/>
            <a:ext cx="8229600" cy="4858593"/>
          </a:xfrm>
        </p:spPr>
        <p:style>
          <a:lnRef idx="1">
            <a:schemeClr val="accent1"/>
          </a:lnRef>
          <a:fillRef idx="3">
            <a:schemeClr val="accent1"/>
          </a:fillRef>
          <a:effectRef idx="2">
            <a:schemeClr val="accent1"/>
          </a:effectRef>
          <a:fontRef idx="minor">
            <a:schemeClr val="lt1"/>
          </a:fontRef>
        </p:style>
        <p:txBody>
          <a:bodyPr>
            <a:normAutofit fontScale="92500" lnSpcReduction="20000"/>
          </a:bodyPr>
          <a:lstStyle/>
          <a:p>
            <a:pPr marL="64008" indent="0" fontAlgn="auto">
              <a:spcAft>
                <a:spcPts val="0"/>
              </a:spcAft>
              <a:buNone/>
              <a:defRPr/>
            </a:pPr>
            <a:endParaRPr lang="cs-CZ" dirty="0" smtClean="0"/>
          </a:p>
          <a:p>
            <a:pPr marL="448056" indent="-384048" fontAlgn="auto">
              <a:spcAft>
                <a:spcPts val="0"/>
              </a:spcAft>
              <a:buClrTx/>
              <a:buFont typeface="Wingdings 2"/>
              <a:buChar char=""/>
              <a:defRPr/>
            </a:pPr>
            <a:r>
              <a:rPr lang="cs-CZ" b="1" dirty="0" smtClean="0">
                <a:solidFill>
                  <a:schemeClr val="bg1"/>
                </a:solidFill>
              </a:rPr>
              <a:t>LITOMĚŘICKÁ KAPITULA</a:t>
            </a:r>
          </a:p>
          <a:p>
            <a:pPr marL="448056" indent="-384048" fontAlgn="auto">
              <a:spcAft>
                <a:spcPts val="0"/>
              </a:spcAft>
              <a:buClrTx/>
              <a:buFont typeface="Wingdings 2"/>
              <a:buChar char=""/>
              <a:defRPr/>
            </a:pPr>
            <a:r>
              <a:rPr lang="cs-CZ" b="1" dirty="0" smtClean="0">
                <a:solidFill>
                  <a:schemeClr val="bg1"/>
                </a:solidFill>
              </a:rPr>
              <a:t>KANOVNÍK</a:t>
            </a:r>
          </a:p>
          <a:p>
            <a:pPr marL="448056" indent="-384048" fontAlgn="auto">
              <a:spcAft>
                <a:spcPts val="0"/>
              </a:spcAft>
              <a:buClrTx/>
              <a:buFont typeface="Wingdings 2"/>
              <a:buChar char=""/>
              <a:defRPr/>
            </a:pPr>
            <a:r>
              <a:rPr lang="cs-CZ" b="1" dirty="0" smtClean="0">
                <a:solidFill>
                  <a:schemeClr val="bg1"/>
                </a:solidFill>
              </a:rPr>
              <a:t>TEXTILNÍ REPLIKA</a:t>
            </a:r>
          </a:p>
          <a:p>
            <a:pPr marL="448056" indent="-384048" fontAlgn="auto">
              <a:spcAft>
                <a:spcPts val="0"/>
              </a:spcAft>
              <a:buClrTx/>
              <a:buFont typeface="Wingdings 2"/>
              <a:buChar char=""/>
              <a:defRPr/>
            </a:pPr>
            <a:r>
              <a:rPr lang="cs-CZ" b="1" dirty="0" smtClean="0">
                <a:solidFill>
                  <a:schemeClr val="bg1"/>
                </a:solidFill>
              </a:rPr>
              <a:t>GOBELÍN</a:t>
            </a:r>
          </a:p>
          <a:p>
            <a:pPr marL="448056" indent="-384048" fontAlgn="auto">
              <a:spcAft>
                <a:spcPts val="0"/>
              </a:spcAft>
              <a:buClrTx/>
              <a:buFont typeface="Wingdings 2"/>
              <a:buChar char=""/>
              <a:defRPr/>
            </a:pPr>
            <a:r>
              <a:rPr lang="cs-CZ" b="1" dirty="0" smtClean="0">
                <a:solidFill>
                  <a:schemeClr val="bg1"/>
                </a:solidFill>
              </a:rPr>
              <a:t>CHRONOLOGICKY ŘAZENÝ</a:t>
            </a:r>
          </a:p>
          <a:p>
            <a:pPr marL="448056" indent="-384048" fontAlgn="auto">
              <a:spcAft>
                <a:spcPts val="0"/>
              </a:spcAft>
              <a:buClrTx/>
              <a:buFont typeface="Wingdings 2"/>
              <a:buChar char=""/>
              <a:defRPr/>
            </a:pPr>
            <a:r>
              <a:rPr lang="cs-CZ" b="1" dirty="0" smtClean="0">
                <a:solidFill>
                  <a:schemeClr val="bg1"/>
                </a:solidFill>
              </a:rPr>
              <a:t>RČENÍ </a:t>
            </a:r>
          </a:p>
          <a:p>
            <a:pPr marL="448056" indent="-384048" fontAlgn="auto">
              <a:spcAft>
                <a:spcPts val="0"/>
              </a:spcAft>
              <a:buClrTx/>
              <a:buFont typeface="Wingdings 2"/>
              <a:buChar char=""/>
              <a:defRPr/>
            </a:pPr>
            <a:r>
              <a:rPr lang="cs-CZ" b="1" dirty="0" smtClean="0">
                <a:solidFill>
                  <a:schemeClr val="bg1"/>
                </a:solidFill>
              </a:rPr>
              <a:t>PŘIROVNÁNÍ</a:t>
            </a:r>
          </a:p>
          <a:p>
            <a:pPr marL="448056" indent="-384048" fontAlgn="auto">
              <a:spcAft>
                <a:spcPts val="0"/>
              </a:spcAft>
              <a:buClrTx/>
              <a:buFont typeface="Wingdings 2"/>
              <a:buChar char=""/>
              <a:defRPr/>
            </a:pPr>
            <a:r>
              <a:rPr lang="cs-CZ" b="1" dirty="0" smtClean="0">
                <a:solidFill>
                  <a:schemeClr val="bg1"/>
                </a:solidFill>
              </a:rPr>
              <a:t>BEZROZMĚRNÝ VERŠ</a:t>
            </a:r>
          </a:p>
          <a:p>
            <a:pPr marL="448056" indent="-384048" fontAlgn="auto">
              <a:spcAft>
                <a:spcPts val="0"/>
              </a:spcAft>
              <a:buClrTx/>
              <a:buFont typeface="Wingdings 2"/>
              <a:buChar char=""/>
              <a:defRPr/>
            </a:pPr>
            <a:r>
              <a:rPr lang="cs-CZ" b="1" dirty="0" smtClean="0">
                <a:solidFill>
                  <a:schemeClr val="bg1"/>
                </a:solidFill>
              </a:rPr>
              <a:t>FRAGMENT</a:t>
            </a:r>
          </a:p>
          <a:p>
            <a:pPr marL="448056" indent="-384048" fontAlgn="auto">
              <a:spcAft>
                <a:spcPts val="0"/>
              </a:spcAft>
              <a:buClrTx/>
              <a:buFont typeface="Wingdings 2"/>
              <a:buChar char=""/>
              <a:defRPr/>
            </a:pPr>
            <a:r>
              <a:rPr lang="cs-CZ" b="1" dirty="0" smtClean="0">
                <a:solidFill>
                  <a:schemeClr val="bg1"/>
                </a:solidFill>
              </a:rPr>
              <a:t>BOHEMIKUM</a:t>
            </a:r>
          </a:p>
          <a:p>
            <a:pPr marL="448056" indent="-384048" fontAlgn="auto">
              <a:spcAft>
                <a:spcPts val="0"/>
              </a:spcAft>
              <a:buFont typeface="Wingdings 2"/>
              <a:buChar char=""/>
              <a:defRPr/>
            </a:pPr>
            <a:endParaRPr lang="cs-CZ" dirty="0" smtClean="0">
              <a:solidFill>
                <a:schemeClr val="bg1"/>
              </a:solidFill>
            </a:endParaRPr>
          </a:p>
          <a:p>
            <a:pPr marL="448056" indent="-384048" fontAlgn="auto">
              <a:spcAft>
                <a:spcPts val="0"/>
              </a:spcAft>
              <a:buFont typeface="Wingdings 2"/>
              <a:buChar char=""/>
              <a:defRPr/>
            </a:pPr>
            <a:endParaRPr lang="cs-CZ"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750" y="4329545"/>
            <a:ext cx="2603500" cy="198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453043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81000" y="271465"/>
            <a:ext cx="7239000" cy="853279"/>
          </a:xfrm>
        </p:spPr>
        <p:txBody>
          <a:bodyPr/>
          <a:lstStyle/>
          <a:p>
            <a:pPr indent="0" fontAlgn="auto">
              <a:spcAft>
                <a:spcPts val="0"/>
              </a:spcAft>
              <a:defRPr/>
            </a:pPr>
            <a:r>
              <a:rPr lang="cs-CZ" dirty="0" smtClean="0">
                <a:solidFill>
                  <a:schemeClr val="accent1">
                    <a:tint val="83000"/>
                    <a:satMod val="150000"/>
                  </a:schemeClr>
                </a:solidFill>
              </a:rPr>
              <a:t>PRVNÍ ČESKÁ VĚTA</a:t>
            </a:r>
            <a:endParaRPr lang="cs-CZ" dirty="0">
              <a:solidFill>
                <a:schemeClr val="accent1">
                  <a:tint val="83000"/>
                  <a:satMod val="150000"/>
                </a:schemeClr>
              </a:solidFill>
            </a:endParaRPr>
          </a:p>
        </p:txBody>
      </p:sp>
      <p:sp>
        <p:nvSpPr>
          <p:cNvPr id="6" name="Zástupný symbol pro text 5"/>
          <p:cNvSpPr>
            <a:spLocks noGrp="1"/>
          </p:cNvSpPr>
          <p:nvPr>
            <p:ph type="body" idx="1"/>
          </p:nvPr>
        </p:nvSpPr>
        <p:spPr>
          <a:xfrm>
            <a:off x="251520" y="1052736"/>
            <a:ext cx="8136904" cy="3168427"/>
          </a:xfrm>
        </p:spPr>
        <p:style>
          <a:lnRef idx="2">
            <a:schemeClr val="accent1">
              <a:shade val="50000"/>
            </a:schemeClr>
          </a:lnRef>
          <a:fillRef idx="1">
            <a:schemeClr val="accent1"/>
          </a:fillRef>
          <a:effectRef idx="0">
            <a:schemeClr val="accent1"/>
          </a:effectRef>
          <a:fontRef idx="minor">
            <a:schemeClr val="lt1"/>
          </a:fontRef>
        </p:style>
        <p:txBody>
          <a:bodyPr>
            <a:noAutofit/>
          </a:bodyPr>
          <a:lstStyle/>
          <a:p>
            <a:pPr fontAlgn="auto">
              <a:spcAft>
                <a:spcPts val="0"/>
              </a:spcAft>
              <a:buFont typeface="Wingdings 2"/>
              <a:buNone/>
              <a:defRPr/>
            </a:pPr>
            <a:r>
              <a:rPr lang="cs-CZ" sz="2800" b="1" dirty="0"/>
              <a:t>Ze 13. století pochází i 1. dochovaná česky psaná věta na zakládací listině litoměřické kapituly, která má podobu právnického textu: </a:t>
            </a:r>
            <a:endParaRPr lang="cs-CZ" sz="2800" b="1" dirty="0" smtClean="0"/>
          </a:p>
          <a:p>
            <a:pPr fontAlgn="auto">
              <a:spcAft>
                <a:spcPts val="0"/>
              </a:spcAft>
              <a:buFont typeface="Wingdings 2"/>
              <a:buNone/>
              <a:defRPr/>
            </a:pPr>
            <a:r>
              <a:rPr lang="cs-CZ" sz="2800" dirty="0" smtClean="0"/>
              <a:t>„</a:t>
            </a:r>
            <a:r>
              <a:rPr lang="cs-CZ" sz="2800" i="1" dirty="0"/>
              <a:t>Pavel dal jest Ploskovicích </a:t>
            </a:r>
            <a:r>
              <a:rPr lang="cs-CZ" sz="2800" i="1" dirty="0" err="1"/>
              <a:t>zemu</a:t>
            </a:r>
            <a:r>
              <a:rPr lang="cs-CZ" sz="2800" i="1" dirty="0"/>
              <a:t>, Vlach dal jest </a:t>
            </a:r>
            <a:r>
              <a:rPr lang="cs-CZ" sz="2800" i="1" dirty="0" err="1"/>
              <a:t>Dolas</a:t>
            </a:r>
            <a:r>
              <a:rPr lang="cs-CZ" sz="2800" i="1" dirty="0"/>
              <a:t> </a:t>
            </a:r>
            <a:r>
              <a:rPr lang="cs-CZ" sz="2800" i="1" dirty="0" err="1"/>
              <a:t>zemu</a:t>
            </a:r>
            <a:r>
              <a:rPr lang="cs-CZ" sz="2800" i="1" dirty="0"/>
              <a:t> </a:t>
            </a:r>
            <a:r>
              <a:rPr lang="cs-CZ" sz="2800" i="1" dirty="0" err="1"/>
              <a:t>Bogu</a:t>
            </a:r>
            <a:r>
              <a:rPr lang="cs-CZ" sz="2800" i="1" dirty="0"/>
              <a:t> i svatému </a:t>
            </a:r>
            <a:r>
              <a:rPr lang="cs-CZ" sz="2800" i="1" dirty="0" err="1"/>
              <a:t>Ščepánu</a:t>
            </a:r>
            <a:r>
              <a:rPr lang="cs-CZ" sz="2800" i="1" dirty="0"/>
              <a:t> se dvěma </a:t>
            </a:r>
            <a:r>
              <a:rPr lang="cs-CZ" sz="2800" i="1" dirty="0" err="1"/>
              <a:t>dušníkoma</a:t>
            </a:r>
            <a:r>
              <a:rPr lang="cs-CZ" sz="2800" i="1" dirty="0"/>
              <a:t>, </a:t>
            </a:r>
            <a:r>
              <a:rPr lang="cs-CZ" sz="2800" i="1" dirty="0" err="1"/>
              <a:t>Bogučejú</a:t>
            </a:r>
            <a:r>
              <a:rPr lang="cs-CZ" sz="2800" i="1" dirty="0"/>
              <a:t> a </a:t>
            </a:r>
            <a:r>
              <a:rPr lang="cs-CZ" sz="2800" i="1" dirty="0" err="1"/>
              <a:t>Sedlatú</a:t>
            </a:r>
            <a:r>
              <a:rPr lang="cs-CZ" sz="2800" i="1" dirty="0"/>
              <a:t>.</a:t>
            </a:r>
            <a:r>
              <a:rPr lang="cs-CZ" sz="2800" dirty="0"/>
              <a:t>“</a:t>
            </a:r>
          </a:p>
        </p:txBody>
      </p:sp>
      <p:pic>
        <p:nvPicPr>
          <p:cNvPr id="7170" name="Picture 2"/>
          <p:cNvPicPr>
            <a:picLocks noChangeAspect="1" noChangeArrowheads="1"/>
          </p:cNvPicPr>
          <p:nvPr/>
        </p:nvPicPr>
        <p:blipFill>
          <a:blip r:embed="rId2" cstate="print">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2483768" y="4512219"/>
            <a:ext cx="4033364" cy="2289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529401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indent="0" fontAlgn="auto">
              <a:spcAft>
                <a:spcPts val="0"/>
              </a:spcAft>
              <a:defRPr/>
            </a:pPr>
            <a:r>
              <a:rPr lang="cs-CZ" dirty="0" smtClean="0">
                <a:solidFill>
                  <a:schemeClr val="accent1">
                    <a:tint val="83000"/>
                    <a:satMod val="150000"/>
                  </a:schemeClr>
                </a:solidFill>
              </a:rPr>
              <a:t>PRVNÍ SKUTEČNĚ ČESKÁ LITERATURA</a:t>
            </a:r>
            <a:endParaRPr lang="cs-CZ" dirty="0">
              <a:solidFill>
                <a:schemeClr val="accent1">
                  <a:tint val="83000"/>
                  <a:satMod val="150000"/>
                </a:schemeClr>
              </a:solidFill>
            </a:endParaRPr>
          </a:p>
        </p:txBody>
      </p:sp>
      <p:sp>
        <p:nvSpPr>
          <p:cNvPr id="3" name="Zástupný symbol pro text 2"/>
          <p:cNvSpPr>
            <a:spLocks noGrp="1"/>
          </p:cNvSpPr>
          <p:nvPr>
            <p:ph type="body" idx="1"/>
          </p:nvPr>
        </p:nvSpPr>
        <p:spPr>
          <a:xfrm>
            <a:off x="179388" y="1633538"/>
            <a:ext cx="4392612" cy="2587550"/>
          </a:xfrm>
          <a:solidFill>
            <a:schemeClr val="accent1">
              <a:lumMod val="60000"/>
              <a:lumOff val="40000"/>
            </a:schemeClr>
          </a:solidFill>
        </p:spPr>
        <p:style>
          <a:lnRef idx="1">
            <a:schemeClr val="accent1"/>
          </a:lnRef>
          <a:fillRef idx="2">
            <a:schemeClr val="accent1"/>
          </a:fillRef>
          <a:effectRef idx="1">
            <a:schemeClr val="accent1"/>
          </a:effectRef>
          <a:fontRef idx="minor">
            <a:schemeClr val="dk1"/>
          </a:fontRef>
        </p:style>
        <p:txBody>
          <a:bodyPr>
            <a:normAutofit/>
          </a:bodyPr>
          <a:lstStyle/>
          <a:p>
            <a:pPr marL="397764" indent="-342900" fontAlgn="auto">
              <a:spcAft>
                <a:spcPts val="0"/>
              </a:spcAft>
              <a:buFont typeface="Arial" pitchFamily="34" charset="0"/>
              <a:buChar char="•"/>
              <a:defRPr/>
            </a:pPr>
            <a:r>
              <a:rPr lang="cs-CZ" sz="2400" dirty="0" smtClean="0">
                <a:solidFill>
                  <a:schemeClr val="accent1">
                    <a:lumMod val="50000"/>
                  </a:schemeClr>
                </a:solidFill>
              </a:rPr>
              <a:t>písemné materiály </a:t>
            </a:r>
            <a:r>
              <a:rPr lang="cs-CZ" sz="2400" dirty="0">
                <a:solidFill>
                  <a:schemeClr val="accent1">
                    <a:lumMod val="50000"/>
                  </a:schemeClr>
                </a:solidFill>
              </a:rPr>
              <a:t>máme od </a:t>
            </a:r>
            <a:r>
              <a:rPr lang="cs-CZ" sz="2400" b="1" dirty="0">
                <a:solidFill>
                  <a:schemeClr val="accent1">
                    <a:lumMod val="50000"/>
                  </a:schemeClr>
                </a:solidFill>
              </a:rPr>
              <a:t>12. </a:t>
            </a:r>
            <a:r>
              <a:rPr lang="cs-CZ" sz="2400" b="1" dirty="0" smtClean="0">
                <a:solidFill>
                  <a:schemeClr val="accent1">
                    <a:lumMod val="50000"/>
                  </a:schemeClr>
                </a:solidFill>
              </a:rPr>
              <a:t>století</a:t>
            </a:r>
            <a:endParaRPr lang="cs-CZ" sz="2400" dirty="0">
              <a:solidFill>
                <a:schemeClr val="accent1">
                  <a:lumMod val="50000"/>
                </a:schemeClr>
              </a:solidFill>
            </a:endParaRPr>
          </a:p>
          <a:p>
            <a:pPr marL="397764" indent="-342900" fontAlgn="auto">
              <a:spcAft>
                <a:spcPts val="0"/>
              </a:spcAft>
              <a:buFont typeface="Arial" pitchFamily="34" charset="0"/>
              <a:buChar char="•"/>
              <a:defRPr/>
            </a:pPr>
            <a:r>
              <a:rPr lang="cs-CZ" sz="2400" dirty="0" smtClean="0">
                <a:solidFill>
                  <a:schemeClr val="accent1">
                    <a:lumMod val="50000"/>
                  </a:schemeClr>
                </a:solidFill>
              </a:rPr>
              <a:t>rozsáhlejší </a:t>
            </a:r>
            <a:r>
              <a:rPr lang="cs-CZ" sz="2400" dirty="0">
                <a:solidFill>
                  <a:schemeClr val="accent1">
                    <a:lumMod val="50000"/>
                  </a:schemeClr>
                </a:solidFill>
              </a:rPr>
              <a:t>až od </a:t>
            </a:r>
            <a:r>
              <a:rPr lang="cs-CZ" sz="2400" b="1" dirty="0">
                <a:solidFill>
                  <a:schemeClr val="accent1">
                    <a:lumMod val="50000"/>
                  </a:schemeClr>
                </a:solidFill>
              </a:rPr>
              <a:t>13. století</a:t>
            </a:r>
          </a:p>
          <a:p>
            <a:pPr marL="397764" indent="-342900" fontAlgn="auto">
              <a:spcAft>
                <a:spcPts val="0"/>
              </a:spcAft>
              <a:buFont typeface="Arial" pitchFamily="34" charset="0"/>
              <a:buChar char="•"/>
              <a:defRPr/>
            </a:pPr>
            <a:r>
              <a:rPr lang="cs-CZ" sz="2400" dirty="0">
                <a:solidFill>
                  <a:schemeClr val="accent1">
                    <a:lumMod val="50000"/>
                  </a:schemeClr>
                </a:solidFill>
              </a:rPr>
              <a:t>na přelomu </a:t>
            </a:r>
            <a:r>
              <a:rPr lang="cs-CZ" sz="2400" b="1" dirty="0">
                <a:solidFill>
                  <a:schemeClr val="accent1">
                    <a:lumMod val="50000"/>
                  </a:schemeClr>
                </a:solidFill>
              </a:rPr>
              <a:t>13. – 14. století</a:t>
            </a:r>
            <a:r>
              <a:rPr lang="cs-CZ" sz="2400" dirty="0">
                <a:solidFill>
                  <a:schemeClr val="accent1">
                    <a:lumMod val="50000"/>
                  </a:schemeClr>
                </a:solidFill>
              </a:rPr>
              <a:t> se čeština stává </a:t>
            </a:r>
            <a:r>
              <a:rPr lang="cs-CZ" sz="2400" b="1" dirty="0">
                <a:solidFill>
                  <a:schemeClr val="accent1">
                    <a:lumMod val="50000"/>
                  </a:schemeClr>
                </a:solidFill>
              </a:rPr>
              <a:t>plnohodnotným </a:t>
            </a:r>
            <a:r>
              <a:rPr lang="cs-CZ" sz="2400" b="1" dirty="0" smtClean="0">
                <a:solidFill>
                  <a:schemeClr val="accent1">
                    <a:lumMod val="50000"/>
                  </a:schemeClr>
                </a:solidFill>
              </a:rPr>
              <a:t>jazykem</a:t>
            </a:r>
            <a:endParaRPr lang="cs-CZ" sz="2400" dirty="0">
              <a:solidFill>
                <a:schemeClr val="accent1">
                  <a:lumMod val="50000"/>
                </a:schemeClr>
              </a:solidFill>
            </a:endParaRPr>
          </a:p>
        </p:txBody>
      </p:sp>
      <p:sp>
        <p:nvSpPr>
          <p:cNvPr id="4" name="TextovéPole 3"/>
          <p:cNvSpPr txBox="1"/>
          <p:nvPr/>
        </p:nvSpPr>
        <p:spPr>
          <a:xfrm>
            <a:off x="4716014" y="1268760"/>
            <a:ext cx="4104457" cy="2000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pPr>
              <a:defRPr/>
            </a:pPr>
            <a:r>
              <a:rPr lang="cs-CZ" sz="2800" b="1" dirty="0">
                <a:solidFill>
                  <a:schemeClr val="accent1">
                    <a:lumMod val="20000"/>
                    <a:lumOff val="80000"/>
                  </a:schemeClr>
                </a:solidFill>
              </a:rPr>
              <a:t>Hospodine, pomiluj </a:t>
            </a:r>
            <a:r>
              <a:rPr lang="cs-CZ" sz="2800" b="1" dirty="0" err="1">
                <a:solidFill>
                  <a:schemeClr val="accent1">
                    <a:lumMod val="20000"/>
                    <a:lumOff val="80000"/>
                  </a:schemeClr>
                </a:solidFill>
              </a:rPr>
              <a:t>ny</a:t>
            </a:r>
            <a:endParaRPr lang="cs-CZ" sz="2800" b="1" dirty="0">
              <a:solidFill>
                <a:schemeClr val="accent1">
                  <a:lumMod val="20000"/>
                  <a:lumOff val="80000"/>
                </a:schemeClr>
              </a:solidFill>
            </a:endParaRPr>
          </a:p>
          <a:p>
            <a:pPr marL="342900" indent="-342900">
              <a:buFont typeface="Arial" pitchFamily="34" charset="0"/>
              <a:buChar char="•"/>
              <a:defRPr/>
            </a:pPr>
            <a:r>
              <a:rPr lang="cs-CZ" sz="2400" dirty="0">
                <a:solidFill>
                  <a:schemeClr val="accent1">
                    <a:lumMod val="20000"/>
                    <a:lumOff val="80000"/>
                  </a:schemeClr>
                </a:solidFill>
              </a:rPr>
              <a:t>píseň vytvořená pravděpodobně sv. Vojtěchem v </a:t>
            </a:r>
            <a:r>
              <a:rPr lang="cs-CZ" sz="2400" b="1" dirty="0">
                <a:solidFill>
                  <a:schemeClr val="accent1">
                    <a:lumMod val="20000"/>
                    <a:lumOff val="80000"/>
                  </a:schemeClr>
                </a:solidFill>
              </a:rPr>
              <a:t>10. století</a:t>
            </a:r>
          </a:p>
          <a:p>
            <a:pPr marL="342900" indent="-342900">
              <a:buFont typeface="Arial" pitchFamily="34" charset="0"/>
              <a:buChar char="•"/>
              <a:defRPr/>
            </a:pPr>
            <a:r>
              <a:rPr lang="cs-CZ" sz="2400" dirty="0">
                <a:solidFill>
                  <a:schemeClr val="accent1">
                    <a:lumMod val="20000"/>
                    <a:lumOff val="80000"/>
                  </a:schemeClr>
                </a:solidFill>
              </a:rPr>
              <a:t>první český tvar „</a:t>
            </a:r>
            <a:r>
              <a:rPr lang="cs-CZ" sz="2400" b="1" dirty="0" err="1">
                <a:solidFill>
                  <a:schemeClr val="accent1">
                    <a:lumMod val="20000"/>
                    <a:lumOff val="80000"/>
                  </a:schemeClr>
                </a:solidFill>
              </a:rPr>
              <a:t>ny</a:t>
            </a:r>
            <a:r>
              <a:rPr lang="cs-CZ" sz="2400" dirty="0">
                <a:solidFill>
                  <a:schemeClr val="accent1">
                    <a:lumMod val="20000"/>
                    <a:lumOff val="80000"/>
                  </a:schemeClr>
                </a:solidFill>
              </a:rPr>
              <a:t>“</a:t>
            </a:r>
          </a:p>
        </p:txBody>
      </p:sp>
      <p:sp>
        <p:nvSpPr>
          <p:cNvPr id="5" name="TextovéPole 4"/>
          <p:cNvSpPr txBox="1"/>
          <p:nvPr/>
        </p:nvSpPr>
        <p:spPr>
          <a:xfrm>
            <a:off x="1979712" y="4581128"/>
            <a:ext cx="6696744" cy="2000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pPr>
              <a:defRPr/>
            </a:pPr>
            <a:r>
              <a:rPr lang="cs-CZ" sz="2800" b="1" dirty="0">
                <a:solidFill>
                  <a:schemeClr val="accent1">
                    <a:lumMod val="20000"/>
                    <a:lumOff val="80000"/>
                  </a:schemeClr>
                </a:solidFill>
              </a:rPr>
              <a:t>Svatý Václave, vévodo české země</a:t>
            </a:r>
          </a:p>
          <a:p>
            <a:pPr marL="342900" indent="-342900">
              <a:buFont typeface="Arial" pitchFamily="34" charset="0"/>
              <a:buChar char="•"/>
              <a:defRPr/>
            </a:pPr>
            <a:r>
              <a:rPr lang="cs-CZ" sz="2400" dirty="0">
                <a:solidFill>
                  <a:schemeClr val="accent1">
                    <a:lumMod val="20000"/>
                    <a:lumOff val="80000"/>
                  </a:schemeClr>
                </a:solidFill>
              </a:rPr>
              <a:t>česká píseň z </a:t>
            </a:r>
            <a:r>
              <a:rPr lang="cs-CZ" sz="2400" b="1" dirty="0">
                <a:solidFill>
                  <a:schemeClr val="accent1">
                    <a:lumMod val="20000"/>
                    <a:lumOff val="80000"/>
                  </a:schemeClr>
                </a:solidFill>
              </a:rPr>
              <a:t>konce 12. století</a:t>
            </a:r>
          </a:p>
          <a:p>
            <a:pPr marL="342900" indent="-342900">
              <a:buFont typeface="Arial" pitchFamily="34" charset="0"/>
              <a:buChar char="•"/>
              <a:defRPr/>
            </a:pPr>
            <a:r>
              <a:rPr lang="cs-CZ" sz="2400" dirty="0">
                <a:solidFill>
                  <a:schemeClr val="accent1">
                    <a:lumMod val="20000"/>
                    <a:lumOff val="80000"/>
                  </a:schemeClr>
                </a:solidFill>
              </a:rPr>
              <a:t>Václav oslavován </a:t>
            </a:r>
            <a:r>
              <a:rPr lang="cs-CZ" sz="2400" dirty="0" smtClean="0">
                <a:solidFill>
                  <a:schemeClr val="accent1">
                    <a:lumMod val="20000"/>
                    <a:lumOff val="80000"/>
                  </a:schemeClr>
                </a:solidFill>
              </a:rPr>
              <a:t>jako </a:t>
            </a:r>
            <a:r>
              <a:rPr lang="cs-CZ" sz="2400" dirty="0">
                <a:solidFill>
                  <a:schemeClr val="accent1">
                    <a:lumMod val="20000"/>
                    <a:lumOff val="80000"/>
                  </a:schemeClr>
                </a:solidFill>
              </a:rPr>
              <a:t>zemský patron</a:t>
            </a:r>
          </a:p>
          <a:p>
            <a:pPr marL="342900" indent="-342900">
              <a:buFont typeface="Arial" pitchFamily="34" charset="0"/>
              <a:buChar char="•"/>
              <a:defRPr/>
            </a:pPr>
            <a:r>
              <a:rPr lang="cs-CZ" sz="2400" dirty="0">
                <a:solidFill>
                  <a:schemeClr val="accent1">
                    <a:lumMod val="20000"/>
                    <a:lumOff val="80000"/>
                  </a:schemeClr>
                </a:solidFill>
              </a:rPr>
              <a:t>původně jedna sloka, postupem času rozšířeno</a:t>
            </a:r>
          </a:p>
        </p:txBody>
      </p:sp>
    </p:spTree>
    <p:extLst>
      <p:ext uri="{BB962C8B-B14F-4D97-AF65-F5344CB8AC3E}">
        <p14:creationId xmlns:p14="http://schemas.microsoft.com/office/powerpoint/2010/main" val="26316772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7455" y="26296"/>
            <a:ext cx="7239000" cy="1362075"/>
          </a:xfrm>
        </p:spPr>
        <p:txBody>
          <a:bodyPr>
            <a:normAutofit fontScale="90000"/>
          </a:bodyPr>
          <a:lstStyle/>
          <a:p>
            <a:pPr indent="0" fontAlgn="auto">
              <a:spcAft>
                <a:spcPts val="0"/>
              </a:spcAft>
              <a:defRPr/>
            </a:pPr>
            <a:r>
              <a:rPr lang="cs-CZ" dirty="0" smtClean="0">
                <a:solidFill>
                  <a:schemeClr val="accent1">
                    <a:tint val="83000"/>
                    <a:satMod val="150000"/>
                  </a:schemeClr>
                </a:solidFill>
              </a:rPr>
              <a:t>  </a:t>
            </a:r>
            <a:r>
              <a:rPr lang="cs-CZ" sz="6000" dirty="0" smtClean="0">
                <a:solidFill>
                  <a:schemeClr val="accent1">
                    <a:tint val="83000"/>
                    <a:satMod val="150000"/>
                  </a:schemeClr>
                </a:solidFill>
              </a:rPr>
              <a:t>Dalimilova Kronika            </a:t>
            </a:r>
            <a:endParaRPr lang="cs-CZ" sz="6000" dirty="0">
              <a:solidFill>
                <a:schemeClr val="accent1">
                  <a:tint val="83000"/>
                  <a:satMod val="150000"/>
                </a:schemeClr>
              </a:solidFill>
            </a:endParaRPr>
          </a:p>
        </p:txBody>
      </p:sp>
      <p:sp>
        <p:nvSpPr>
          <p:cNvPr id="3" name="Podnadpis 2"/>
          <p:cNvSpPr>
            <a:spLocks noGrp="1"/>
          </p:cNvSpPr>
          <p:nvPr>
            <p:ph type="body" idx="1"/>
          </p:nvPr>
        </p:nvSpPr>
        <p:spPr>
          <a:xfrm>
            <a:off x="381000" y="1633538"/>
            <a:ext cx="3886200" cy="2286000"/>
          </a:xfrm>
        </p:spPr>
        <p:txBody>
          <a:bodyPr>
            <a:normAutofit/>
          </a:bodyPr>
          <a:lstStyle/>
          <a:p>
            <a:pPr fontAlgn="auto">
              <a:spcAft>
                <a:spcPts val="0"/>
              </a:spcAft>
              <a:buFont typeface="Wingdings 2"/>
              <a:buNone/>
              <a:defRPr/>
            </a:pPr>
            <a:r>
              <a:rPr lang="cs-CZ" smtClean="0"/>
              <a:t>                      </a:t>
            </a:r>
            <a:endParaRPr lang="cs-CZ" dirty="0"/>
          </a:p>
        </p:txBody>
      </p:sp>
      <p:sp>
        <p:nvSpPr>
          <p:cNvPr id="4" name="TextovéPole 3"/>
          <p:cNvSpPr txBox="1"/>
          <p:nvPr/>
        </p:nvSpPr>
        <p:spPr>
          <a:xfrm>
            <a:off x="900113" y="1203325"/>
            <a:ext cx="6985000" cy="18161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p>
            <a:pPr algn="ctr">
              <a:defRPr/>
            </a:pPr>
            <a:r>
              <a:rPr lang="cs-CZ" sz="2800" b="1" dirty="0">
                <a:solidFill>
                  <a:prstClr val="white"/>
                </a:solidFill>
              </a:rPr>
              <a:t>Přiznávám, že jsem jenom na prospěch </a:t>
            </a:r>
            <a:br>
              <a:rPr lang="cs-CZ" sz="2800" b="1" dirty="0">
                <a:solidFill>
                  <a:prstClr val="white"/>
                </a:solidFill>
              </a:rPr>
            </a:br>
            <a:r>
              <a:rPr lang="cs-CZ" sz="2800" b="1" dirty="0">
                <a:solidFill>
                  <a:prstClr val="white"/>
                </a:solidFill>
              </a:rPr>
              <a:t>své vlasti myslel a jen k slávě Čech </a:t>
            </a:r>
            <a:br>
              <a:rPr lang="cs-CZ" sz="2800" b="1" dirty="0">
                <a:solidFill>
                  <a:prstClr val="white"/>
                </a:solidFill>
              </a:rPr>
            </a:br>
            <a:r>
              <a:rPr lang="cs-CZ" sz="2800" b="1" dirty="0">
                <a:solidFill>
                  <a:prstClr val="white"/>
                </a:solidFill>
              </a:rPr>
              <a:t>se do té těžké práce pustil rád, </a:t>
            </a:r>
            <a:br>
              <a:rPr lang="cs-CZ" sz="2800" b="1" dirty="0">
                <a:solidFill>
                  <a:prstClr val="white"/>
                </a:solidFill>
              </a:rPr>
            </a:br>
            <a:r>
              <a:rPr lang="cs-CZ" sz="2800" b="1" dirty="0">
                <a:solidFill>
                  <a:prstClr val="white"/>
                </a:solidFill>
              </a:rPr>
              <a:t>přestože nejsem žádný literát. </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3248869"/>
            <a:ext cx="5809924" cy="3217245"/>
          </a:xfrm>
          <a:prstGeom prst="rect">
            <a:avLst/>
          </a:prstGeom>
          <a:ln/>
        </p:spPr>
        <p:style>
          <a:lnRef idx="2">
            <a:schemeClr val="accent2"/>
          </a:lnRef>
          <a:fillRef idx="1">
            <a:schemeClr val="lt1"/>
          </a:fillRef>
          <a:effectRef idx="0">
            <a:schemeClr val="accent2"/>
          </a:effectRef>
          <a:fontRef idx="minor">
            <a:schemeClr val="dk1"/>
          </a:fontRef>
        </p:style>
      </p:pic>
    </p:spTree>
    <p:extLst>
      <p:ext uri="{BB962C8B-B14F-4D97-AF65-F5344CB8AC3E}">
        <p14:creationId xmlns:p14="http://schemas.microsoft.com/office/powerpoint/2010/main" val="198563910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0"/>
            <a:ext cx="7239000" cy="1362075"/>
          </a:xfrm>
        </p:spPr>
        <p:txBody>
          <a:bodyPr/>
          <a:lstStyle/>
          <a:p>
            <a:pPr indent="0" fontAlgn="auto">
              <a:spcAft>
                <a:spcPts val="0"/>
              </a:spcAft>
              <a:defRPr/>
            </a:pPr>
            <a:r>
              <a:rPr lang="cs-CZ" dirty="0" smtClean="0">
                <a:solidFill>
                  <a:schemeClr val="accent1">
                    <a:tint val="83000"/>
                    <a:satMod val="150000"/>
                  </a:schemeClr>
                </a:solidFill>
              </a:rPr>
              <a:t>DALIMILOVA KRONIKA</a:t>
            </a:r>
            <a:endParaRPr lang="cs-CZ" dirty="0">
              <a:solidFill>
                <a:schemeClr val="accent1">
                  <a:tint val="83000"/>
                  <a:satMod val="150000"/>
                </a:schemeClr>
              </a:solidFill>
            </a:endParaRPr>
          </a:p>
        </p:txBody>
      </p:sp>
      <p:sp>
        <p:nvSpPr>
          <p:cNvPr id="3" name="Zástupný symbol pro text 2"/>
          <p:cNvSpPr>
            <a:spLocks noGrp="1"/>
          </p:cNvSpPr>
          <p:nvPr>
            <p:ph type="body" idx="1"/>
          </p:nvPr>
        </p:nvSpPr>
        <p:spPr>
          <a:xfrm>
            <a:off x="372268" y="1052736"/>
            <a:ext cx="8150225" cy="4392488"/>
          </a:xfrm>
        </p:spPr>
        <p:style>
          <a:lnRef idx="2">
            <a:schemeClr val="accent1"/>
          </a:lnRef>
          <a:fillRef idx="1">
            <a:schemeClr val="lt1"/>
          </a:fillRef>
          <a:effectRef idx="0">
            <a:schemeClr val="accent1"/>
          </a:effectRef>
          <a:fontRef idx="minor">
            <a:schemeClr val="dk1"/>
          </a:fontRef>
        </p:style>
        <p:txBody>
          <a:bodyPr>
            <a:normAutofit lnSpcReduction="10000"/>
          </a:bodyPr>
          <a:lstStyle/>
          <a:p>
            <a:pPr fontAlgn="auto">
              <a:spcAft>
                <a:spcPts val="0"/>
              </a:spcAft>
              <a:buFont typeface="Wingdings 2"/>
              <a:buNone/>
              <a:defRPr/>
            </a:pPr>
            <a:r>
              <a:rPr lang="cs-CZ" sz="2800" dirty="0">
                <a:solidFill>
                  <a:schemeClr val="accent1"/>
                </a:solidFill>
              </a:rPr>
              <a:t>1310 – </a:t>
            </a:r>
            <a:r>
              <a:rPr lang="cs-CZ" sz="2800" dirty="0" smtClean="0">
                <a:solidFill>
                  <a:schemeClr val="accent1"/>
                </a:solidFill>
              </a:rPr>
              <a:t>1314</a:t>
            </a:r>
            <a:endParaRPr lang="cs-CZ" sz="2800" dirty="0">
              <a:solidFill>
                <a:schemeClr val="accent1"/>
              </a:solidFill>
            </a:endParaRPr>
          </a:p>
          <a:p>
            <a:pPr fontAlgn="auto">
              <a:spcAft>
                <a:spcPts val="0"/>
              </a:spcAft>
              <a:buFont typeface="Wingdings 2"/>
              <a:buNone/>
              <a:defRPr/>
            </a:pPr>
            <a:r>
              <a:rPr lang="cs-CZ" sz="2800" b="1" dirty="0" smtClean="0">
                <a:solidFill>
                  <a:schemeClr val="accent1"/>
                </a:solidFill>
              </a:rPr>
              <a:t>Kronika </a:t>
            </a:r>
            <a:r>
              <a:rPr lang="cs-CZ" sz="2800" b="1" dirty="0">
                <a:solidFill>
                  <a:schemeClr val="accent1"/>
                </a:solidFill>
              </a:rPr>
              <a:t>„</a:t>
            </a:r>
            <a:r>
              <a:rPr lang="cs-CZ" sz="2800" b="1" dirty="0" smtClean="0">
                <a:solidFill>
                  <a:schemeClr val="accent1"/>
                </a:solidFill>
              </a:rPr>
              <a:t>tak řečeného“ </a:t>
            </a:r>
            <a:r>
              <a:rPr lang="cs-CZ" sz="2800" b="1" dirty="0">
                <a:solidFill>
                  <a:schemeClr val="accent1"/>
                </a:solidFill>
              </a:rPr>
              <a:t>Dalimila</a:t>
            </a:r>
            <a:r>
              <a:rPr lang="cs-CZ" sz="2800" dirty="0">
                <a:solidFill>
                  <a:schemeClr val="accent1"/>
                </a:solidFill>
              </a:rPr>
              <a:t> </a:t>
            </a:r>
          </a:p>
          <a:p>
            <a:pPr marL="397764" indent="-342900" fontAlgn="auto">
              <a:spcAft>
                <a:spcPts val="0"/>
              </a:spcAft>
              <a:buFont typeface="Wingdings" pitchFamily="2" charset="2"/>
              <a:buChar char="q"/>
              <a:defRPr/>
            </a:pPr>
            <a:r>
              <a:rPr lang="cs-CZ" sz="2800" b="1" dirty="0" smtClean="0">
                <a:solidFill>
                  <a:schemeClr val="accent1"/>
                </a:solidFill>
              </a:rPr>
              <a:t>skutečného </a:t>
            </a:r>
            <a:r>
              <a:rPr lang="cs-CZ" sz="2800" b="1" dirty="0">
                <a:solidFill>
                  <a:schemeClr val="accent1"/>
                </a:solidFill>
              </a:rPr>
              <a:t>autora </a:t>
            </a:r>
            <a:r>
              <a:rPr lang="cs-CZ" sz="2800" b="1" u="sng" dirty="0" smtClean="0">
                <a:solidFill>
                  <a:schemeClr val="accent1"/>
                </a:solidFill>
              </a:rPr>
              <a:t>neznáme</a:t>
            </a:r>
          </a:p>
          <a:p>
            <a:pPr marL="397764" indent="-342900" fontAlgn="auto">
              <a:spcAft>
                <a:spcPts val="0"/>
              </a:spcAft>
              <a:buFont typeface="Wingdings" pitchFamily="2" charset="2"/>
              <a:buChar char="q"/>
              <a:defRPr/>
            </a:pPr>
            <a:r>
              <a:rPr lang="cs-CZ" sz="2800" b="1" dirty="0" smtClean="0">
                <a:solidFill>
                  <a:schemeClr val="accent1"/>
                </a:solidFill>
              </a:rPr>
              <a:t>čerpal z Kosmovy kroniky, ale</a:t>
            </a:r>
            <a:r>
              <a:rPr lang="cs-CZ" sz="2800" b="1" dirty="0">
                <a:solidFill>
                  <a:schemeClr val="accent1"/>
                </a:solidFill>
              </a:rPr>
              <a:t> </a:t>
            </a:r>
            <a:r>
              <a:rPr lang="cs-CZ" sz="2800" b="1" dirty="0" smtClean="0">
                <a:solidFill>
                  <a:schemeClr val="accent1"/>
                </a:solidFill>
              </a:rPr>
              <a:t>na </a:t>
            </a:r>
            <a:r>
              <a:rPr lang="cs-CZ" sz="2800" b="1" dirty="0">
                <a:solidFill>
                  <a:schemeClr val="accent1"/>
                </a:solidFill>
              </a:rPr>
              <a:t>rozdíl od </a:t>
            </a:r>
            <a:r>
              <a:rPr lang="cs-CZ" sz="2800" b="1" dirty="0" smtClean="0">
                <a:solidFill>
                  <a:schemeClr val="accent1"/>
                </a:solidFill>
              </a:rPr>
              <a:t>Kosma </a:t>
            </a:r>
            <a:r>
              <a:rPr lang="cs-CZ" sz="2800" b="1" u="sng" dirty="0">
                <a:solidFill>
                  <a:schemeClr val="accent1"/>
                </a:solidFill>
              </a:rPr>
              <a:t>nerozlišuje skutečnost a </a:t>
            </a:r>
            <a:r>
              <a:rPr lang="cs-CZ" sz="2800" b="1" u="sng" dirty="0" smtClean="0">
                <a:solidFill>
                  <a:schemeClr val="accent1"/>
                </a:solidFill>
              </a:rPr>
              <a:t>pověsti</a:t>
            </a:r>
          </a:p>
          <a:p>
            <a:pPr marL="397764" indent="-342900" fontAlgn="auto">
              <a:spcAft>
                <a:spcPts val="0"/>
              </a:spcAft>
              <a:buFont typeface="Wingdings" pitchFamily="2" charset="2"/>
              <a:buChar char="q"/>
              <a:defRPr/>
            </a:pPr>
            <a:r>
              <a:rPr lang="cs-CZ" sz="2800" b="1" u="sng" dirty="0" smtClean="0">
                <a:solidFill>
                  <a:schemeClr val="accent1"/>
                </a:solidFill>
              </a:rPr>
              <a:t>kronika má 106 kapitol </a:t>
            </a:r>
            <a:r>
              <a:rPr lang="cs-CZ" sz="2800" b="1" dirty="0" smtClean="0">
                <a:solidFill>
                  <a:schemeClr val="accent1"/>
                </a:solidFill>
              </a:rPr>
              <a:t>(od Babylonské věže po Jana Lucemburského)</a:t>
            </a:r>
          </a:p>
          <a:p>
            <a:pPr marL="397764" indent="-342900" fontAlgn="auto">
              <a:spcAft>
                <a:spcPts val="0"/>
              </a:spcAft>
              <a:buFont typeface="Wingdings" pitchFamily="2" charset="2"/>
              <a:buChar char="q"/>
              <a:defRPr/>
            </a:pPr>
            <a:r>
              <a:rPr lang="cs-CZ" sz="2800" b="1" dirty="0" smtClean="0">
                <a:solidFill>
                  <a:schemeClr val="accent1"/>
                </a:solidFill>
              </a:rPr>
              <a:t>jazyk je </a:t>
            </a:r>
            <a:r>
              <a:rPr lang="cs-CZ" sz="2800" b="1" u="sng" dirty="0" smtClean="0">
                <a:solidFill>
                  <a:schemeClr val="accent1"/>
                </a:solidFill>
              </a:rPr>
              <a:t>srozumitelný</a:t>
            </a:r>
          </a:p>
          <a:p>
            <a:pPr marL="397764" indent="-342900" fontAlgn="auto">
              <a:spcAft>
                <a:spcPts val="0"/>
              </a:spcAft>
              <a:buFont typeface="Wingdings" pitchFamily="2" charset="2"/>
              <a:buChar char="q"/>
              <a:defRPr/>
            </a:pPr>
            <a:r>
              <a:rPr lang="cs-CZ" sz="2800" b="1" dirty="0" smtClean="0">
                <a:solidFill>
                  <a:schemeClr val="accent1"/>
                </a:solidFill>
              </a:rPr>
              <a:t>vyprávění je pro čtenáře </a:t>
            </a:r>
            <a:r>
              <a:rPr lang="cs-CZ" sz="2800" b="1" u="sng" dirty="0" smtClean="0">
                <a:solidFill>
                  <a:schemeClr val="accent1"/>
                </a:solidFill>
              </a:rPr>
              <a:t>poutavé</a:t>
            </a:r>
            <a:r>
              <a:rPr lang="cs-CZ" sz="2800" b="1" dirty="0" smtClean="0">
                <a:solidFill>
                  <a:schemeClr val="accent1"/>
                </a:solidFill>
              </a:rPr>
              <a:t> </a:t>
            </a:r>
            <a:endParaRPr lang="cs-CZ" sz="2800" dirty="0" smtClean="0">
              <a:solidFill>
                <a:schemeClr val="accent1"/>
              </a:solidFill>
            </a:endParaRPr>
          </a:p>
          <a:p>
            <a:pPr marL="397764" indent="-342900" fontAlgn="auto">
              <a:spcAft>
                <a:spcPts val="0"/>
              </a:spcAft>
              <a:buFont typeface="Courier New" pitchFamily="49" charset="0"/>
              <a:buChar char="o"/>
              <a:defRPr/>
            </a:pPr>
            <a:endParaRPr lang="cs-CZ" sz="2400" u="sng" dirty="0" smtClean="0">
              <a:solidFill>
                <a:schemeClr val="bg2"/>
              </a:solidFill>
            </a:endParaRPr>
          </a:p>
          <a:p>
            <a:pPr marL="397764" indent="-342900" fontAlgn="auto">
              <a:spcAft>
                <a:spcPts val="0"/>
              </a:spcAft>
              <a:buFont typeface="Courier New" pitchFamily="49" charset="0"/>
              <a:buChar char="o"/>
              <a:defRPr/>
            </a:pPr>
            <a:endParaRPr lang="cs-CZ" sz="2400" u="sng" dirty="0" smtClean="0">
              <a:solidFill>
                <a:schemeClr val="bg2"/>
              </a:solidFill>
            </a:endParaRPr>
          </a:p>
          <a:p>
            <a:pPr marL="397764" indent="-342900" fontAlgn="auto">
              <a:spcAft>
                <a:spcPts val="0"/>
              </a:spcAft>
              <a:buFont typeface="Courier New" pitchFamily="49" charset="0"/>
              <a:buChar char="o"/>
              <a:defRPr/>
            </a:pPr>
            <a:endParaRPr lang="cs-CZ" sz="2400" u="sng" dirty="0" smtClean="0">
              <a:solidFill>
                <a:schemeClr val="bg2"/>
              </a:solidFill>
            </a:endParaRPr>
          </a:p>
          <a:p>
            <a:pPr marL="397764" indent="-342900" fontAlgn="auto">
              <a:spcAft>
                <a:spcPts val="0"/>
              </a:spcAft>
              <a:buFont typeface="Courier New" pitchFamily="49" charset="0"/>
              <a:buChar char="o"/>
              <a:defRPr/>
            </a:pPr>
            <a:endParaRPr lang="cs-CZ" sz="2400" u="sng" dirty="0" smtClean="0">
              <a:solidFill>
                <a:schemeClr val="bg2"/>
              </a:solidFill>
            </a:endParaRPr>
          </a:p>
          <a:p>
            <a:pPr marL="397764" indent="-342900" fontAlgn="auto">
              <a:spcAft>
                <a:spcPts val="0"/>
              </a:spcAft>
              <a:buFont typeface="Courier New" pitchFamily="49" charset="0"/>
              <a:buChar char="o"/>
              <a:defRPr/>
            </a:pPr>
            <a:endParaRPr lang="cs-CZ" sz="2400" u="sng" dirty="0"/>
          </a:p>
          <a:p>
            <a:pPr fontAlgn="auto">
              <a:spcAft>
                <a:spcPts val="0"/>
              </a:spcAft>
              <a:buFont typeface="Wingdings 2"/>
              <a:buNone/>
              <a:defRPr/>
            </a:pPr>
            <a:endParaRPr lang="cs-CZ" sz="2400" dirty="0"/>
          </a:p>
          <a:p>
            <a:pPr fontAlgn="auto">
              <a:spcAft>
                <a:spcPts val="0"/>
              </a:spcAft>
              <a:buFont typeface="Wingdings 2"/>
              <a:buNone/>
              <a:defRPr/>
            </a:pPr>
            <a:endParaRPr lang="cs-CZ" dirty="0"/>
          </a:p>
        </p:txBody>
      </p:sp>
      <p:sp>
        <p:nvSpPr>
          <p:cNvPr id="4" name="TextovéPole 3"/>
          <p:cNvSpPr txBox="1"/>
          <p:nvPr/>
        </p:nvSpPr>
        <p:spPr>
          <a:xfrm>
            <a:off x="5746477" y="476672"/>
            <a:ext cx="3355425" cy="1015663"/>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a:pPr>
            <a:r>
              <a:rPr lang="cs-CZ" sz="2000" b="1" dirty="0">
                <a:solidFill>
                  <a:srgbClr val="0070C0"/>
                </a:solidFill>
                <a:hlinkClick r:id="rId2"/>
              </a:rPr>
              <a:t>POŘAD</a:t>
            </a:r>
            <a:r>
              <a:rPr lang="cs-CZ" sz="2000" b="1" dirty="0">
                <a:solidFill>
                  <a:srgbClr val="0070C0"/>
                </a:solidFill>
              </a:rPr>
              <a:t> ČESKÉHO ROZHLASU – KOSMOVA </a:t>
            </a:r>
            <a:endParaRPr lang="cs-CZ" sz="2000" b="1" dirty="0" smtClean="0">
              <a:solidFill>
                <a:srgbClr val="0070C0"/>
              </a:solidFill>
            </a:endParaRPr>
          </a:p>
          <a:p>
            <a:pPr>
              <a:defRPr/>
            </a:pPr>
            <a:r>
              <a:rPr lang="cs-CZ" sz="2000" b="1" dirty="0" smtClean="0">
                <a:solidFill>
                  <a:srgbClr val="0070C0"/>
                </a:solidFill>
              </a:rPr>
              <a:t>A </a:t>
            </a:r>
            <a:r>
              <a:rPr lang="cs-CZ" sz="2000" b="1" dirty="0">
                <a:solidFill>
                  <a:srgbClr val="0070C0"/>
                </a:solidFill>
              </a:rPr>
              <a:t>DALIMILOVA KRONIKA</a:t>
            </a:r>
          </a:p>
        </p:txBody>
      </p:sp>
      <p:sp>
        <p:nvSpPr>
          <p:cNvPr id="5" name="TextovéPole 4"/>
          <p:cNvSpPr txBox="1"/>
          <p:nvPr/>
        </p:nvSpPr>
        <p:spPr>
          <a:xfrm>
            <a:off x="755576" y="5672381"/>
            <a:ext cx="4032448"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cs-CZ" sz="2800" b="1" dirty="0" smtClean="0">
                <a:solidFill>
                  <a:srgbClr val="C00000"/>
                </a:solidFill>
              </a:rPr>
              <a:t>ZAPIŠTE SI DO SEŠITU</a:t>
            </a:r>
            <a:endParaRPr lang="cs-CZ" sz="2800" b="1" dirty="0">
              <a:solidFill>
                <a:srgbClr val="C00000"/>
              </a:solidFill>
            </a:endParaRPr>
          </a:p>
        </p:txBody>
      </p:sp>
    </p:spTree>
    <p:extLst>
      <p:ext uri="{BB962C8B-B14F-4D97-AF65-F5344CB8AC3E}">
        <p14:creationId xmlns:p14="http://schemas.microsoft.com/office/powerpoint/2010/main" val="412901382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3356993"/>
            <a:ext cx="7239000" cy="1000650"/>
          </a:xfrm>
        </p:spPr>
        <p:txBody>
          <a:bodyPr/>
          <a:lstStyle/>
          <a:p>
            <a:pPr indent="0" fontAlgn="auto">
              <a:spcAft>
                <a:spcPts val="0"/>
              </a:spcAft>
              <a:defRPr/>
            </a:pPr>
            <a:endParaRPr lang="cs-CZ"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3" name="Zástupný symbol pro text 2"/>
          <p:cNvSpPr>
            <a:spLocks noGrp="1"/>
          </p:cNvSpPr>
          <p:nvPr>
            <p:ph type="body" idx="1"/>
          </p:nvPr>
        </p:nvSpPr>
        <p:spPr>
          <a:xfrm>
            <a:off x="251520" y="188640"/>
            <a:ext cx="6563816" cy="859360"/>
          </a:xfrm>
        </p:spPr>
        <p:txBody>
          <a:bodyPr>
            <a:normAutofit/>
          </a:bodyPr>
          <a:lstStyle/>
          <a:p>
            <a:pPr fontAlgn="auto">
              <a:spcAft>
                <a:spcPts val="0"/>
              </a:spcAft>
              <a:buFont typeface="Wingdings 2"/>
              <a:buNone/>
              <a:defRPr/>
            </a:pPr>
            <a:r>
              <a:rPr lang="cs-CZ" sz="4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S</a:t>
            </a:r>
            <a:r>
              <a:rPr lang="cs-CZ" sz="40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porné autorství</a:t>
            </a:r>
            <a:endParaRPr lang="cs-CZ" sz="4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sp>
        <p:nvSpPr>
          <p:cNvPr id="5" name="TextovéPole 4"/>
          <p:cNvSpPr txBox="1"/>
          <p:nvPr/>
        </p:nvSpPr>
        <p:spPr>
          <a:xfrm>
            <a:off x="179512" y="1121837"/>
            <a:ext cx="8064896" cy="2739211"/>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pPr>
              <a:defRPr/>
            </a:pPr>
            <a:r>
              <a:rPr lang="cs-CZ" sz="2800" b="1" dirty="0">
                <a:solidFill>
                  <a:prstClr val="white"/>
                </a:solidFill>
              </a:rPr>
              <a:t>Proč se nazývá Dalimilova?</a:t>
            </a:r>
          </a:p>
          <a:p>
            <a:pPr>
              <a:defRPr/>
            </a:pPr>
            <a:r>
              <a:rPr lang="cs-CZ" sz="2400" dirty="0">
                <a:solidFill>
                  <a:prstClr val="white"/>
                </a:solidFill>
              </a:rPr>
              <a:t>Toto označení přineslo </a:t>
            </a:r>
            <a:r>
              <a:rPr lang="cs-CZ" sz="2400" u="sng" dirty="0">
                <a:solidFill>
                  <a:prstClr val="white"/>
                </a:solidFill>
              </a:rPr>
              <a:t>17. století</a:t>
            </a:r>
            <a:r>
              <a:rPr lang="cs-CZ" sz="2400" dirty="0">
                <a:solidFill>
                  <a:prstClr val="white"/>
                </a:solidFill>
              </a:rPr>
              <a:t>. Vycházelo z informace </a:t>
            </a:r>
            <a:r>
              <a:rPr lang="cs-CZ" sz="2400" b="1" dirty="0">
                <a:solidFill>
                  <a:prstClr val="white"/>
                </a:solidFill>
              </a:rPr>
              <a:t>Václava Hájka z Libočan</a:t>
            </a:r>
            <a:r>
              <a:rPr lang="cs-CZ" sz="2400" dirty="0">
                <a:solidFill>
                  <a:prstClr val="white"/>
                </a:solidFill>
              </a:rPr>
              <a:t>, který v roce 1541 uvádí v předmluvě ke své kronice soupis autorů, z jejichž díla čerpal- autorství české rýmované kroniky z roku 1314 přisuzuje jakémusi </a:t>
            </a:r>
            <a:r>
              <a:rPr lang="cs-CZ" sz="2400" u="sng" dirty="0">
                <a:solidFill>
                  <a:prstClr val="white"/>
                </a:solidFill>
              </a:rPr>
              <a:t>Dalimilu Meziříčskému, kanovníku boleslavskému.</a:t>
            </a:r>
          </a:p>
        </p:txBody>
      </p:sp>
      <p:pic>
        <p:nvPicPr>
          <p:cNvPr id="2050" name="Picture 2"/>
          <p:cNvPicPr>
            <a:picLocks noChangeAspect="1" noChangeArrowheads="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6092654" y="4725144"/>
            <a:ext cx="1640939" cy="1361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p:cNvPicPr>
            <a:picLocks noChangeAspect="1" noChangeArrowheads="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99592" y="4229808"/>
            <a:ext cx="4160753" cy="2352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7088517"/>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289298"/>
          </a:xfrm>
        </p:spPr>
        <p:txBody>
          <a:bodyPr>
            <a:normAutofit/>
          </a:bodyPr>
          <a:lstStyle/>
          <a:p>
            <a:pPr algn="ctr"/>
            <a:r>
              <a:rPr lang="cs-CZ" sz="44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Zdroje a obsah kroniky</a:t>
            </a:r>
            <a:endParaRPr lang="cs-CZ" sz="4400" b="1" dirty="0"/>
          </a:p>
        </p:txBody>
      </p:sp>
      <p:sp>
        <p:nvSpPr>
          <p:cNvPr id="3" name="Zástupný symbol pro obsah 2"/>
          <p:cNvSpPr>
            <a:spLocks noGrp="1"/>
          </p:cNvSpPr>
          <p:nvPr>
            <p:ph idx="1"/>
          </p:nvPr>
        </p:nvSpPr>
        <p:spPr>
          <a:xfrm>
            <a:off x="179512" y="1988840"/>
            <a:ext cx="8784976" cy="4392488"/>
          </a:xfrm>
        </p:spPr>
        <p:style>
          <a:lnRef idx="1">
            <a:schemeClr val="accent1"/>
          </a:lnRef>
          <a:fillRef idx="3">
            <a:schemeClr val="accent1"/>
          </a:fillRef>
          <a:effectRef idx="2">
            <a:schemeClr val="accent1"/>
          </a:effectRef>
          <a:fontRef idx="minor">
            <a:schemeClr val="lt1"/>
          </a:fontRef>
        </p:style>
        <p:txBody>
          <a:bodyPr/>
          <a:lstStyle/>
          <a:p>
            <a:pPr marL="65087" indent="0" algn="ctr" fontAlgn="auto">
              <a:spcAft>
                <a:spcPts val="0"/>
              </a:spcAft>
              <a:buNone/>
              <a:defRPr/>
            </a:pPr>
            <a:r>
              <a:rPr lang="cs-CZ" sz="2800" dirty="0">
                <a:solidFill>
                  <a:schemeClr val="tx1"/>
                </a:solidFill>
              </a:rPr>
              <a:t>V úvodu autor vypočítává </a:t>
            </a:r>
            <a:endParaRPr lang="cs-CZ" sz="2800" dirty="0" smtClean="0">
              <a:solidFill>
                <a:schemeClr val="tx1"/>
              </a:solidFill>
            </a:endParaRPr>
          </a:p>
          <a:p>
            <a:pPr marL="65087" indent="0" algn="ctr" fontAlgn="auto">
              <a:spcAft>
                <a:spcPts val="0"/>
              </a:spcAft>
              <a:buNone/>
              <a:defRPr/>
            </a:pPr>
            <a:r>
              <a:rPr lang="cs-CZ" sz="2800" b="1" dirty="0" smtClean="0">
                <a:solidFill>
                  <a:schemeClr val="tx1"/>
                </a:solidFill>
              </a:rPr>
              <a:t>zdroje</a:t>
            </a:r>
            <a:r>
              <a:rPr lang="cs-CZ" sz="2800" b="1" dirty="0">
                <a:solidFill>
                  <a:schemeClr val="tx1"/>
                </a:solidFill>
              </a:rPr>
              <a:t>, ze kterých vycházel. </a:t>
            </a:r>
          </a:p>
          <a:p>
            <a:pPr marL="457200" indent="-457200" fontAlgn="auto">
              <a:spcAft>
                <a:spcPts val="0"/>
              </a:spcAft>
              <a:buClr>
                <a:schemeClr val="tx1"/>
              </a:buClr>
              <a:buFont typeface="Wingdings" pitchFamily="2" charset="2"/>
              <a:buChar char="q"/>
              <a:defRPr/>
            </a:pPr>
            <a:r>
              <a:rPr lang="cs-CZ" sz="2800" dirty="0">
                <a:solidFill>
                  <a:schemeClr val="tx1"/>
                </a:solidFill>
              </a:rPr>
              <a:t>Nejvýše hodnotí dnes neznámou </a:t>
            </a:r>
            <a:r>
              <a:rPr lang="cs-CZ" sz="2800" i="1" u="sng" dirty="0">
                <a:solidFill>
                  <a:schemeClr val="tx1"/>
                </a:solidFill>
              </a:rPr>
              <a:t>kroniku z Boleslavi</a:t>
            </a:r>
            <a:r>
              <a:rPr lang="cs-CZ" sz="2800" u="sng" dirty="0">
                <a:solidFill>
                  <a:schemeClr val="tx1"/>
                </a:solidFill>
              </a:rPr>
              <a:t> (zřejmě šlo o nedochovaný opis Kosmovy kroniky)</a:t>
            </a:r>
          </a:p>
          <a:p>
            <a:pPr marL="457200" indent="-457200" fontAlgn="auto">
              <a:spcAft>
                <a:spcPts val="0"/>
              </a:spcAft>
              <a:buClr>
                <a:schemeClr val="tx1"/>
              </a:buClr>
              <a:buFont typeface="Wingdings" pitchFamily="2" charset="2"/>
              <a:buChar char="q"/>
              <a:defRPr/>
            </a:pPr>
            <a:r>
              <a:rPr lang="cs-CZ" sz="2800" dirty="0">
                <a:solidFill>
                  <a:schemeClr val="tx1"/>
                </a:solidFill>
              </a:rPr>
              <a:t>Dále autor čerpal z latinské </a:t>
            </a:r>
            <a:r>
              <a:rPr lang="cs-CZ" sz="2800" u="sng" dirty="0">
                <a:solidFill>
                  <a:schemeClr val="tx1"/>
                </a:solidFill>
              </a:rPr>
              <a:t>legendy </a:t>
            </a:r>
            <a:r>
              <a:rPr lang="cs-CZ" sz="2800" i="1" u="sng" dirty="0">
                <a:solidFill>
                  <a:schemeClr val="tx1"/>
                </a:solidFill>
              </a:rPr>
              <a:t>O svatém Václavovi a svaté Ludmile</a:t>
            </a:r>
            <a:r>
              <a:rPr lang="cs-CZ" sz="2800" u="sng" dirty="0">
                <a:solidFill>
                  <a:schemeClr val="tx1"/>
                </a:solidFill>
              </a:rPr>
              <a:t> </a:t>
            </a:r>
          </a:p>
          <a:p>
            <a:pPr marL="457200" indent="-457200" fontAlgn="auto">
              <a:spcAft>
                <a:spcPts val="0"/>
              </a:spcAft>
              <a:buClr>
                <a:schemeClr val="tx1"/>
              </a:buClr>
              <a:buFont typeface="Wingdings" pitchFamily="2" charset="2"/>
              <a:buChar char="q"/>
              <a:defRPr/>
            </a:pPr>
            <a:r>
              <a:rPr lang="cs-CZ" sz="2800" dirty="0">
                <a:solidFill>
                  <a:schemeClr val="tx1"/>
                </a:solidFill>
              </a:rPr>
              <a:t>A z ústního podání kmenových, místních a erbovních pověstí. </a:t>
            </a:r>
          </a:p>
        </p:txBody>
      </p:sp>
    </p:spTree>
    <p:extLst>
      <p:ext uri="{BB962C8B-B14F-4D97-AF65-F5344CB8AC3E}">
        <p14:creationId xmlns:p14="http://schemas.microsoft.com/office/powerpoint/2010/main" val="3504237544"/>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Obdélník 1"/>
          <p:cNvSpPr>
            <a:spLocks noChangeArrowheads="1"/>
          </p:cNvSpPr>
          <p:nvPr/>
        </p:nvSpPr>
        <p:spPr bwMode="auto">
          <a:xfrm>
            <a:off x="314546" y="174336"/>
            <a:ext cx="5697613" cy="6494085"/>
          </a:xfrm>
          <a:prstGeom prst="rect">
            <a:avLst/>
          </a:prstGeom>
          <a:ln/>
          <a:extLst/>
        </p:spPr>
        <p:style>
          <a:lnRef idx="1">
            <a:schemeClr val="accent1"/>
          </a:lnRef>
          <a:fillRef idx="3">
            <a:schemeClr val="accent1"/>
          </a:fillRef>
          <a:effectRef idx="2">
            <a:schemeClr val="accent1"/>
          </a:effectRef>
          <a:fontRef idx="minor">
            <a:schemeClr val="lt1"/>
          </a:fontRef>
        </p:style>
        <p:txBody>
          <a:bodyPr wrap="square">
            <a:spAutoFit/>
          </a:bodyPr>
          <a:lstStyle/>
          <a:p>
            <a:pPr algn="ctr" fontAlgn="base">
              <a:spcBef>
                <a:spcPct val="0"/>
              </a:spcBef>
              <a:spcAft>
                <a:spcPct val="0"/>
              </a:spcAft>
            </a:pPr>
            <a:r>
              <a:rPr lang="cs-CZ" sz="2800" b="1" dirty="0">
                <a:solidFill>
                  <a:schemeClr val="tx1"/>
                </a:solidFill>
                <a:cs typeface="Arial" charset="0"/>
              </a:rPr>
              <a:t>Kronika obsahuje celkem </a:t>
            </a:r>
            <a:endParaRPr lang="cs-CZ" sz="2800" b="1" dirty="0" smtClean="0">
              <a:solidFill>
                <a:schemeClr val="tx1"/>
              </a:solidFill>
              <a:cs typeface="Arial" charset="0"/>
            </a:endParaRPr>
          </a:p>
          <a:p>
            <a:pPr algn="ctr" fontAlgn="base">
              <a:spcBef>
                <a:spcPct val="0"/>
              </a:spcBef>
              <a:spcAft>
                <a:spcPct val="0"/>
              </a:spcAft>
            </a:pPr>
            <a:r>
              <a:rPr lang="cs-CZ" sz="2800" b="1" dirty="0" smtClean="0">
                <a:solidFill>
                  <a:schemeClr val="tx1"/>
                </a:solidFill>
                <a:cs typeface="Arial" charset="0"/>
              </a:rPr>
              <a:t>106 </a:t>
            </a:r>
            <a:r>
              <a:rPr lang="cs-CZ" sz="2800" b="1" dirty="0">
                <a:solidFill>
                  <a:schemeClr val="tx1"/>
                </a:solidFill>
                <a:cs typeface="Arial" charset="0"/>
              </a:rPr>
              <a:t>kapitol. </a:t>
            </a:r>
            <a:endParaRPr lang="cs-CZ" sz="2800" b="1" dirty="0" smtClean="0">
              <a:solidFill>
                <a:schemeClr val="tx1"/>
              </a:solidFill>
              <a:cs typeface="Arial" charset="0"/>
            </a:endParaRPr>
          </a:p>
          <a:p>
            <a:pPr marL="342900" indent="-342900" fontAlgn="base">
              <a:spcBef>
                <a:spcPct val="0"/>
              </a:spcBef>
              <a:spcAft>
                <a:spcPct val="0"/>
              </a:spcAft>
              <a:buFont typeface="Wingdings" pitchFamily="2" charset="2"/>
              <a:buChar char="q"/>
            </a:pPr>
            <a:r>
              <a:rPr lang="cs-CZ" sz="2400" dirty="0" smtClean="0">
                <a:solidFill>
                  <a:schemeClr val="tx1"/>
                </a:solidFill>
                <a:cs typeface="Arial" charset="0"/>
              </a:rPr>
              <a:t>Na </a:t>
            </a:r>
            <a:r>
              <a:rPr lang="cs-CZ" sz="2400" dirty="0">
                <a:solidFill>
                  <a:schemeClr val="tx1"/>
                </a:solidFill>
                <a:cs typeface="Arial" charset="0"/>
              </a:rPr>
              <a:t>začátku líčí stavbu </a:t>
            </a:r>
            <a:r>
              <a:rPr lang="cs-CZ" sz="2400" u="sng" dirty="0">
                <a:solidFill>
                  <a:schemeClr val="tx1"/>
                </a:solidFill>
                <a:cs typeface="Arial" charset="0"/>
              </a:rPr>
              <a:t>babylónské</a:t>
            </a:r>
            <a:r>
              <a:rPr lang="cs-CZ" sz="2400" dirty="0">
                <a:solidFill>
                  <a:schemeClr val="tx1"/>
                </a:solidFill>
                <a:cs typeface="Arial" charset="0"/>
              </a:rPr>
              <a:t> </a:t>
            </a:r>
            <a:r>
              <a:rPr lang="cs-CZ" sz="2400" u="sng" dirty="0" smtClean="0">
                <a:solidFill>
                  <a:schemeClr val="tx1"/>
                </a:solidFill>
                <a:cs typeface="Arial" charset="0"/>
              </a:rPr>
              <a:t>věže</a:t>
            </a:r>
            <a:r>
              <a:rPr lang="cs-CZ" sz="2400" dirty="0" smtClean="0">
                <a:solidFill>
                  <a:schemeClr val="tx1"/>
                </a:solidFill>
                <a:cs typeface="Arial" charset="0"/>
              </a:rPr>
              <a:t> a zmatení </a:t>
            </a:r>
            <a:r>
              <a:rPr lang="cs-CZ" sz="2400" dirty="0">
                <a:solidFill>
                  <a:schemeClr val="tx1"/>
                </a:solidFill>
                <a:cs typeface="Arial" charset="0"/>
              </a:rPr>
              <a:t>jazyků </a:t>
            </a:r>
            <a:endParaRPr lang="cs-CZ" sz="2400" dirty="0" smtClean="0">
              <a:solidFill>
                <a:schemeClr val="tx1"/>
              </a:solidFill>
              <a:cs typeface="Arial" charset="0"/>
            </a:endParaRPr>
          </a:p>
          <a:p>
            <a:pPr marL="342900" indent="-342900" fontAlgn="base">
              <a:spcBef>
                <a:spcPct val="0"/>
              </a:spcBef>
              <a:spcAft>
                <a:spcPct val="0"/>
              </a:spcAft>
              <a:buFont typeface="Wingdings" pitchFamily="2" charset="2"/>
              <a:buChar char="q"/>
            </a:pPr>
            <a:r>
              <a:rPr lang="cs-CZ" sz="2400" dirty="0" smtClean="0">
                <a:solidFill>
                  <a:schemeClr val="tx1"/>
                </a:solidFill>
                <a:cs typeface="Arial" charset="0"/>
              </a:rPr>
              <a:t>Pokračuje </a:t>
            </a:r>
            <a:r>
              <a:rPr lang="cs-CZ" sz="2400" dirty="0">
                <a:solidFill>
                  <a:schemeClr val="tx1"/>
                </a:solidFill>
                <a:cs typeface="Arial" charset="0"/>
              </a:rPr>
              <a:t>chronologicky </a:t>
            </a:r>
            <a:r>
              <a:rPr lang="cs-CZ" sz="2400" dirty="0" smtClean="0">
                <a:solidFill>
                  <a:schemeClr val="tx1"/>
                </a:solidFill>
                <a:cs typeface="Arial" charset="0"/>
              </a:rPr>
              <a:t>řazenými </a:t>
            </a:r>
            <a:r>
              <a:rPr lang="cs-CZ" sz="2400" u="sng" dirty="0" smtClean="0">
                <a:solidFill>
                  <a:schemeClr val="tx1"/>
                </a:solidFill>
                <a:cs typeface="Arial" charset="0"/>
              </a:rPr>
              <a:t>příběhy </a:t>
            </a:r>
            <a:r>
              <a:rPr lang="cs-CZ" sz="2400" u="sng" dirty="0">
                <a:solidFill>
                  <a:schemeClr val="tx1"/>
                </a:solidFill>
                <a:cs typeface="Arial" charset="0"/>
              </a:rPr>
              <a:t>z historie Čech </a:t>
            </a:r>
            <a:r>
              <a:rPr lang="cs-CZ" sz="2400" dirty="0">
                <a:solidFill>
                  <a:schemeClr val="tx1"/>
                </a:solidFill>
                <a:cs typeface="Arial" charset="0"/>
              </a:rPr>
              <a:t>počínaje osídlením našeho území praotcem Čechem, pověstmi o Libušině proroctví, o Přemyslu Oráčovi a o Dívčí válce. </a:t>
            </a:r>
            <a:endParaRPr lang="cs-CZ" sz="2400" dirty="0" smtClean="0">
              <a:solidFill>
                <a:schemeClr val="tx1"/>
              </a:solidFill>
              <a:cs typeface="Arial" charset="0"/>
            </a:endParaRPr>
          </a:p>
          <a:p>
            <a:pPr marL="342900" indent="-342900" fontAlgn="base">
              <a:spcBef>
                <a:spcPct val="0"/>
              </a:spcBef>
              <a:spcAft>
                <a:spcPct val="0"/>
              </a:spcAft>
              <a:buFont typeface="Wingdings" pitchFamily="2" charset="2"/>
              <a:buChar char="q"/>
            </a:pPr>
            <a:r>
              <a:rPr lang="cs-CZ" sz="2400" dirty="0" smtClean="0">
                <a:solidFill>
                  <a:schemeClr val="tx1"/>
                </a:solidFill>
                <a:cs typeface="Arial" charset="0"/>
              </a:rPr>
              <a:t>Končí </a:t>
            </a:r>
            <a:r>
              <a:rPr lang="cs-CZ" sz="2400" dirty="0">
                <a:solidFill>
                  <a:schemeClr val="tx1"/>
                </a:solidFill>
                <a:cs typeface="Arial" charset="0"/>
              </a:rPr>
              <a:t>v období vlády </a:t>
            </a:r>
            <a:r>
              <a:rPr lang="cs-CZ" sz="2400" u="sng" dirty="0">
                <a:solidFill>
                  <a:schemeClr val="tx1"/>
                </a:solidFill>
                <a:cs typeface="Arial" charset="0"/>
              </a:rPr>
              <a:t>Jana Lucemburského</a:t>
            </a:r>
            <a:r>
              <a:rPr lang="cs-CZ" sz="2400" dirty="0">
                <a:solidFill>
                  <a:schemeClr val="tx1"/>
                </a:solidFill>
                <a:cs typeface="Arial" charset="0"/>
              </a:rPr>
              <a:t> v roce svého dopsání (</a:t>
            </a:r>
            <a:r>
              <a:rPr lang="cs-CZ" sz="2400" dirty="0" smtClean="0">
                <a:solidFill>
                  <a:schemeClr val="tx1"/>
                </a:solidFill>
                <a:cs typeface="Arial" charset="0"/>
              </a:rPr>
              <a:t>1314)</a:t>
            </a:r>
          </a:p>
          <a:p>
            <a:pPr marL="342900" indent="-342900" fontAlgn="base">
              <a:spcBef>
                <a:spcPct val="0"/>
              </a:spcBef>
              <a:spcAft>
                <a:spcPct val="0"/>
              </a:spcAft>
              <a:buFont typeface="Wingdings" pitchFamily="2" charset="2"/>
              <a:buChar char="q"/>
            </a:pPr>
            <a:r>
              <a:rPr lang="cs-CZ" sz="2400" dirty="0">
                <a:solidFill>
                  <a:schemeClr val="tx1"/>
                </a:solidFill>
                <a:cs typeface="Arial" charset="0"/>
              </a:rPr>
              <a:t>E</a:t>
            </a:r>
            <a:r>
              <a:rPr lang="cs-CZ" sz="2400" dirty="0" smtClean="0">
                <a:solidFill>
                  <a:schemeClr val="tx1"/>
                </a:solidFill>
                <a:cs typeface="Arial" charset="0"/>
              </a:rPr>
              <a:t>xistuje </a:t>
            </a:r>
            <a:r>
              <a:rPr lang="cs-CZ" sz="2400" dirty="0">
                <a:solidFill>
                  <a:schemeClr val="tx1"/>
                </a:solidFill>
                <a:cs typeface="Arial" charset="0"/>
              </a:rPr>
              <a:t>ale i několik pozdějších </a:t>
            </a:r>
            <a:r>
              <a:rPr lang="cs-CZ" sz="2400" u="sng" dirty="0">
                <a:solidFill>
                  <a:schemeClr val="tx1"/>
                </a:solidFill>
                <a:cs typeface="Arial" charset="0"/>
              </a:rPr>
              <a:t>dodatků</a:t>
            </a:r>
            <a:r>
              <a:rPr lang="cs-CZ" sz="2400" dirty="0">
                <a:solidFill>
                  <a:schemeClr val="tx1"/>
                </a:solidFill>
                <a:cs typeface="Arial" charset="0"/>
              </a:rPr>
              <a:t> (zejména z let 1315 a 1316), které však </a:t>
            </a:r>
            <a:r>
              <a:rPr lang="cs-CZ" sz="2400" u="sng" dirty="0">
                <a:solidFill>
                  <a:schemeClr val="tx1"/>
                </a:solidFill>
                <a:cs typeface="Arial" charset="0"/>
              </a:rPr>
              <a:t>patrně nenapsal původní autor.</a:t>
            </a:r>
          </a:p>
        </p:txBody>
      </p:sp>
      <p:pic>
        <p:nvPicPr>
          <p:cNvPr id="20484" name="Obrázek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429000"/>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6742" y="1340768"/>
            <a:ext cx="2664297" cy="3730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910485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857250"/>
          </a:xfrm>
        </p:spPr>
        <p:txBody>
          <a:bodyPr>
            <a:normAutofit/>
          </a:bodyPr>
          <a:lstStyle/>
          <a:p>
            <a:pPr marL="484632" indent="0" fontAlgn="auto">
              <a:spcAft>
                <a:spcPts val="0"/>
              </a:spcAft>
              <a:defRPr/>
            </a:pPr>
            <a:r>
              <a:rPr lang="cs-CZ" sz="4400" b="1" dirty="0" smtClean="0">
                <a:solidFill>
                  <a:schemeClr val="accent1">
                    <a:tint val="83000"/>
                    <a:satMod val="150000"/>
                  </a:schemeClr>
                </a:solidFill>
              </a:rPr>
              <a:t>            Styl a Jazyk</a:t>
            </a:r>
            <a:endParaRPr lang="cs-CZ" sz="4400" b="1" dirty="0">
              <a:solidFill>
                <a:schemeClr val="accent1">
                  <a:tint val="83000"/>
                  <a:satMod val="150000"/>
                </a:schemeClr>
              </a:solidFill>
            </a:endParaRPr>
          </a:p>
        </p:txBody>
      </p:sp>
      <p:sp>
        <p:nvSpPr>
          <p:cNvPr id="21507" name="Zástupný symbol pro obsah 2"/>
          <p:cNvSpPr>
            <a:spLocks noGrp="1"/>
          </p:cNvSpPr>
          <p:nvPr>
            <p:ph idx="1"/>
          </p:nvPr>
        </p:nvSpPr>
        <p:spPr>
          <a:xfrm>
            <a:off x="179512" y="1124744"/>
            <a:ext cx="8712967" cy="3240360"/>
          </a:xfrm>
        </p:spPr>
        <p:style>
          <a:lnRef idx="1">
            <a:schemeClr val="accent1"/>
          </a:lnRef>
          <a:fillRef idx="3">
            <a:schemeClr val="accent1"/>
          </a:fillRef>
          <a:effectRef idx="2">
            <a:schemeClr val="accent1"/>
          </a:effectRef>
          <a:fontRef idx="minor">
            <a:schemeClr val="lt1"/>
          </a:fontRef>
        </p:style>
        <p:txBody>
          <a:bodyPr/>
          <a:lstStyle/>
          <a:p>
            <a:pPr>
              <a:buClr>
                <a:schemeClr val="tx1"/>
              </a:buClr>
              <a:buFont typeface="Wingdings" pitchFamily="2" charset="2"/>
              <a:buChar char="q"/>
            </a:pPr>
            <a:r>
              <a:rPr lang="cs-CZ" sz="2400" dirty="0">
                <a:solidFill>
                  <a:schemeClr val="tx1"/>
                </a:solidFill>
              </a:rPr>
              <a:t>t</a:t>
            </a:r>
            <a:r>
              <a:rPr lang="cs-CZ" sz="2400" dirty="0" smtClean="0">
                <a:solidFill>
                  <a:schemeClr val="tx1"/>
                </a:solidFill>
              </a:rPr>
              <a:t>vůrce stále myslí na čtenáře</a:t>
            </a:r>
          </a:p>
          <a:p>
            <a:pPr>
              <a:buClr>
                <a:schemeClr val="tx1"/>
              </a:buClr>
              <a:buFont typeface="Wingdings" pitchFamily="2" charset="2"/>
              <a:buChar char="q"/>
            </a:pPr>
            <a:r>
              <a:rPr lang="cs-CZ" sz="2400" dirty="0" smtClean="0">
                <a:solidFill>
                  <a:schemeClr val="tx1"/>
                </a:solidFill>
              </a:rPr>
              <a:t>promlouvá prostě, volí přiléhavá přirovnání</a:t>
            </a:r>
          </a:p>
          <a:p>
            <a:pPr>
              <a:buClr>
                <a:schemeClr val="tx1"/>
              </a:buClr>
              <a:buFont typeface="Wingdings" pitchFamily="2" charset="2"/>
              <a:buChar char="q"/>
            </a:pPr>
            <a:r>
              <a:rPr lang="cs-CZ" sz="2400" dirty="0" smtClean="0">
                <a:solidFill>
                  <a:schemeClr val="tx1"/>
                </a:solidFill>
              </a:rPr>
              <a:t>nevyhýbá se lidovým výrazům a rčením</a:t>
            </a:r>
          </a:p>
          <a:p>
            <a:pPr>
              <a:buClr>
                <a:schemeClr val="tx1"/>
              </a:buClr>
              <a:buFont typeface="Wingdings" pitchFamily="2" charset="2"/>
              <a:buChar char="q"/>
            </a:pPr>
            <a:r>
              <a:rPr lang="cs-CZ" sz="2400" dirty="0">
                <a:solidFill>
                  <a:schemeClr val="tx1"/>
                </a:solidFill>
              </a:rPr>
              <a:t>p</a:t>
            </a:r>
            <a:r>
              <a:rPr lang="cs-CZ" sz="2400" dirty="0" smtClean="0">
                <a:solidFill>
                  <a:schemeClr val="tx1"/>
                </a:solidFill>
              </a:rPr>
              <a:t>oužívá </a:t>
            </a:r>
            <a:r>
              <a:rPr lang="cs-CZ" sz="2400" u="sng" dirty="0" smtClean="0">
                <a:solidFill>
                  <a:schemeClr val="tx1"/>
                </a:solidFill>
              </a:rPr>
              <a:t>bezrozměrového verše </a:t>
            </a:r>
            <a:r>
              <a:rPr lang="cs-CZ" sz="2400" dirty="0" smtClean="0">
                <a:solidFill>
                  <a:schemeClr val="tx1"/>
                </a:solidFill>
              </a:rPr>
              <a:t>o proměnlivém počtu slabik a blíží se tak </a:t>
            </a:r>
            <a:r>
              <a:rPr lang="cs-CZ" sz="2400" u="sng" dirty="0" smtClean="0">
                <a:solidFill>
                  <a:schemeClr val="tx1"/>
                </a:solidFill>
              </a:rPr>
              <a:t>hovorové řeči</a:t>
            </a:r>
          </a:p>
          <a:p>
            <a:pPr marL="65087" indent="0">
              <a:buNone/>
            </a:pPr>
            <a:r>
              <a:rPr lang="cs-CZ" sz="2400" b="1" dirty="0" smtClean="0">
                <a:solidFill>
                  <a:schemeClr val="tx1"/>
                </a:solidFill>
              </a:rPr>
              <a:t>Pro tyto vlastnosti se první česky psaná kronika stala ve všech dobách velmi populární a její význam je trvale aktuální.</a:t>
            </a:r>
          </a:p>
          <a:p>
            <a:endParaRPr lang="cs-CZ" sz="3200" dirty="0" smtClean="0">
              <a:solidFill>
                <a:schemeClr val="tx1"/>
              </a:solidFill>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0000" t="8627" r="6055" b="7153"/>
          <a:stretch/>
        </p:blipFill>
        <p:spPr bwMode="auto">
          <a:xfrm>
            <a:off x="4788024" y="4045959"/>
            <a:ext cx="3366833" cy="2961529"/>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6434" t="8973" r="51884"/>
          <a:stretch/>
        </p:blipFill>
        <p:spPr bwMode="auto">
          <a:xfrm>
            <a:off x="1043608" y="4045959"/>
            <a:ext cx="3460367" cy="2997056"/>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5044966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864096"/>
          </a:xfrm>
        </p:spPr>
        <p:txBody>
          <a:bodyPr>
            <a:normAutofit/>
          </a:bodyPr>
          <a:lstStyle/>
          <a:p>
            <a:pPr marL="484632" indent="0" fontAlgn="auto">
              <a:spcAft>
                <a:spcPts val="0"/>
              </a:spcAft>
              <a:defRPr/>
            </a:pPr>
            <a:r>
              <a:rPr lang="cs-CZ" b="1" dirty="0" smtClean="0">
                <a:solidFill>
                  <a:schemeClr val="accent1">
                    <a:tint val="83000"/>
                    <a:satMod val="150000"/>
                  </a:schemeClr>
                </a:solidFill>
              </a:rPr>
              <a:t>Latinský překlad</a:t>
            </a:r>
            <a:endParaRPr lang="cs-CZ" b="1" dirty="0">
              <a:solidFill>
                <a:schemeClr val="accent1">
                  <a:tint val="83000"/>
                  <a:satMod val="150000"/>
                </a:schemeClr>
              </a:solidFill>
            </a:endParaRPr>
          </a:p>
        </p:txBody>
      </p:sp>
      <p:sp>
        <p:nvSpPr>
          <p:cNvPr id="22531" name="Zástupný symbol pro obsah 2"/>
          <p:cNvSpPr>
            <a:spLocks noGrp="1"/>
          </p:cNvSpPr>
          <p:nvPr>
            <p:ph idx="1"/>
          </p:nvPr>
        </p:nvSpPr>
        <p:spPr>
          <a:xfrm>
            <a:off x="395288" y="945481"/>
            <a:ext cx="4762624" cy="4906712"/>
          </a:xfrm>
        </p:spPr>
        <p:style>
          <a:lnRef idx="1">
            <a:schemeClr val="accent1"/>
          </a:lnRef>
          <a:fillRef idx="3">
            <a:schemeClr val="accent1"/>
          </a:fillRef>
          <a:effectRef idx="2">
            <a:schemeClr val="accent1"/>
          </a:effectRef>
          <a:fontRef idx="minor">
            <a:schemeClr val="lt1"/>
          </a:fontRef>
        </p:style>
        <p:txBody>
          <a:bodyPr/>
          <a:lstStyle/>
          <a:p>
            <a:pPr marL="65087" indent="0">
              <a:buNone/>
            </a:pPr>
            <a:r>
              <a:rPr lang="cs-CZ" sz="2600" dirty="0" smtClean="0">
                <a:solidFill>
                  <a:schemeClr val="tx1"/>
                </a:solidFill>
              </a:rPr>
              <a:t>V roce 2005 na aukci v Paříži získala česká Národní knihovna cenný </a:t>
            </a:r>
            <a:r>
              <a:rPr lang="cs-CZ" sz="2600" u="sng" dirty="0" smtClean="0">
                <a:solidFill>
                  <a:schemeClr val="tx1"/>
                </a:solidFill>
              </a:rPr>
              <a:t>fragment</a:t>
            </a:r>
            <a:r>
              <a:rPr lang="cs-CZ" sz="2600" dirty="0" smtClean="0">
                <a:solidFill>
                  <a:schemeClr val="tx1"/>
                </a:solidFill>
              </a:rPr>
              <a:t> latinského překladu Dalimilovy kroniky Zakoupený spisek je podle odborníků nejvzácnějším </a:t>
            </a:r>
            <a:r>
              <a:rPr lang="cs-CZ" sz="2600" u="sng" dirty="0" smtClean="0">
                <a:solidFill>
                  <a:schemeClr val="tx1"/>
                </a:solidFill>
              </a:rPr>
              <a:t>bohemikem</a:t>
            </a:r>
            <a:r>
              <a:rPr lang="cs-CZ" sz="2600" dirty="0" smtClean="0">
                <a:solidFill>
                  <a:schemeClr val="tx1"/>
                </a:solidFill>
              </a:rPr>
              <a:t>, jaké se na trhu objevilo v posledních nejméně osmdesáti letech. Obsahuje </a:t>
            </a:r>
            <a:r>
              <a:rPr lang="cs-CZ" sz="2600" u="sng" dirty="0" smtClean="0">
                <a:solidFill>
                  <a:schemeClr val="tx1"/>
                </a:solidFill>
              </a:rPr>
              <a:t>24 bohatě ilustrovaných stránek.</a:t>
            </a:r>
          </a:p>
        </p:txBody>
      </p:sp>
      <p:sp>
        <p:nvSpPr>
          <p:cNvPr id="6" name="TextovéPole 5"/>
          <p:cNvSpPr txBox="1"/>
          <p:nvPr/>
        </p:nvSpPr>
        <p:spPr>
          <a:xfrm>
            <a:off x="395288" y="6180138"/>
            <a:ext cx="6840537" cy="461962"/>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pPr>
              <a:defRPr/>
            </a:pPr>
            <a:r>
              <a:rPr lang="cs-CZ" sz="2400" b="1" dirty="0">
                <a:solidFill>
                  <a:srgbClr val="660066"/>
                </a:solidFill>
                <a:hlinkClick r:id="rId2"/>
              </a:rPr>
              <a:t>ROZHOVOR</a:t>
            </a:r>
            <a:r>
              <a:rPr lang="cs-CZ" sz="2400" b="1" dirty="0">
                <a:solidFill>
                  <a:srgbClr val="660066"/>
                </a:solidFill>
              </a:rPr>
              <a:t>  ČESKÝ ROZHLAS RADIOŽURNÁL </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7838" y="980728"/>
            <a:ext cx="3337223" cy="4593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174770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pPr marL="484632" indent="0" algn="ctr" fontAlgn="auto">
              <a:spcAft>
                <a:spcPts val="0"/>
              </a:spcAft>
              <a:defRPr/>
            </a:pPr>
            <a:r>
              <a:rPr lang="cs-CZ" b="1" dirty="0" smtClean="0">
                <a:solidFill>
                  <a:schemeClr val="bg1"/>
                </a:solidFill>
              </a:rPr>
              <a:t>LITERÁRNÍ TERMÍNY</a:t>
            </a:r>
            <a:endParaRPr lang="cs-CZ" b="1" dirty="0">
              <a:solidFill>
                <a:schemeClr val="bg1"/>
              </a:solidFill>
            </a:endParaRPr>
          </a:p>
        </p:txBody>
      </p:sp>
      <p:sp>
        <p:nvSpPr>
          <p:cNvPr id="3" name="Zástupný symbol pro obsah 2"/>
          <p:cNvSpPr>
            <a:spLocks noGrp="1"/>
          </p:cNvSpPr>
          <p:nvPr>
            <p:ph idx="1"/>
          </p:nvPr>
        </p:nvSpPr>
        <p:spPr>
          <a:xfrm>
            <a:off x="457200" y="1882774"/>
            <a:ext cx="8229600" cy="4858593"/>
          </a:xfrm>
        </p:spPr>
        <p:style>
          <a:lnRef idx="1">
            <a:schemeClr val="accent1"/>
          </a:lnRef>
          <a:fillRef idx="3">
            <a:schemeClr val="accent1"/>
          </a:fillRef>
          <a:effectRef idx="2">
            <a:schemeClr val="accent1"/>
          </a:effectRef>
          <a:fontRef idx="minor">
            <a:schemeClr val="lt1"/>
          </a:fontRef>
        </p:style>
        <p:txBody>
          <a:bodyPr>
            <a:normAutofit fontScale="92500" lnSpcReduction="20000"/>
          </a:bodyPr>
          <a:lstStyle/>
          <a:p>
            <a:pPr marL="448056" indent="-384048" fontAlgn="auto">
              <a:spcAft>
                <a:spcPts val="0"/>
              </a:spcAft>
              <a:buFont typeface="Wingdings 2"/>
              <a:buChar char=""/>
              <a:defRPr/>
            </a:pPr>
            <a:endParaRPr lang="cs-CZ" dirty="0" smtClean="0"/>
          </a:p>
          <a:p>
            <a:pPr marL="448056" indent="-384048" fontAlgn="auto">
              <a:spcAft>
                <a:spcPts val="0"/>
              </a:spcAft>
              <a:buClr>
                <a:schemeClr val="tx1"/>
              </a:buClr>
              <a:buFont typeface="Wingdings 2"/>
              <a:buChar char=""/>
              <a:defRPr/>
            </a:pPr>
            <a:r>
              <a:rPr lang="cs-CZ" b="1" dirty="0" smtClean="0">
                <a:solidFill>
                  <a:schemeClr val="bg1"/>
                </a:solidFill>
              </a:rPr>
              <a:t>LITOMĚŘICKÁ KAPITULA</a:t>
            </a:r>
          </a:p>
          <a:p>
            <a:pPr marL="448056" indent="-384048" fontAlgn="auto">
              <a:spcAft>
                <a:spcPts val="0"/>
              </a:spcAft>
              <a:buClr>
                <a:schemeClr val="tx1"/>
              </a:buClr>
              <a:buFont typeface="Wingdings 2"/>
              <a:buChar char=""/>
              <a:defRPr/>
            </a:pPr>
            <a:r>
              <a:rPr lang="cs-CZ" b="1" dirty="0" smtClean="0">
                <a:solidFill>
                  <a:schemeClr val="bg1"/>
                </a:solidFill>
              </a:rPr>
              <a:t>KANOVNÍK</a:t>
            </a:r>
          </a:p>
          <a:p>
            <a:pPr marL="448056" indent="-384048" fontAlgn="auto">
              <a:spcAft>
                <a:spcPts val="0"/>
              </a:spcAft>
              <a:buClr>
                <a:schemeClr val="tx1"/>
              </a:buClr>
              <a:buFont typeface="Wingdings 2"/>
              <a:buChar char=""/>
              <a:defRPr/>
            </a:pPr>
            <a:r>
              <a:rPr lang="cs-CZ" b="1" dirty="0" smtClean="0">
                <a:solidFill>
                  <a:schemeClr val="bg1"/>
                </a:solidFill>
              </a:rPr>
              <a:t>TEXTILNÍ REPLIKA</a:t>
            </a:r>
          </a:p>
          <a:p>
            <a:pPr marL="448056" indent="-384048" fontAlgn="auto">
              <a:spcAft>
                <a:spcPts val="0"/>
              </a:spcAft>
              <a:buClr>
                <a:schemeClr val="tx1"/>
              </a:buClr>
              <a:buFont typeface="Wingdings 2"/>
              <a:buChar char=""/>
              <a:defRPr/>
            </a:pPr>
            <a:r>
              <a:rPr lang="cs-CZ" b="1" dirty="0" smtClean="0">
                <a:solidFill>
                  <a:schemeClr val="bg1"/>
                </a:solidFill>
              </a:rPr>
              <a:t>GOBELÍN</a:t>
            </a:r>
          </a:p>
          <a:p>
            <a:pPr marL="448056" indent="-384048" fontAlgn="auto">
              <a:spcAft>
                <a:spcPts val="0"/>
              </a:spcAft>
              <a:buClr>
                <a:schemeClr val="tx1"/>
              </a:buClr>
              <a:buFont typeface="Wingdings 2"/>
              <a:buChar char=""/>
              <a:defRPr/>
            </a:pPr>
            <a:r>
              <a:rPr lang="cs-CZ" b="1" dirty="0" smtClean="0">
                <a:solidFill>
                  <a:schemeClr val="bg1"/>
                </a:solidFill>
              </a:rPr>
              <a:t>CHRONOLOGICKY ŘAZENÝ</a:t>
            </a:r>
          </a:p>
          <a:p>
            <a:pPr marL="448056" indent="-384048" fontAlgn="auto">
              <a:spcAft>
                <a:spcPts val="0"/>
              </a:spcAft>
              <a:buClr>
                <a:schemeClr val="tx1"/>
              </a:buClr>
              <a:buFont typeface="Wingdings 2"/>
              <a:buChar char=""/>
              <a:defRPr/>
            </a:pPr>
            <a:r>
              <a:rPr lang="cs-CZ" b="1" dirty="0" smtClean="0">
                <a:solidFill>
                  <a:schemeClr val="bg1"/>
                </a:solidFill>
              </a:rPr>
              <a:t>RČENÍ </a:t>
            </a:r>
          </a:p>
          <a:p>
            <a:pPr marL="448056" indent="-384048" fontAlgn="auto">
              <a:spcAft>
                <a:spcPts val="0"/>
              </a:spcAft>
              <a:buClr>
                <a:schemeClr val="tx1"/>
              </a:buClr>
              <a:buFont typeface="Wingdings 2"/>
              <a:buChar char=""/>
              <a:defRPr/>
            </a:pPr>
            <a:r>
              <a:rPr lang="cs-CZ" b="1" dirty="0" smtClean="0">
                <a:solidFill>
                  <a:schemeClr val="bg1"/>
                </a:solidFill>
              </a:rPr>
              <a:t>PŘIROVNÁNÍ</a:t>
            </a:r>
          </a:p>
          <a:p>
            <a:pPr marL="448056" indent="-384048" fontAlgn="auto">
              <a:spcAft>
                <a:spcPts val="0"/>
              </a:spcAft>
              <a:buClr>
                <a:schemeClr val="tx1"/>
              </a:buClr>
              <a:buFont typeface="Wingdings 2"/>
              <a:buChar char=""/>
              <a:defRPr/>
            </a:pPr>
            <a:r>
              <a:rPr lang="cs-CZ" b="1" dirty="0" smtClean="0">
                <a:solidFill>
                  <a:schemeClr val="bg1"/>
                </a:solidFill>
              </a:rPr>
              <a:t>BEZROZMĚRNÝ VERŠ</a:t>
            </a:r>
          </a:p>
          <a:p>
            <a:pPr marL="448056" indent="-384048" fontAlgn="auto">
              <a:spcAft>
                <a:spcPts val="0"/>
              </a:spcAft>
              <a:buClr>
                <a:schemeClr val="tx1"/>
              </a:buClr>
              <a:buFont typeface="Wingdings 2"/>
              <a:buChar char=""/>
              <a:defRPr/>
            </a:pPr>
            <a:r>
              <a:rPr lang="cs-CZ" b="1" dirty="0" smtClean="0">
                <a:solidFill>
                  <a:schemeClr val="bg1"/>
                </a:solidFill>
              </a:rPr>
              <a:t>FRAGMENT</a:t>
            </a:r>
          </a:p>
          <a:p>
            <a:pPr marL="448056" indent="-384048" fontAlgn="auto">
              <a:spcAft>
                <a:spcPts val="0"/>
              </a:spcAft>
              <a:buClr>
                <a:schemeClr val="tx1"/>
              </a:buClr>
              <a:buFont typeface="Wingdings 2"/>
              <a:buChar char=""/>
              <a:defRPr/>
            </a:pPr>
            <a:r>
              <a:rPr lang="cs-CZ" b="1" dirty="0" smtClean="0">
                <a:solidFill>
                  <a:schemeClr val="bg1"/>
                </a:solidFill>
              </a:rPr>
              <a:t>BOHEMIKUM</a:t>
            </a:r>
          </a:p>
          <a:p>
            <a:pPr marL="448056" indent="-384048" fontAlgn="auto">
              <a:spcAft>
                <a:spcPts val="0"/>
              </a:spcAft>
              <a:buClr>
                <a:schemeClr val="tx1"/>
              </a:buClr>
              <a:buFont typeface="Wingdings 2"/>
              <a:buChar char=""/>
              <a:defRPr/>
            </a:pPr>
            <a:endParaRPr lang="cs-CZ" dirty="0" smtClean="0">
              <a:solidFill>
                <a:schemeClr val="bg1"/>
              </a:solidFill>
            </a:endParaRPr>
          </a:p>
          <a:p>
            <a:pPr marL="448056" indent="-384048" fontAlgn="auto">
              <a:spcAft>
                <a:spcPts val="0"/>
              </a:spcAft>
              <a:buFont typeface="Wingdings 2"/>
              <a:buChar char=""/>
              <a:defRPr/>
            </a:pPr>
            <a:endParaRPr lang="cs-CZ" dirty="0"/>
          </a:p>
        </p:txBody>
      </p:sp>
      <p:pic>
        <p:nvPicPr>
          <p:cNvPr id="8194" name="Picture 2"/>
          <p:cNvPicPr>
            <a:picLocks noChangeAspect="1" noChangeArrowheads="1"/>
          </p:cNvPicPr>
          <p:nvPr/>
        </p:nvPicPr>
        <p:blipFill>
          <a:blip r:embed="rId2" cstate="print">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5796136" y="4365104"/>
            <a:ext cx="2605643" cy="1978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235161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332656"/>
            <a:ext cx="6768752" cy="925288"/>
          </a:xfrm>
        </p:spPr>
        <p:style>
          <a:lnRef idx="2">
            <a:schemeClr val="accent2">
              <a:shade val="50000"/>
            </a:schemeClr>
          </a:lnRef>
          <a:fillRef idx="1">
            <a:schemeClr val="accent2"/>
          </a:fillRef>
          <a:effectRef idx="0">
            <a:schemeClr val="accent2"/>
          </a:effectRef>
          <a:fontRef idx="minor">
            <a:schemeClr val="lt1"/>
          </a:fontRef>
        </p:style>
        <p:txBody>
          <a:bodyPr>
            <a:normAutofit fontScale="90000"/>
          </a:bodyPr>
          <a:lstStyle/>
          <a:p>
            <a:pPr indent="0" algn="ctr" fontAlgn="auto">
              <a:spcAft>
                <a:spcPts val="0"/>
              </a:spcAft>
              <a:defRPr/>
            </a:pPr>
            <a:r>
              <a:rPr lang="cs-CZ" dirty="0" smtClean="0">
                <a:solidFill>
                  <a:schemeClr val="bg1"/>
                </a:solidFill>
              </a:rPr>
              <a:t>CITACE: OBRÁZKY, ILUSTRACE, FOTOGRAFIE</a:t>
            </a:r>
            <a:endParaRPr lang="cs-CZ" dirty="0">
              <a:solidFill>
                <a:schemeClr val="bg1"/>
              </a:solidFill>
            </a:endParaRPr>
          </a:p>
        </p:txBody>
      </p:sp>
      <p:sp>
        <p:nvSpPr>
          <p:cNvPr id="3" name="Zástupný symbol pro text 2"/>
          <p:cNvSpPr>
            <a:spLocks noGrp="1"/>
          </p:cNvSpPr>
          <p:nvPr>
            <p:ph type="body" idx="1"/>
          </p:nvPr>
        </p:nvSpPr>
        <p:spPr>
          <a:xfrm>
            <a:off x="179512" y="1628800"/>
            <a:ext cx="8856662" cy="4752305"/>
          </a:xfrm>
        </p:spPr>
        <p:style>
          <a:lnRef idx="1">
            <a:schemeClr val="accent1"/>
          </a:lnRef>
          <a:fillRef idx="2">
            <a:schemeClr val="accent1"/>
          </a:fillRef>
          <a:effectRef idx="1">
            <a:schemeClr val="accent1"/>
          </a:effectRef>
          <a:fontRef idx="minor">
            <a:schemeClr val="dk1"/>
          </a:fontRef>
        </p:style>
        <p:txBody>
          <a:bodyPr>
            <a:normAutofit/>
          </a:bodyPr>
          <a:lstStyle/>
          <a:p>
            <a:pPr marL="397764" indent="-342900" fontAlgn="auto">
              <a:spcAft>
                <a:spcPts val="0"/>
              </a:spcAft>
              <a:buClrTx/>
              <a:buFont typeface="Wingdings" pitchFamily="2" charset="2"/>
              <a:buChar char="q"/>
              <a:defRPr/>
            </a:pPr>
            <a:r>
              <a:rPr lang="cs-CZ" sz="3200" dirty="0" smtClean="0">
                <a:solidFill>
                  <a:schemeClr val="bg1"/>
                </a:solidFill>
              </a:rPr>
              <a:t>MAŇAS, Michal .</a:t>
            </a:r>
            <a:r>
              <a:rPr lang="cs-CZ" sz="3200" dirty="0">
                <a:solidFill>
                  <a:schemeClr val="bg1"/>
                </a:solidFill>
              </a:rPr>
              <a:t> </a:t>
            </a:r>
            <a:r>
              <a:rPr lang="cs-CZ" sz="3200" i="1" dirty="0">
                <a:solidFill>
                  <a:schemeClr val="bg1"/>
                </a:solidFill>
              </a:rPr>
              <a:t>Http://cz.wikipedia.org</a:t>
            </a:r>
            <a:r>
              <a:rPr lang="cs-CZ" sz="3200" dirty="0">
                <a:solidFill>
                  <a:schemeClr val="bg1"/>
                </a:solidFill>
              </a:rPr>
              <a:t> [online</a:t>
            </a:r>
            <a:r>
              <a:rPr lang="cs-CZ" sz="3200" dirty="0" smtClean="0">
                <a:solidFill>
                  <a:schemeClr val="bg1"/>
                </a:solidFill>
              </a:rPr>
              <a:t>]. </a:t>
            </a:r>
            <a:r>
              <a:rPr lang="pt-BR" sz="3200" dirty="0" smtClean="0">
                <a:solidFill>
                  <a:schemeClr val="bg1"/>
                </a:solidFill>
              </a:rPr>
              <a:t>25</a:t>
            </a:r>
            <a:r>
              <a:rPr lang="pt-BR" sz="3200" dirty="0">
                <a:solidFill>
                  <a:schemeClr val="bg1"/>
                </a:solidFill>
              </a:rPr>
              <a:t>. 10. 2006, 18:19</a:t>
            </a:r>
            <a:r>
              <a:rPr lang="cs-CZ" sz="3200" dirty="0" smtClean="0">
                <a:solidFill>
                  <a:schemeClr val="bg1"/>
                </a:solidFill>
              </a:rPr>
              <a:t> .  </a:t>
            </a:r>
            <a:r>
              <a:rPr lang="cs-CZ" sz="3200" dirty="0">
                <a:solidFill>
                  <a:schemeClr val="bg1"/>
                </a:solidFill>
              </a:rPr>
              <a:t>[cit. 2011-09-05]. </a:t>
            </a:r>
            <a:r>
              <a:rPr lang="cs-CZ" sz="3200" smtClean="0">
                <a:solidFill>
                  <a:schemeClr val="bg1"/>
                </a:solidFill>
              </a:rPr>
              <a:t>File: Dalimilova </a:t>
            </a:r>
            <a:r>
              <a:rPr lang="cs-CZ" sz="3200" dirty="0">
                <a:solidFill>
                  <a:schemeClr val="bg1"/>
                </a:solidFill>
              </a:rPr>
              <a:t>kronika </a:t>
            </a:r>
            <a:r>
              <a:rPr lang="cs-CZ" sz="3200" dirty="0" err="1">
                <a:solidFill>
                  <a:schemeClr val="bg1"/>
                </a:solidFill>
              </a:rPr>
              <a:t>parizsky</a:t>
            </a:r>
            <a:r>
              <a:rPr lang="cs-CZ" sz="3200" dirty="0">
                <a:solidFill>
                  <a:schemeClr val="bg1"/>
                </a:solidFill>
              </a:rPr>
              <a:t> fragment.jpg. Dostupné z WWW: &lt;http://cs.wikipedia.org/wiki/</a:t>
            </a:r>
            <a:r>
              <a:rPr lang="cs-CZ" sz="3200" dirty="0" err="1">
                <a:solidFill>
                  <a:schemeClr val="bg1"/>
                </a:solidFill>
              </a:rPr>
              <a:t>Soubor:Dalimilova_kronika_parizsky_fragment.jpg</a:t>
            </a:r>
            <a:r>
              <a:rPr lang="cs-CZ" sz="3200" dirty="0" smtClean="0">
                <a:solidFill>
                  <a:schemeClr val="bg1"/>
                </a:solidFill>
              </a:rPr>
              <a:t>&gt;.</a:t>
            </a:r>
          </a:p>
          <a:p>
            <a:pPr marL="397764" indent="-342900" fontAlgn="auto">
              <a:spcAft>
                <a:spcPts val="0"/>
              </a:spcAft>
              <a:buClrTx/>
              <a:buFont typeface="Wingdings" pitchFamily="2" charset="2"/>
              <a:buChar char="q"/>
              <a:defRPr/>
            </a:pPr>
            <a:r>
              <a:rPr lang="cs-CZ" sz="3200" dirty="0" smtClean="0">
                <a:solidFill>
                  <a:schemeClr val="bg1"/>
                </a:solidFill>
              </a:rPr>
              <a:t>Obrázky a fotografie – kliparty </a:t>
            </a:r>
            <a:r>
              <a:rPr lang="cs-CZ" sz="3200" dirty="0" err="1" smtClean="0">
                <a:solidFill>
                  <a:schemeClr val="bg1"/>
                </a:solidFill>
              </a:rPr>
              <a:t>office</a:t>
            </a:r>
            <a:r>
              <a:rPr lang="cs-CZ" sz="3200" dirty="0" smtClean="0">
                <a:solidFill>
                  <a:schemeClr val="bg1"/>
                </a:solidFill>
              </a:rPr>
              <a:t>- www.office.com</a:t>
            </a:r>
          </a:p>
          <a:p>
            <a:pPr marL="397764" indent="-342900" fontAlgn="auto">
              <a:spcAft>
                <a:spcPts val="0"/>
              </a:spcAft>
              <a:buClrTx/>
              <a:buFont typeface="Wingdings" pitchFamily="2" charset="2"/>
              <a:buChar char="q"/>
              <a:defRPr/>
            </a:pPr>
            <a:endParaRPr lang="cs-CZ" sz="2400" dirty="0">
              <a:solidFill>
                <a:schemeClr val="accent5">
                  <a:lumMod val="60000"/>
                  <a:lumOff val="40000"/>
                </a:schemeClr>
              </a:solidFill>
            </a:endParaRPr>
          </a:p>
          <a:p>
            <a:pPr marL="397764" indent="-342900" fontAlgn="auto">
              <a:spcAft>
                <a:spcPts val="0"/>
              </a:spcAft>
              <a:buClrTx/>
              <a:buFont typeface="Wingdings" pitchFamily="2" charset="2"/>
              <a:buChar char="q"/>
              <a:defRPr/>
            </a:pPr>
            <a:endParaRPr lang="cs-CZ" dirty="0" smtClean="0">
              <a:solidFill>
                <a:schemeClr val="accent5">
                  <a:lumMod val="60000"/>
                  <a:lumOff val="40000"/>
                </a:schemeClr>
              </a:solidFill>
            </a:endParaRPr>
          </a:p>
          <a:p>
            <a:pPr fontAlgn="auto">
              <a:spcAft>
                <a:spcPts val="0"/>
              </a:spcAft>
              <a:buFont typeface="Wingdings 2"/>
              <a:buNone/>
              <a:defRPr/>
            </a:pPr>
            <a:endParaRPr lang="cs-CZ" dirty="0" smtClean="0">
              <a:solidFill>
                <a:schemeClr val="accent5">
                  <a:lumMod val="60000"/>
                  <a:lumOff val="40000"/>
                </a:schemeClr>
              </a:solidFill>
            </a:endParaRPr>
          </a:p>
          <a:p>
            <a:pPr fontAlgn="auto">
              <a:spcAft>
                <a:spcPts val="0"/>
              </a:spcAft>
              <a:buFont typeface="Wingdings 2"/>
              <a:buNone/>
              <a:defRPr/>
            </a:pPr>
            <a:endParaRPr lang="cs-CZ" dirty="0">
              <a:solidFill>
                <a:schemeClr val="accent5">
                  <a:lumMod val="60000"/>
                  <a:lumOff val="40000"/>
                </a:schemeClr>
              </a:solidFill>
            </a:endParaRPr>
          </a:p>
        </p:txBody>
      </p:sp>
    </p:spTree>
    <p:extLst>
      <p:ext uri="{BB962C8B-B14F-4D97-AF65-F5344CB8AC3E}">
        <p14:creationId xmlns:p14="http://schemas.microsoft.com/office/powerpoint/2010/main" val="1093896313"/>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1.jpeg"/></Relationships>
</file>

<file path=ppt/theme/_rels/theme9.xml.rels><?xml version="1.0" encoding="UTF-8" standalone="yes"?>
<Relationships xmlns="http://schemas.openxmlformats.org/package/2006/relationships"><Relationship Id="rId1" Type="http://schemas.openxmlformats.org/officeDocument/2006/relationships/image" Target="../media/image1.jpeg"/></Relationships>
</file>

<file path=ppt/theme/_rels/theme10.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1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3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4.xml><?xml version="1.0" encoding="utf-8"?>
<a:theme xmlns:a="http://schemas.openxmlformats.org/drawingml/2006/main" name="4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5.xml><?xml version="1.0" encoding="utf-8"?>
<a:theme xmlns:a="http://schemas.openxmlformats.org/drawingml/2006/main" name="5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6.xml><?xml version="1.0" encoding="utf-8"?>
<a:theme xmlns:a="http://schemas.openxmlformats.org/drawingml/2006/main" name="9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7.xml><?xml version="1.0" encoding="utf-8"?>
<a:theme xmlns:a="http://schemas.openxmlformats.org/drawingml/2006/main" name="11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8.xml><?xml version="1.0" encoding="utf-8"?>
<a:theme xmlns:a="http://schemas.openxmlformats.org/drawingml/2006/main" name="13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16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10.xml><?xml version="1.0" encoding="utf-8"?>
<a:theme xmlns:a="http://schemas.openxmlformats.org/drawingml/2006/main" name="17_Talent">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TotalTime>
  <Words>659</Words>
  <Application>Microsoft Office PowerPoint</Application>
  <PresentationFormat>Předvádění na obrazovce (4:3)</PresentationFormat>
  <Paragraphs>113</Paragraphs>
  <Slides>14</Slides>
  <Notes>0</Notes>
  <HiddenSlides>0</HiddenSlides>
  <MMClips>0</MMClips>
  <ScaleCrop>false</ScaleCrop>
  <HeadingPairs>
    <vt:vector size="4" baseType="variant">
      <vt:variant>
        <vt:lpstr>Motiv</vt:lpstr>
      </vt:variant>
      <vt:variant>
        <vt:i4>10</vt:i4>
      </vt:variant>
      <vt:variant>
        <vt:lpstr>Nadpisy snímků</vt:lpstr>
      </vt:variant>
      <vt:variant>
        <vt:i4>14</vt:i4>
      </vt:variant>
    </vt:vector>
  </HeadingPairs>
  <TitlesOfParts>
    <vt:vector size="24" baseType="lpstr">
      <vt:lpstr>Talent</vt:lpstr>
      <vt:lpstr>1_Talent</vt:lpstr>
      <vt:lpstr>3_Talent</vt:lpstr>
      <vt:lpstr>4_Talent</vt:lpstr>
      <vt:lpstr>5_Talent</vt:lpstr>
      <vt:lpstr>9_Talent</vt:lpstr>
      <vt:lpstr>11_Talent</vt:lpstr>
      <vt:lpstr>13_Talent</vt:lpstr>
      <vt:lpstr>16_Talent</vt:lpstr>
      <vt:lpstr>17_Talent</vt:lpstr>
      <vt:lpstr>Prezentace aplikace PowerPoint</vt:lpstr>
      <vt:lpstr>ANOTACE</vt:lpstr>
      <vt:lpstr>KLÍČOVÁ SLOVA</vt:lpstr>
      <vt:lpstr>PRVNÍ ČESKÁ VĚTA</vt:lpstr>
      <vt:lpstr>PRVNÍ SKUTEČNĚ ČESKÁ LITERATURA</vt:lpstr>
      <vt:lpstr>  Dalimilova Kronika            </vt:lpstr>
      <vt:lpstr>DALIMILOVA KRONIKA</vt:lpstr>
      <vt:lpstr>Prezentace aplikace PowerPoint</vt:lpstr>
      <vt:lpstr>Zdroje a obsah kroniky</vt:lpstr>
      <vt:lpstr>Prezentace aplikace PowerPoint</vt:lpstr>
      <vt:lpstr>            Styl a Jazyk</vt:lpstr>
      <vt:lpstr>Latinský překlad</vt:lpstr>
      <vt:lpstr>LITERÁRNÍ TERMÍNY</vt:lpstr>
      <vt:lpstr>CITACE: OBRÁZKY, ILUSTRACE, FOTOGRAFIE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EU12</dc:creator>
  <cp:lastModifiedBy>EU14</cp:lastModifiedBy>
  <cp:revision>17</cp:revision>
  <dcterms:created xsi:type="dcterms:W3CDTF">2011-10-26T16:26:45Z</dcterms:created>
  <dcterms:modified xsi:type="dcterms:W3CDTF">2012-05-30T08:18:57Z</dcterms:modified>
</cp:coreProperties>
</file>