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8" r:id="rId3"/>
    <p:sldId id="283" r:id="rId4"/>
    <p:sldId id="257" r:id="rId5"/>
    <p:sldId id="282" r:id="rId6"/>
    <p:sldId id="285" r:id="rId7"/>
    <p:sldId id="281" r:id="rId8"/>
    <p:sldId id="284" r:id="rId9"/>
    <p:sldId id="280" r:id="rId10"/>
    <p:sldId id="271" r:id="rId11"/>
    <p:sldId id="272" r:id="rId12"/>
    <p:sldId id="269" r:id="rId13"/>
    <p:sldId id="266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2656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5006" y="1340768"/>
            <a:ext cx="8712968" cy="517064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bg1"/>
              </a:solidFill>
            </a:endParaRP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ROČNÍK: IX.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TÉMA: JAN HUS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AUTOR</a:t>
            </a:r>
            <a:r>
              <a:rPr lang="cs-CZ" sz="2000" b="1" dirty="0">
                <a:solidFill>
                  <a:schemeClr val="bg1"/>
                </a:solidFill>
              </a:rPr>
              <a:t>: MGR. HANA GINTEROVÁ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DATUM VYTVOŘENÍ: </a:t>
            </a:r>
            <a:r>
              <a:rPr lang="cs-CZ" sz="2000" b="1" dirty="0" smtClean="0">
                <a:solidFill>
                  <a:schemeClr val="bg1"/>
                </a:solidFill>
              </a:rPr>
              <a:t>7. </a:t>
            </a:r>
            <a:r>
              <a:rPr lang="cs-CZ" sz="2000" b="1" dirty="0">
                <a:solidFill>
                  <a:schemeClr val="bg1"/>
                </a:solidFill>
              </a:rPr>
              <a:t>9. 2011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VY_32_INOVACE_04_HG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829" y="3717032"/>
            <a:ext cx="240892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827211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712968" cy="580526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indent="-342900" algn="l">
              <a:buFont typeface="Wingdings" pitchFamily="2" charset="2"/>
              <a:buChar char="q"/>
            </a:pPr>
            <a:r>
              <a:rPr lang="cs-CZ" sz="2400" b="1" dirty="0" smtClean="0"/>
              <a:t>PREZENTACE VYTVOŘENA ZA ÚČELEM DOPLNĚNÍ OPAKOVACÍHO UČIVA 9. ROČNÍKU STARŠÍ ČESKÁ LITERATURA – MISTR JAN HUS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400" b="1" dirty="0" smtClean="0"/>
              <a:t>V RÁMCI PREZENTACE MAJÍ ŽÁCI MOŽNOST SEZNÁMIT SE</a:t>
            </a:r>
          </a:p>
          <a:p>
            <a:pPr marL="457200" indent="-457200" algn="l">
              <a:buFont typeface="+mj-lt"/>
              <a:buAutoNum type="arabicPeriod"/>
            </a:pPr>
            <a:r>
              <a:rPr lang="cs-CZ" sz="2400" b="1" dirty="0" smtClean="0"/>
              <a:t>S OSOBNOSTÍ, ŽIVOTNÍMI OSUDY A DÍLEM JANA HUSA</a:t>
            </a:r>
          </a:p>
          <a:p>
            <a:pPr marL="457200" indent="-457200" algn="l">
              <a:buFont typeface="+mj-lt"/>
              <a:buAutoNum type="arabicPeriod"/>
            </a:pPr>
            <a:r>
              <a:rPr lang="cs-CZ" sz="2400" b="1" dirty="0" smtClean="0"/>
              <a:t>S PAMÁTNÝMI MÍSTY SPOJENÝMI S JEHO ŽIVOTEM</a:t>
            </a:r>
          </a:p>
          <a:p>
            <a:pPr marL="457200" indent="-457200" algn="l">
              <a:buFont typeface="+mj-lt"/>
              <a:buAutoNum type="arabicPeriod"/>
            </a:pPr>
            <a:r>
              <a:rPr lang="cs-CZ" sz="2400" b="1" dirty="0" smtClean="0"/>
              <a:t>OPAKOVANĚ PRACOVAT S TEXTEM, VYHLEDÁVÁT CHYBNÉ INFORMACE A KLÍČOVÁ SLOVA</a:t>
            </a:r>
          </a:p>
          <a:p>
            <a:pPr algn="l"/>
            <a:r>
              <a:rPr lang="cs-CZ" b="1" dirty="0" smtClean="0"/>
              <a:t>Pilotáž: Prezentace pilotována ve třídách 9. ročníku, ale je možné ji použít jako doplnění učiva českého jazyka celého II. stupně nebo odpovídajících ročníků víceletých gymnázií. Žáci pracují s informačním textem, pokouší se jej zpracovat dle pokynů. Součástí prezentace je zápis učiva a opakování prostřednictvím závěrečných termínů. </a:t>
            </a:r>
          </a:p>
          <a:p>
            <a:pPr algn="l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627784" y="116632"/>
            <a:ext cx="4114800" cy="70104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8327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NÁBOŽENSKÝ MYSLITEL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REFORMÁTOR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KAZATEL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KLATBA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KACÍŘSTVÍ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KONCIL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POSTILA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SOCHAŘSKÁ KOMPOZICE</a:t>
            </a:r>
          </a:p>
          <a:p>
            <a:pPr marL="342900" indent="-342900" algn="l">
              <a:buFont typeface="Wingdings" pitchFamily="2" charset="2"/>
              <a:buChar char="q"/>
            </a:pP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20688"/>
            <a:ext cx="4114800" cy="70104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KLÍČOVÁ SLOVA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329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400" y="404664"/>
            <a:ext cx="7730376" cy="106108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dirty="0"/>
              <a:t>Náboženský myslitel, kazatel, reformátor, učitel, kněz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5040560" cy="48245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39552" y="2060848"/>
            <a:ext cx="8229600" cy="40751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779" y="2636912"/>
            <a:ext cx="2651373" cy="2585323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MISTR JAN HUS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25013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052736"/>
            <a:ext cx="8784976" cy="5805264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Český náboženský myslitel, kazatel a reformátor </a:t>
            </a:r>
            <a:r>
              <a:rPr lang="cs-CZ" dirty="0" smtClean="0"/>
              <a:t>Ministr </a:t>
            </a:r>
            <a:r>
              <a:rPr lang="cs-CZ" dirty="0"/>
              <a:t>Jan Hus se narodil v roce 1371 v </a:t>
            </a:r>
            <a:r>
              <a:rPr lang="cs-CZ" dirty="0" err="1" smtClean="0"/>
              <a:t>Husnici</a:t>
            </a:r>
            <a:r>
              <a:rPr lang="cs-CZ" dirty="0" smtClean="0"/>
              <a:t> </a:t>
            </a:r>
            <a:r>
              <a:rPr lang="cs-CZ" dirty="0"/>
              <a:t>u Prachatic. </a:t>
            </a: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 smtClean="0"/>
              <a:t>O </a:t>
            </a:r>
            <a:r>
              <a:rPr lang="cs-CZ" dirty="0"/>
              <a:t>jeho dětství mnoho nevíme, většinou jde pouze o </a:t>
            </a:r>
            <a:r>
              <a:rPr lang="cs-CZ" dirty="0" smtClean="0"/>
              <a:t>fakta. 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Od roku 1402 kázal Hus v Betlémské </a:t>
            </a:r>
            <a:r>
              <a:rPr lang="cs-CZ" dirty="0" smtClean="0"/>
              <a:t>kopuli</a:t>
            </a:r>
            <a:r>
              <a:rPr lang="cs-CZ" dirty="0"/>
              <a:t>. Kritizoval bohaté církevní hodnostáře a nešvary bohatého panstva. Získal si tím obdiv </a:t>
            </a:r>
            <a:r>
              <a:rPr lang="cs-CZ" dirty="0" smtClean="0"/>
              <a:t>úzké vrstvy </a:t>
            </a:r>
            <a:r>
              <a:rPr lang="cs-CZ" dirty="0"/>
              <a:t>pražské </a:t>
            </a:r>
            <a:r>
              <a:rPr lang="cs-CZ" dirty="0" smtClean="0"/>
              <a:t>společnosti. Lidé </a:t>
            </a:r>
            <a:r>
              <a:rPr lang="cs-CZ" dirty="0"/>
              <a:t>byli nadšeni, že slyší názory, které oni nahlas vyslovit nesměli. </a:t>
            </a: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V roce 1408 se ale arcibiskup postavil proti každému, kdo uznával </a:t>
            </a:r>
            <a:r>
              <a:rPr lang="cs-CZ" dirty="0" err="1" smtClean="0"/>
              <a:t>Vikléfa</a:t>
            </a:r>
            <a:r>
              <a:rPr lang="cs-CZ" dirty="0" smtClean="0"/>
              <a:t>, </a:t>
            </a:r>
            <a:r>
              <a:rPr lang="cs-CZ" dirty="0"/>
              <a:t>a přikázal všem </a:t>
            </a:r>
            <a:r>
              <a:rPr lang="cs-CZ" dirty="0" smtClean="0"/>
              <a:t>odevzdat </a:t>
            </a:r>
            <a:r>
              <a:rPr lang="cs-CZ" dirty="0"/>
              <a:t>jeho spisy. Čeští </a:t>
            </a:r>
            <a:r>
              <a:rPr lang="cs-CZ" dirty="0" smtClean="0"/>
              <a:t>ministři </a:t>
            </a:r>
            <a:r>
              <a:rPr lang="cs-CZ" dirty="0"/>
              <a:t>i studenti odmítli poslušnost a spisy nevydali. Pražský arcibiskup dal v roce 1410 spálit </a:t>
            </a:r>
            <a:r>
              <a:rPr lang="cs-CZ" dirty="0" err="1"/>
              <a:t>Vikléfovy</a:t>
            </a:r>
            <a:r>
              <a:rPr lang="cs-CZ" dirty="0"/>
              <a:t> spisy jako kacířské a na Husa </a:t>
            </a:r>
            <a:r>
              <a:rPr lang="cs-CZ" sz="2200" dirty="0"/>
              <a:t>uvalit </a:t>
            </a:r>
            <a:r>
              <a:rPr lang="cs-CZ" sz="2200" dirty="0" smtClean="0"/>
              <a:t>kletbu</a:t>
            </a:r>
            <a:r>
              <a:rPr lang="cs-CZ" dirty="0" smtClean="0"/>
              <a:t>.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Hus měl přísný zákaz konat v Praze církevní obřady. Nebral však papežův příkaz vážně, odvolával se na Kristovo učení. Náklonnost krále a královny pro něj skončila. Hus raději </a:t>
            </a:r>
            <a:r>
              <a:rPr lang="cs-CZ" dirty="0" smtClean="0"/>
              <a:t>neopustil </a:t>
            </a:r>
            <a:r>
              <a:rPr lang="cs-CZ" dirty="0"/>
              <a:t>Prahu a usadil se na Kozím hrádku v jižních Čechách a v roce 1414 na Krakovci. Zde kázal venkovskému lidu a psal česká díla</a:t>
            </a:r>
            <a:r>
              <a:rPr lang="cs-CZ" dirty="0" smtClean="0"/>
              <a:t>.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Císař Zikmund vyzval Husa, aby se omluvil za své </a:t>
            </a:r>
            <a:r>
              <a:rPr lang="cs-CZ" dirty="0" smtClean="0"/>
              <a:t>kacířství před </a:t>
            </a:r>
            <a:r>
              <a:rPr lang="cs-CZ" dirty="0"/>
              <a:t>církevním </a:t>
            </a:r>
            <a:r>
              <a:rPr lang="cs-CZ" dirty="0" err="1" smtClean="0"/>
              <a:t>kancilem</a:t>
            </a:r>
            <a:r>
              <a:rPr lang="cs-CZ" dirty="0" smtClean="0"/>
              <a:t>. Žádal </a:t>
            </a:r>
            <a:r>
              <a:rPr lang="cs-CZ" dirty="0"/>
              <a:t>jeho </a:t>
            </a:r>
            <a:r>
              <a:rPr lang="cs-CZ" dirty="0" smtClean="0"/>
              <a:t>nadřízení </a:t>
            </a:r>
            <a:r>
              <a:rPr lang="cs-CZ" dirty="0"/>
              <a:t>se autoritě církve. Jakmile vstoupil Hus na půdu církve, podléhal církevnímu právu a podle něj už byl </a:t>
            </a:r>
            <a:r>
              <a:rPr lang="cs-CZ" dirty="0" smtClean="0"/>
              <a:t>předem </a:t>
            </a:r>
            <a:r>
              <a:rPr lang="cs-CZ" dirty="0"/>
              <a:t>odsouzen. V Kostnici byl zatčen a </a:t>
            </a:r>
            <a:r>
              <a:rPr lang="cs-CZ" dirty="0" smtClean="0"/>
              <a:t>uvězněn.</a:t>
            </a:r>
            <a:endParaRPr lang="cs-CZ" dirty="0"/>
          </a:p>
          <a:p>
            <a:pPr marL="342900" indent="-342900" algn="l">
              <a:buFont typeface="Wingdings" pitchFamily="2" charset="2"/>
              <a:buChar char="q"/>
            </a:pPr>
            <a:endParaRPr lang="cs-CZ" dirty="0"/>
          </a:p>
          <a:p>
            <a:pPr marL="342900" indent="-342900" algn="l">
              <a:buFont typeface="Wingdings" pitchFamily="2" charset="2"/>
              <a:buChar char="q"/>
            </a:pP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9992" y="267494"/>
            <a:ext cx="4114800" cy="70104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000" dirty="0" smtClean="0"/>
              <a:t>HISTORICKÉ SOUVISLOSTI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32656"/>
            <a:ext cx="3664566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NAJDI V TEXTU 10 CHYB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600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96752"/>
            <a:ext cx="7620000" cy="559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95582"/>
            <a:ext cx="6768752" cy="95410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prstClr val="white"/>
                </a:solidFill>
              </a:rPr>
              <a:t>Sochařská kompozice Mistr Jan </a:t>
            </a:r>
            <a:r>
              <a:rPr lang="cs-CZ" sz="2800" b="1" dirty="0" smtClean="0">
                <a:solidFill>
                  <a:prstClr val="white"/>
                </a:solidFill>
              </a:rPr>
              <a:t>Hus</a:t>
            </a:r>
          </a:p>
          <a:p>
            <a:pPr algn="ctr"/>
            <a:r>
              <a:rPr lang="cs-CZ" sz="2800" b="1" dirty="0" smtClean="0">
                <a:solidFill>
                  <a:prstClr val="white"/>
                </a:solidFill>
              </a:rPr>
              <a:t>Tábor</a:t>
            </a:r>
            <a:r>
              <a:rPr lang="cs-CZ" sz="2800" b="1" dirty="0">
                <a:solidFill>
                  <a:prstClr val="white"/>
                </a:solidFill>
              </a:rPr>
              <a:t>, Husovo náměstí</a:t>
            </a:r>
          </a:p>
        </p:txBody>
      </p:sp>
    </p:spTree>
    <p:extLst>
      <p:ext uri="{BB962C8B-B14F-4D97-AF65-F5344CB8AC3E}">
        <p14:creationId xmlns:p14="http://schemas.microsoft.com/office/powerpoint/2010/main" val="2242950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052736"/>
            <a:ext cx="8784976" cy="5805264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Český náboženský myslitel, kazatel a reformátor </a:t>
            </a:r>
            <a:r>
              <a:rPr lang="cs-CZ" b="1" dirty="0" smtClean="0">
                <a:solidFill>
                  <a:srgbClr val="C00000"/>
                </a:solidFill>
              </a:rPr>
              <a:t>Ministr</a:t>
            </a:r>
            <a:r>
              <a:rPr lang="cs-CZ" dirty="0" smtClean="0"/>
              <a:t> </a:t>
            </a:r>
            <a:r>
              <a:rPr lang="cs-CZ" dirty="0"/>
              <a:t>Jan Hus se narodil v roce 1371 v </a:t>
            </a:r>
            <a:r>
              <a:rPr lang="cs-CZ" b="1" dirty="0" err="1" smtClean="0">
                <a:solidFill>
                  <a:srgbClr val="C00000"/>
                </a:solidFill>
              </a:rPr>
              <a:t>Husnici</a:t>
            </a:r>
            <a:r>
              <a:rPr lang="cs-CZ" dirty="0" smtClean="0"/>
              <a:t> </a:t>
            </a:r>
            <a:r>
              <a:rPr lang="cs-CZ" dirty="0"/>
              <a:t>u Prachatic. </a:t>
            </a: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 smtClean="0"/>
              <a:t>O </a:t>
            </a:r>
            <a:r>
              <a:rPr lang="cs-CZ" dirty="0"/>
              <a:t>jeho dětství mnoho nevíme, většinou jde pouze </a:t>
            </a:r>
            <a:r>
              <a:rPr lang="cs-CZ" b="1" dirty="0">
                <a:solidFill>
                  <a:srgbClr val="C00000"/>
                </a:solidFill>
              </a:rPr>
              <a:t>o </a:t>
            </a:r>
            <a:r>
              <a:rPr lang="cs-CZ" b="1" dirty="0" smtClean="0">
                <a:solidFill>
                  <a:srgbClr val="C00000"/>
                </a:solidFill>
              </a:rPr>
              <a:t>fakta</a:t>
            </a:r>
            <a:r>
              <a:rPr lang="cs-CZ" dirty="0" smtClean="0"/>
              <a:t>. 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Od roku 1402 kázal Hus v Betlémské </a:t>
            </a:r>
            <a:r>
              <a:rPr lang="cs-CZ" b="1" dirty="0" smtClean="0">
                <a:solidFill>
                  <a:srgbClr val="C00000"/>
                </a:solidFill>
              </a:rPr>
              <a:t>kopuli</a:t>
            </a:r>
            <a:r>
              <a:rPr lang="cs-CZ" dirty="0"/>
              <a:t>. Kritizoval bohaté církevní hodnostáře a nešvary bohatého panstva. Získal si tím obdiv </a:t>
            </a:r>
            <a:r>
              <a:rPr lang="cs-CZ" b="1" dirty="0" smtClean="0">
                <a:solidFill>
                  <a:srgbClr val="C00000"/>
                </a:solidFill>
              </a:rPr>
              <a:t>úzké vrstvy </a:t>
            </a:r>
            <a:r>
              <a:rPr lang="cs-CZ" dirty="0"/>
              <a:t>pražské </a:t>
            </a:r>
            <a:r>
              <a:rPr lang="cs-CZ" dirty="0" smtClean="0"/>
              <a:t>společnosti. Lidé </a:t>
            </a:r>
            <a:r>
              <a:rPr lang="cs-CZ" dirty="0"/>
              <a:t>byli nadšeni, že slyší názory, které oni nahlas vyslovit nesměli. </a:t>
            </a: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V roce 1408 se ale arcibiskup postavil proti každému, kdo uznával </a:t>
            </a:r>
            <a:r>
              <a:rPr lang="cs-CZ" dirty="0" err="1" smtClean="0"/>
              <a:t>Vikléfa</a:t>
            </a:r>
            <a:r>
              <a:rPr lang="cs-CZ" dirty="0" smtClean="0"/>
              <a:t>, </a:t>
            </a:r>
            <a:r>
              <a:rPr lang="cs-CZ" dirty="0"/>
              <a:t>a přikázal všem </a:t>
            </a:r>
            <a:r>
              <a:rPr lang="cs-CZ" dirty="0" smtClean="0"/>
              <a:t>odevzdat </a:t>
            </a:r>
            <a:r>
              <a:rPr lang="cs-CZ" dirty="0"/>
              <a:t>jeho spisy. Čeští </a:t>
            </a:r>
            <a:r>
              <a:rPr lang="cs-CZ" b="1" dirty="0" smtClean="0">
                <a:solidFill>
                  <a:srgbClr val="C00000"/>
                </a:solidFill>
              </a:rPr>
              <a:t>ministř</a:t>
            </a:r>
            <a:r>
              <a:rPr lang="cs-CZ" dirty="0" smtClean="0"/>
              <a:t>i </a:t>
            </a:r>
            <a:r>
              <a:rPr lang="cs-CZ" dirty="0"/>
              <a:t>i studenti odmítli poslušnost a spisy nevydali. Pražský arcibiskup dal v roce 1410 spálit </a:t>
            </a:r>
            <a:r>
              <a:rPr lang="cs-CZ" dirty="0" err="1"/>
              <a:t>Vikléfovy</a:t>
            </a:r>
            <a:r>
              <a:rPr lang="cs-CZ" dirty="0"/>
              <a:t> spisy jako kacířské a na Husa </a:t>
            </a:r>
            <a:r>
              <a:rPr lang="cs-CZ" sz="2200" dirty="0"/>
              <a:t>uvalit </a:t>
            </a:r>
            <a:r>
              <a:rPr lang="cs-CZ" sz="2200" b="1" dirty="0" smtClean="0">
                <a:solidFill>
                  <a:srgbClr val="C00000"/>
                </a:solidFill>
              </a:rPr>
              <a:t>kletbu</a:t>
            </a:r>
            <a:r>
              <a:rPr lang="cs-CZ" dirty="0" smtClean="0"/>
              <a:t>.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Hus měl přísný zákaz konat v Praze církevní obřady. Nebral však papežův příkaz vážně, odvolával se na Kristovo učení. Náklonnost krále a královny pro něj skončila. Hus raději </a:t>
            </a:r>
            <a:r>
              <a:rPr lang="cs-CZ" b="1" dirty="0" smtClean="0">
                <a:solidFill>
                  <a:srgbClr val="C00000"/>
                </a:solidFill>
              </a:rPr>
              <a:t>neopustil</a:t>
            </a:r>
            <a:r>
              <a:rPr lang="cs-CZ" dirty="0" smtClean="0"/>
              <a:t> </a:t>
            </a:r>
            <a:r>
              <a:rPr lang="cs-CZ" dirty="0"/>
              <a:t>Prahu a usadil se na Kozím hrádku v jižních Čechách a v roce 1414 na Krakovci. Zde kázal venkovskému lidu a psal česká díla</a:t>
            </a:r>
            <a:r>
              <a:rPr lang="cs-CZ" dirty="0" smtClean="0"/>
              <a:t>.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Císař Zikmund vyzval Husa, aby se omluvil za své </a:t>
            </a:r>
            <a:r>
              <a:rPr lang="cs-CZ" dirty="0" smtClean="0"/>
              <a:t>kacířství před </a:t>
            </a:r>
            <a:r>
              <a:rPr lang="cs-CZ" dirty="0"/>
              <a:t>církevním </a:t>
            </a:r>
            <a:r>
              <a:rPr lang="cs-CZ" b="1" dirty="0" err="1" smtClean="0">
                <a:solidFill>
                  <a:srgbClr val="C00000"/>
                </a:solidFill>
              </a:rPr>
              <a:t>kancilem</a:t>
            </a:r>
            <a:r>
              <a:rPr lang="cs-CZ" dirty="0" smtClean="0"/>
              <a:t>. Žádal </a:t>
            </a:r>
            <a:r>
              <a:rPr lang="cs-CZ" dirty="0"/>
              <a:t>jeho </a:t>
            </a:r>
            <a:r>
              <a:rPr lang="cs-CZ" b="1" dirty="0" smtClean="0">
                <a:solidFill>
                  <a:srgbClr val="C00000"/>
                </a:solidFill>
              </a:rPr>
              <a:t>nadřízení</a:t>
            </a:r>
            <a:r>
              <a:rPr lang="cs-CZ" dirty="0" smtClean="0"/>
              <a:t> </a:t>
            </a:r>
            <a:r>
              <a:rPr lang="cs-CZ" dirty="0"/>
              <a:t>se autoritě církve. Jakmile vstoupil Hus na půdu církve, podléhal církevnímu právu a podle něj už byl </a:t>
            </a:r>
            <a:r>
              <a:rPr lang="cs-CZ" dirty="0" smtClean="0"/>
              <a:t>předem </a:t>
            </a:r>
            <a:r>
              <a:rPr lang="cs-CZ" dirty="0"/>
              <a:t>odsouzen. V Kostnici byl zatčen a </a:t>
            </a:r>
            <a:r>
              <a:rPr lang="cs-CZ" dirty="0" smtClean="0"/>
              <a:t>uvězněn.</a:t>
            </a:r>
            <a:endParaRPr lang="cs-CZ" dirty="0"/>
          </a:p>
          <a:p>
            <a:pPr marL="342900" indent="-342900" algn="l">
              <a:buFont typeface="Wingdings" pitchFamily="2" charset="2"/>
              <a:buChar char="q"/>
            </a:pPr>
            <a:endParaRPr lang="cs-CZ" dirty="0"/>
          </a:p>
          <a:p>
            <a:pPr marL="342900" indent="-342900" algn="l">
              <a:buFont typeface="Wingdings" pitchFamily="2" charset="2"/>
              <a:buChar char="q"/>
            </a:pP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9992" y="267494"/>
            <a:ext cx="4114800" cy="70104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000" dirty="0" smtClean="0"/>
              <a:t>HISTORICKÉ SOUVISLOSTI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32656"/>
            <a:ext cx="3664566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NAJDI V TEXTU 10 CHYB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296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2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0356" y="5779685"/>
            <a:ext cx="8202488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white"/>
                </a:solidFill>
              </a:rPr>
              <a:t>Pomník Jana Husa na pražském Staroměstském </a:t>
            </a:r>
            <a:r>
              <a:rPr lang="cs-CZ" sz="2400" b="1" dirty="0" smtClean="0">
                <a:solidFill>
                  <a:prstClr val="white"/>
                </a:solidFill>
              </a:rPr>
              <a:t>náměstí</a:t>
            </a:r>
            <a:endParaRPr lang="cs-CZ" sz="24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214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052736"/>
            <a:ext cx="8784976" cy="5805264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342900" indent="-342900" algn="l">
              <a:buFont typeface="Wingdings" pitchFamily="2" charset="2"/>
              <a:buChar char="q"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Český náboženský myslitel, kazatel a reformátor </a:t>
            </a:r>
            <a:r>
              <a:rPr lang="cs-CZ" dirty="0"/>
              <a:t>Mistr Jan Hus se narodil v roce 1371 v Husinci u Prachatic. </a:t>
            </a: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 smtClean="0"/>
              <a:t>O </a:t>
            </a:r>
            <a:r>
              <a:rPr lang="cs-CZ" dirty="0"/>
              <a:t>jeho dětství mnoho nevíme, většinou jde pouze o legendy. </a:t>
            </a: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Od roku 1402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kázal Hus v Betlémské kapli</a:t>
            </a:r>
            <a:r>
              <a:rPr lang="cs-CZ" dirty="0"/>
              <a:t>. Kritizoval bohaté církevní hodnostáře a nešvary bohatého panstva. Získal si tím obdiv široké vrstvy pražské </a:t>
            </a:r>
            <a:r>
              <a:rPr lang="cs-CZ" dirty="0" smtClean="0"/>
              <a:t>společnosti. Lidé </a:t>
            </a:r>
            <a:r>
              <a:rPr lang="cs-CZ" dirty="0"/>
              <a:t>byli nadšeni, že slyší názory, které oni nahlas vyslovit nesměli. </a:t>
            </a: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V roce 1408 se ale arcibiskup postavil proti každému, kdo uznával </a:t>
            </a:r>
            <a:r>
              <a:rPr lang="cs-CZ" dirty="0" err="1" smtClean="0"/>
              <a:t>Vikléfa</a:t>
            </a:r>
            <a:r>
              <a:rPr lang="cs-CZ" dirty="0" smtClean="0"/>
              <a:t>, </a:t>
            </a:r>
            <a:r>
              <a:rPr lang="cs-CZ" dirty="0"/>
              <a:t>a přikázal všem </a:t>
            </a:r>
            <a:r>
              <a:rPr lang="cs-CZ" dirty="0" smtClean="0"/>
              <a:t>odevzdat </a:t>
            </a:r>
            <a:r>
              <a:rPr lang="cs-CZ" dirty="0"/>
              <a:t>jeho spisy. Čeští mistři i studenti odmítli poslušnost a spisy nevydali. Pražský arcibiskup dal v roce 1410 spálit </a:t>
            </a:r>
            <a:r>
              <a:rPr lang="cs-CZ" dirty="0" err="1"/>
              <a:t>Vikléfovy</a:t>
            </a:r>
            <a:r>
              <a:rPr lang="cs-CZ" dirty="0"/>
              <a:t> spisy jako kacířské a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na Husa </a:t>
            </a:r>
            <a:r>
              <a:rPr lang="cs-CZ" sz="2200" b="1" dirty="0">
                <a:solidFill>
                  <a:schemeClr val="accent5">
                    <a:lumMod val="75000"/>
                  </a:schemeClr>
                </a:solidFill>
              </a:rPr>
              <a:t>uvalit klatbu</a:t>
            </a:r>
            <a:r>
              <a:rPr lang="cs-CZ" dirty="0" smtClean="0"/>
              <a:t>.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Hus měl přísný zákaz konat v Praze církevní obřady. Nebral však papežův příkaz vážně, odvolával se na Kristovo učení. Náklonnost krále a královny pro něj skončila. Hus raději opustil Prahu a usadil se na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Kozím hrádku </a:t>
            </a:r>
            <a:r>
              <a:rPr lang="cs-CZ" dirty="0"/>
              <a:t>v jižních Čechách a v roce 1414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na Krakovci</a:t>
            </a:r>
            <a:r>
              <a:rPr lang="cs-CZ" dirty="0"/>
              <a:t>. Zde kázal venkovskému lidu a psal česká díla</a:t>
            </a:r>
            <a:r>
              <a:rPr lang="cs-CZ" dirty="0" smtClean="0"/>
              <a:t>.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dirty="0"/>
              <a:t>Císař Zikmund vyzval Husa, aby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se omluvil za své kacířství, před církevním koncilem</a:t>
            </a:r>
            <a:r>
              <a:rPr lang="cs-CZ" dirty="0" smtClean="0"/>
              <a:t>. Žádal </a:t>
            </a:r>
            <a:r>
              <a:rPr lang="cs-CZ" dirty="0"/>
              <a:t>jeho podřízení se autoritě církve. Jakmile vstoupil Hus na půdu církve, podléhal církevnímu právu a podle něj už byl </a:t>
            </a:r>
            <a:r>
              <a:rPr lang="cs-CZ" dirty="0" smtClean="0"/>
              <a:t>předem </a:t>
            </a:r>
            <a:r>
              <a:rPr lang="cs-CZ" dirty="0"/>
              <a:t>odsouzen</a:t>
            </a:r>
            <a:r>
              <a:rPr lang="cs-CZ" dirty="0" smtClean="0"/>
              <a:t>.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V Kostnici byl zatčen a uvězněn</a:t>
            </a:r>
            <a:r>
              <a:rPr lang="cs-CZ" dirty="0"/>
              <a:t>. </a:t>
            </a:r>
          </a:p>
          <a:p>
            <a:endParaRPr lang="cs-CZ" dirty="0"/>
          </a:p>
          <a:p>
            <a:pPr marL="342900" indent="-342900" algn="l">
              <a:buFont typeface="Wingdings" pitchFamily="2" charset="2"/>
              <a:buChar char="q"/>
            </a:pPr>
            <a:endParaRPr lang="cs-CZ" dirty="0"/>
          </a:p>
          <a:p>
            <a:pPr marL="342900" indent="-342900" algn="l">
              <a:buFont typeface="Wingdings" pitchFamily="2" charset="2"/>
              <a:buChar char="q"/>
            </a:pP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188640"/>
            <a:ext cx="4114800" cy="70104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000" dirty="0" smtClean="0"/>
              <a:t>HISTORICKÉ SOUVISLOSTI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259240"/>
            <a:ext cx="4392488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PŘIPOMEŇ SI DŮLEŽITÉ ÚDAJE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960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5534"/>
            <a:ext cx="3712633" cy="5915734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3088"/>
            <a:ext cx="3607668" cy="5608284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4243161" y="5157192"/>
            <a:ext cx="4856319" cy="1200329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Poslední vyzvání Mistru Husovi ku podepsání odvolací formule v den před upálením 5. července 1415 </a:t>
            </a:r>
          </a:p>
        </p:txBody>
      </p:sp>
    </p:spTree>
    <p:extLst>
      <p:ext uri="{BB962C8B-B14F-4D97-AF65-F5344CB8AC3E}">
        <p14:creationId xmlns:p14="http://schemas.microsoft.com/office/powerpoint/2010/main" val="1016028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899789"/>
            <a:ext cx="4752528" cy="483209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b="1" dirty="0"/>
              <a:t>Přes protesty katolíků byl za první republiky přijat zákon č. 65/1925, podle nějž byl den upálení mistra Jana Husa, 6. červenec, označen za svátek</a:t>
            </a:r>
            <a:r>
              <a:rPr lang="cs-CZ" sz="2800" b="1" dirty="0" smtClean="0"/>
              <a:t>..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800" b="1" dirty="0" smtClean="0"/>
              <a:t>Současné </a:t>
            </a:r>
            <a:r>
              <a:rPr lang="cs-CZ" sz="2800" b="1" dirty="0"/>
              <a:t>svátky jsou upraveny zákonem č. 245/2000 nahrazujícím „svátkový" zákon č. 93/1951.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711" y="945081"/>
            <a:ext cx="2938463" cy="478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5378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708920"/>
            <a:ext cx="7704856" cy="267765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b="1" dirty="0">
                <a:solidFill>
                  <a:schemeClr val="bg1"/>
                </a:solidFill>
              </a:rPr>
              <a:t>O </a:t>
            </a:r>
            <a:r>
              <a:rPr lang="cs-CZ" sz="2800" b="1" dirty="0" smtClean="0">
                <a:solidFill>
                  <a:schemeClr val="bg1"/>
                </a:solidFill>
              </a:rPr>
              <a:t>církvi – latinsky, o poslání církve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1"/>
                </a:solidFill>
              </a:rPr>
              <a:t>Výklad </a:t>
            </a:r>
            <a:r>
              <a:rPr lang="cs-CZ" sz="2800" b="1" dirty="0" err="1">
                <a:solidFill>
                  <a:schemeClr val="bg1"/>
                </a:solidFill>
              </a:rPr>
              <a:t>viery</a:t>
            </a:r>
            <a:r>
              <a:rPr lang="cs-CZ" sz="2800" b="1" dirty="0">
                <a:solidFill>
                  <a:schemeClr val="bg1"/>
                </a:solidFill>
              </a:rPr>
              <a:t>, Desatera a </a:t>
            </a:r>
            <a:r>
              <a:rPr lang="cs-CZ" sz="2800" b="1" dirty="0" smtClean="0">
                <a:solidFill>
                  <a:schemeClr val="bg1"/>
                </a:solidFill>
              </a:rPr>
              <a:t>Páteře – výklad modliteb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1"/>
                </a:solidFill>
              </a:rPr>
              <a:t>Knížky </a:t>
            </a:r>
            <a:r>
              <a:rPr lang="cs-CZ" sz="2800" b="1" dirty="0">
                <a:solidFill>
                  <a:schemeClr val="bg1"/>
                </a:solidFill>
              </a:rPr>
              <a:t>o </a:t>
            </a:r>
            <a:r>
              <a:rPr lang="cs-CZ" sz="2800" b="1" dirty="0" smtClean="0">
                <a:solidFill>
                  <a:schemeClr val="bg1"/>
                </a:solidFill>
              </a:rPr>
              <a:t>svatokupectví – nejkritičtější spis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1"/>
                </a:solidFill>
              </a:rPr>
              <a:t>Postila</a:t>
            </a:r>
            <a:r>
              <a:rPr lang="cs-CZ" sz="2800" b="1" dirty="0">
                <a:solidFill>
                  <a:schemeClr val="bg1"/>
                </a:solidFill>
              </a:rPr>
              <a:t>, tj. </a:t>
            </a:r>
            <a:r>
              <a:rPr lang="cs-CZ" sz="2800" b="1" dirty="0" smtClean="0">
                <a:solidFill>
                  <a:schemeClr val="bg1"/>
                </a:solidFill>
              </a:rPr>
              <a:t>výklad svatých čtení nedělních – soubor kázání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9064" y="5517232"/>
            <a:ext cx="7065912" cy="6463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SPISOVATELSKÁ JMENOVKA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9772" y="6366519"/>
            <a:ext cx="370841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50" b="56068"/>
          <a:stretch/>
        </p:blipFill>
        <p:spPr bwMode="auto">
          <a:xfrm>
            <a:off x="2877182" y="332656"/>
            <a:ext cx="3749675" cy="2006221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53324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NÁBOŽENSKÝ MYSLITEL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REFORMÁTOR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KAZATEL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KLATBA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KACÍŘSTVÍ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KONCIL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POSTILA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800" b="1" dirty="0" smtClean="0"/>
              <a:t>SOCHAŘSKÁ KOMPOZICE</a:t>
            </a:r>
          </a:p>
          <a:p>
            <a:pPr marL="342900" indent="-342900" algn="l">
              <a:buFont typeface="Wingdings" pitchFamily="2" charset="2"/>
              <a:buChar char="q"/>
            </a:pP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endParaRPr lang="cs-CZ" dirty="0" smtClean="0"/>
          </a:p>
          <a:p>
            <a:pPr marL="342900" indent="-342900" algn="l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20688"/>
            <a:ext cx="4114800" cy="70104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 TERMÍNY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26" t="12525" r="35437" b="59531"/>
          <a:stretch/>
        </p:blipFill>
        <p:spPr bwMode="auto">
          <a:xfrm>
            <a:off x="755576" y="188640"/>
            <a:ext cx="1329325" cy="1707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491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692696"/>
            <a:ext cx="8928992" cy="616530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VILÍMEK, Jan .</a:t>
            </a:r>
            <a:r>
              <a:rPr lang="cs-CZ" sz="2400" dirty="0">
                <a:solidFill>
                  <a:schemeClr val="bg1"/>
                </a:solidFill>
              </a:rPr>
              <a:t> </a:t>
            </a:r>
            <a:r>
              <a:rPr lang="cs-CZ" sz="2400" i="1" dirty="0" smtClean="0">
                <a:solidFill>
                  <a:schemeClr val="bg1"/>
                </a:solidFill>
              </a:rPr>
              <a:t>Http</a:t>
            </a:r>
            <a:r>
              <a:rPr lang="cs-CZ" sz="2400" i="1" dirty="0">
                <a:solidFill>
                  <a:schemeClr val="bg1"/>
                </a:solidFill>
              </a:rPr>
              <a:t>://cs.wikipedia.org</a:t>
            </a:r>
            <a:r>
              <a:rPr lang="cs-CZ" sz="2400" dirty="0">
                <a:solidFill>
                  <a:schemeClr val="bg1"/>
                </a:solidFill>
              </a:rPr>
              <a:t> [online]. 15. 1. 2009, </a:t>
            </a:r>
            <a:r>
              <a:rPr lang="cs-CZ" sz="2400" dirty="0" smtClean="0">
                <a:solidFill>
                  <a:schemeClr val="bg1"/>
                </a:solidFill>
              </a:rPr>
              <a:t>12:19 [</a:t>
            </a:r>
            <a:r>
              <a:rPr lang="cs-CZ" sz="2400" dirty="0">
                <a:solidFill>
                  <a:schemeClr val="bg1"/>
                </a:solidFill>
              </a:rPr>
              <a:t>cit. </a:t>
            </a:r>
            <a:r>
              <a:rPr lang="cs-CZ" sz="2400" dirty="0" smtClean="0">
                <a:solidFill>
                  <a:schemeClr val="bg1"/>
                </a:solidFill>
              </a:rPr>
              <a:t>2011-09-07 ].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File:</a:t>
            </a:r>
            <a:r>
              <a:rPr lang="nl-NL" sz="2400" dirty="0" smtClean="0">
                <a:solidFill>
                  <a:schemeClr val="bg1"/>
                </a:solidFill>
              </a:rPr>
              <a:t> </a:t>
            </a:r>
            <a:r>
              <a:rPr lang="nl-NL" sz="2400" dirty="0">
                <a:solidFill>
                  <a:schemeClr val="bg1"/>
                </a:solidFill>
              </a:rPr>
              <a:t>Jan Vilímek - Mistr Jan </a:t>
            </a:r>
            <a:r>
              <a:rPr lang="nl-NL" sz="2400" dirty="0" smtClean="0">
                <a:solidFill>
                  <a:schemeClr val="bg1"/>
                </a:solidFill>
              </a:rPr>
              <a:t>Hus.jpg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dirty="0">
                <a:solidFill>
                  <a:schemeClr val="bg1"/>
                </a:solidFill>
              </a:rPr>
              <a:t>Dostupné z WWW</a:t>
            </a:r>
            <a:r>
              <a:rPr lang="cs-CZ" sz="2400" dirty="0" smtClean="0">
                <a:solidFill>
                  <a:schemeClr val="bg1"/>
                </a:solidFill>
              </a:rPr>
              <a:t>: &lt;</a:t>
            </a:r>
            <a:r>
              <a:rPr lang="cs-CZ" sz="2400" dirty="0">
                <a:solidFill>
                  <a:schemeClr val="bg1"/>
                </a:solidFill>
              </a:rPr>
              <a:t>http://cs.wikipedia.org/wiki/Soubor:Jan_Vil%C3%ADmek_-_Mistr_Jan_Hus.jpg</a:t>
            </a:r>
            <a:r>
              <a:rPr lang="cs-CZ" sz="2400" dirty="0" smtClean="0">
                <a:solidFill>
                  <a:schemeClr val="bg1"/>
                </a:solidFill>
              </a:rPr>
              <a:t>&gt;.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KUKAČKA, Rudolf.</a:t>
            </a:r>
            <a:r>
              <a:rPr lang="cs-CZ" sz="2400" dirty="0">
                <a:solidFill>
                  <a:schemeClr val="bg1"/>
                </a:solidFill>
              </a:rPr>
              <a:t>  </a:t>
            </a:r>
            <a:r>
              <a:rPr lang="cs-CZ" sz="2400" i="1" dirty="0">
                <a:solidFill>
                  <a:schemeClr val="bg1"/>
                </a:solidFill>
              </a:rPr>
              <a:t>Http://cs.wikipedia.org</a:t>
            </a:r>
            <a:r>
              <a:rPr lang="cs-CZ" sz="2400" dirty="0">
                <a:solidFill>
                  <a:schemeClr val="bg1"/>
                </a:solidFill>
              </a:rPr>
              <a:t> [online]. 8. 7. 2007, </a:t>
            </a:r>
            <a:r>
              <a:rPr lang="cs-CZ" sz="2400" dirty="0" smtClean="0">
                <a:solidFill>
                  <a:schemeClr val="bg1"/>
                </a:solidFill>
              </a:rPr>
              <a:t>10:14 [</a:t>
            </a:r>
            <a:r>
              <a:rPr lang="cs-CZ" sz="2400" dirty="0">
                <a:solidFill>
                  <a:schemeClr val="bg1"/>
                </a:solidFill>
              </a:rPr>
              <a:t>cit. </a:t>
            </a:r>
            <a:r>
              <a:rPr lang="cs-CZ" sz="2400" dirty="0" smtClean="0">
                <a:solidFill>
                  <a:schemeClr val="bg1"/>
                </a:solidFill>
              </a:rPr>
              <a:t>2011-09-07 </a:t>
            </a:r>
            <a:r>
              <a:rPr lang="cs-CZ" sz="2400" dirty="0">
                <a:solidFill>
                  <a:schemeClr val="bg1"/>
                </a:solidFill>
              </a:rPr>
              <a:t>]. File:Pomník Jana Husa v Táboře.jpg. Dostupné z WWW: &lt;http://cs.wikipedia.org/wiki/Soubor:Pomn%C3%ADk_Jana_Husa_v_T%C3%A1bo%C5%99e.jpg</a:t>
            </a:r>
            <a:r>
              <a:rPr lang="cs-CZ" sz="2400" dirty="0" smtClean="0">
                <a:solidFill>
                  <a:schemeClr val="bg1"/>
                </a:solidFill>
              </a:rPr>
              <a:t>&gt;.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VILGUS, Petr. </a:t>
            </a:r>
            <a:r>
              <a:rPr lang="cs-CZ" sz="2400" i="1" dirty="0">
                <a:solidFill>
                  <a:schemeClr val="bg1"/>
                </a:solidFill>
              </a:rPr>
              <a:t>Http://cs.wikipedia.org</a:t>
            </a:r>
            <a:r>
              <a:rPr lang="cs-CZ" sz="2400" dirty="0">
                <a:solidFill>
                  <a:schemeClr val="bg1"/>
                </a:solidFill>
              </a:rPr>
              <a:t> [online]. 18. 8. 2006, 20:36 [cit. 2011-09-07 ]. File: Prague hus statue.jpg. Dostupné z WWW: &lt;http://cs.wikipedia.org/wiki/</a:t>
            </a:r>
            <a:r>
              <a:rPr lang="cs-CZ" sz="2400" dirty="0" err="1">
                <a:solidFill>
                  <a:schemeClr val="bg1"/>
                </a:solidFill>
              </a:rPr>
              <a:t>Soubor:Prague_hus_statue.jpg</a:t>
            </a:r>
            <a:r>
              <a:rPr lang="cs-CZ" sz="2400" dirty="0" smtClean="0">
                <a:solidFill>
                  <a:schemeClr val="bg1"/>
                </a:solidFill>
              </a:rPr>
              <a:t>&gt;.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/>
              <a:t>BROŽÍK, Václav</a:t>
            </a:r>
            <a:r>
              <a:rPr lang="cs-CZ" sz="2400" dirty="0">
                <a:solidFill>
                  <a:schemeClr val="bg1"/>
                </a:solidFill>
              </a:rPr>
              <a:t>.  </a:t>
            </a:r>
            <a:r>
              <a:rPr lang="cs-CZ" sz="2400" i="1" dirty="0">
                <a:solidFill>
                  <a:schemeClr val="bg1"/>
                </a:solidFill>
              </a:rPr>
              <a:t>Http://cs.wikipedia.org</a:t>
            </a:r>
            <a:r>
              <a:rPr lang="cs-CZ" sz="2400" dirty="0">
                <a:solidFill>
                  <a:schemeClr val="bg1"/>
                </a:solidFill>
              </a:rPr>
              <a:t> [online]. 8. 11. 2008, 16:10 [cit. 2011-09-07 ]. File: </a:t>
            </a:r>
            <a:r>
              <a:rPr lang="cs-CZ" sz="2400" dirty="0" err="1">
                <a:solidFill>
                  <a:schemeClr val="bg1"/>
                </a:solidFill>
              </a:rPr>
              <a:t>Brozik</a:t>
            </a:r>
            <a:r>
              <a:rPr lang="cs-CZ" sz="2400" dirty="0">
                <a:solidFill>
                  <a:schemeClr val="bg1"/>
                </a:solidFill>
              </a:rPr>
              <a:t>, </a:t>
            </a:r>
            <a:r>
              <a:rPr lang="cs-CZ" sz="2400" dirty="0" err="1">
                <a:solidFill>
                  <a:schemeClr val="bg1"/>
                </a:solidFill>
              </a:rPr>
              <a:t>Vaclav</a:t>
            </a:r>
            <a:r>
              <a:rPr lang="cs-CZ" sz="2400" dirty="0">
                <a:solidFill>
                  <a:schemeClr val="bg1"/>
                </a:solidFill>
              </a:rPr>
              <a:t> - Jan Hus souzen na </a:t>
            </a:r>
            <a:r>
              <a:rPr lang="cs-CZ" sz="2400" dirty="0" err="1">
                <a:solidFill>
                  <a:schemeClr val="bg1"/>
                </a:solidFill>
              </a:rPr>
              <a:t>snemu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err="1">
                <a:solidFill>
                  <a:schemeClr val="bg1"/>
                </a:solidFill>
              </a:rPr>
              <a:t>Kostnickem</a:t>
            </a:r>
            <a:r>
              <a:rPr lang="cs-CZ" sz="2400" dirty="0">
                <a:solidFill>
                  <a:schemeClr val="bg1"/>
                </a:solidFill>
              </a:rPr>
              <a:t> r. 1415.jpg. Dostupné z WWW: &lt;http://cs.wikipedia.org/wiki/Soubor:Brozik,_Vaclav_-_Jan_Hus_souzen_na_snemu_Kostnickem_r._1415.jpg</a:t>
            </a:r>
            <a:r>
              <a:rPr lang="cs-CZ" sz="2400" dirty="0" smtClean="0">
                <a:solidFill>
                  <a:schemeClr val="bg1"/>
                </a:solidFill>
              </a:rPr>
              <a:t>&gt;.</a:t>
            </a:r>
            <a:endParaRPr lang="cs-CZ" sz="2400" dirty="0">
              <a:solidFill>
                <a:schemeClr val="bg1"/>
              </a:solidFill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MUTTICH, Kamil Vladislav.</a:t>
            </a:r>
            <a:r>
              <a:rPr lang="cs-CZ" sz="2400" dirty="0">
                <a:solidFill>
                  <a:schemeClr val="bg1"/>
                </a:solidFill>
              </a:rPr>
              <a:t>  </a:t>
            </a:r>
            <a:r>
              <a:rPr lang="cs-CZ" sz="2400" i="1" dirty="0">
                <a:solidFill>
                  <a:schemeClr val="bg1"/>
                </a:solidFill>
              </a:rPr>
              <a:t>Http://cs.wikipedia.org</a:t>
            </a:r>
            <a:r>
              <a:rPr lang="cs-CZ" sz="2400" dirty="0">
                <a:solidFill>
                  <a:schemeClr val="bg1"/>
                </a:solidFill>
              </a:rPr>
              <a:t> [online]. 8. 11. 2008, </a:t>
            </a:r>
            <a:r>
              <a:rPr lang="cs-CZ" sz="2400" dirty="0" smtClean="0">
                <a:solidFill>
                  <a:schemeClr val="bg1"/>
                </a:solidFill>
              </a:rPr>
              <a:t>17:41 [</a:t>
            </a:r>
            <a:r>
              <a:rPr lang="cs-CZ" sz="2400" dirty="0">
                <a:solidFill>
                  <a:schemeClr val="bg1"/>
                </a:solidFill>
              </a:rPr>
              <a:t>cit. </a:t>
            </a:r>
            <a:r>
              <a:rPr lang="cs-CZ" sz="2400" dirty="0" smtClean="0">
                <a:solidFill>
                  <a:schemeClr val="bg1"/>
                </a:solidFill>
              </a:rPr>
              <a:t>2011-09-07 </a:t>
            </a:r>
            <a:r>
              <a:rPr lang="cs-CZ" sz="2400" dirty="0">
                <a:solidFill>
                  <a:schemeClr val="bg1"/>
                </a:solidFill>
              </a:rPr>
              <a:t>]. File:Muttich, Kamil Vladislav - </a:t>
            </a:r>
            <a:r>
              <a:rPr lang="cs-CZ" sz="2400" dirty="0" err="1">
                <a:solidFill>
                  <a:schemeClr val="bg1"/>
                </a:solidFill>
              </a:rPr>
              <a:t>Posledni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err="1">
                <a:solidFill>
                  <a:schemeClr val="bg1"/>
                </a:solidFill>
              </a:rPr>
              <a:t>vyzvani</a:t>
            </a:r>
            <a:r>
              <a:rPr lang="cs-CZ" sz="2400" dirty="0">
                <a:solidFill>
                  <a:schemeClr val="bg1"/>
                </a:solidFill>
              </a:rPr>
              <a:t> mistru Husovi.jpg. Dostupné z WWW: &lt;http://cs.wikipedia.org/wiki/Soubor:Muttich,_Kamil_Vladislav_-_Posledni_vyzvani_mistru_Husovi.jpg&gt;.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ANONYMNÍ AUTOR.</a:t>
            </a:r>
            <a:r>
              <a:rPr lang="cs-CZ" sz="2400" dirty="0">
                <a:solidFill>
                  <a:schemeClr val="bg1"/>
                </a:solidFill>
              </a:rPr>
              <a:t>  </a:t>
            </a:r>
            <a:r>
              <a:rPr lang="cs-CZ" sz="2400" i="1" dirty="0">
                <a:solidFill>
                  <a:schemeClr val="bg1"/>
                </a:solidFill>
              </a:rPr>
              <a:t>Http://cs.wikipedia.org</a:t>
            </a:r>
            <a:r>
              <a:rPr lang="cs-CZ" sz="2400" dirty="0">
                <a:solidFill>
                  <a:schemeClr val="bg1"/>
                </a:solidFill>
              </a:rPr>
              <a:t> [online]. 25. 3. 2006, </a:t>
            </a:r>
            <a:r>
              <a:rPr lang="cs-CZ" sz="2400" dirty="0" smtClean="0">
                <a:solidFill>
                  <a:schemeClr val="bg1"/>
                </a:solidFill>
              </a:rPr>
              <a:t>14:01 [</a:t>
            </a:r>
            <a:r>
              <a:rPr lang="cs-CZ" sz="2400" dirty="0">
                <a:solidFill>
                  <a:schemeClr val="bg1"/>
                </a:solidFill>
              </a:rPr>
              <a:t>cit. 2011-09-07 </a:t>
            </a:r>
            <a:r>
              <a:rPr lang="cs-CZ" sz="2400" dirty="0" smtClean="0">
                <a:solidFill>
                  <a:schemeClr val="bg1"/>
                </a:solidFill>
              </a:rPr>
              <a:t>].</a:t>
            </a:r>
            <a:r>
              <a:rPr lang="en-US" sz="2400" dirty="0">
                <a:solidFill>
                  <a:schemeClr val="bg1"/>
                </a:solidFill>
              </a:rPr>
              <a:t> Jan Hus at the Stake.jpg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dirty="0">
                <a:solidFill>
                  <a:schemeClr val="bg1"/>
                </a:solidFill>
              </a:rPr>
              <a:t>Dostupné z WWW: &lt;http://cs.wikipedia.org/wiki/</a:t>
            </a:r>
            <a:r>
              <a:rPr lang="cs-CZ" sz="2400" dirty="0" err="1">
                <a:solidFill>
                  <a:schemeClr val="bg1"/>
                </a:solidFill>
              </a:rPr>
              <a:t>Soubor:Jan_Hus_at_the_Stake.jpg</a:t>
            </a:r>
            <a:r>
              <a:rPr lang="cs-CZ" sz="2400" dirty="0">
                <a:solidFill>
                  <a:schemeClr val="bg1"/>
                </a:solidFill>
              </a:rPr>
              <a:t>&gt;.</a:t>
            </a:r>
            <a:endParaRPr lang="cs-CZ" sz="2400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4114800" cy="432048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CITACE: OBRÁZKY, ILUSTRACE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55352" y="166454"/>
            <a:ext cx="410913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ILUSTRACE VLOŽENY OPAKOVANĚ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9501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289</TotalTime>
  <Words>1040</Words>
  <Application>Microsoft Office PowerPoint</Application>
  <PresentationFormat>Předvádění na obrazovce (4:3)</PresentationFormat>
  <Paragraphs>99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BlackTie</vt:lpstr>
      <vt:lpstr>Prezentace aplikace PowerPoint</vt:lpstr>
      <vt:lpstr>ANOTACE</vt:lpstr>
      <vt:lpstr> KLÍČOVÁ SLOVA</vt:lpstr>
      <vt:lpstr>Náboženský myslitel, kazatel, reformátor, učitel, kněz</vt:lpstr>
      <vt:lpstr>HISTORICKÉ SOUVISLOSTI</vt:lpstr>
      <vt:lpstr>Prezentace aplikace PowerPoint</vt:lpstr>
      <vt:lpstr>HISTORICKÉ SOUVISLOSTI</vt:lpstr>
      <vt:lpstr>Prezentace aplikace PowerPoint</vt:lpstr>
      <vt:lpstr>HISTORICKÉ SOUVISLOSTI</vt:lpstr>
      <vt:lpstr>Prezentace aplikace PowerPoint</vt:lpstr>
      <vt:lpstr>Prezentace aplikace PowerPoint</vt:lpstr>
      <vt:lpstr>Prezentace aplikace PowerPoint</vt:lpstr>
      <vt:lpstr> TERMÍNY</vt:lpstr>
      <vt:lpstr>CITACE: OBRÁZKY, ILUSTRACE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Hus</dc:title>
  <dc:creator>EU12</dc:creator>
  <cp:lastModifiedBy>EU14</cp:lastModifiedBy>
  <cp:revision>30</cp:revision>
  <dcterms:created xsi:type="dcterms:W3CDTF">2011-04-26T06:42:24Z</dcterms:created>
  <dcterms:modified xsi:type="dcterms:W3CDTF">2012-05-30T08:20:14Z</dcterms:modified>
</cp:coreProperties>
</file>