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76" r:id="rId1"/>
  </p:sldMasterIdLst>
  <p:notesMasterIdLst>
    <p:notesMasterId r:id="rId17"/>
  </p:notesMasterIdLst>
  <p:sldIdLst>
    <p:sldId id="279" r:id="rId2"/>
    <p:sldId id="280" r:id="rId3"/>
    <p:sldId id="281" r:id="rId4"/>
    <p:sldId id="256" r:id="rId5"/>
    <p:sldId id="257" r:id="rId6"/>
    <p:sldId id="266" r:id="rId7"/>
    <p:sldId id="258" r:id="rId8"/>
    <p:sldId id="264" r:id="rId9"/>
    <p:sldId id="259" r:id="rId10"/>
    <p:sldId id="270" r:id="rId11"/>
    <p:sldId id="275" r:id="rId12"/>
    <p:sldId id="267" r:id="rId13"/>
    <p:sldId id="276" r:id="rId14"/>
    <p:sldId id="277" r:id="rId15"/>
    <p:sldId id="265" r:id="rId1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03" autoAdjust="0"/>
    <p:restoredTop sz="94660"/>
  </p:normalViewPr>
  <p:slideViewPr>
    <p:cSldViewPr>
      <p:cViewPr varScale="1">
        <p:scale>
          <a:sx n="69" d="100"/>
          <a:sy n="69" d="100"/>
        </p:scale>
        <p:origin x="-139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5F59F89-FC47-4AE0-B02C-F898EFB3F887}" type="datetimeFigureOut">
              <a:rPr lang="cs-CZ" smtClean="0"/>
              <a:t>30.5.2012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7BE378-9655-43EB-9FE1-128C7103FC8B}" type="slidenum">
              <a:rPr lang="cs-CZ" smtClean="0"/>
              <a:t>‹#›</a:t>
            </a:fld>
            <a:endParaRPr lang="cs-CZ"/>
          </a:p>
        </p:txBody>
      </p:sp>
    </p:spTree>
    <p:extLst>
      <p:ext uri="{BB962C8B-B14F-4D97-AF65-F5344CB8AC3E}">
        <p14:creationId xmlns:p14="http://schemas.microsoft.com/office/powerpoint/2010/main" val="3369710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607BE378-9655-43EB-9FE1-128C7103FC8B}" type="slidenum">
              <a:rPr lang="cs-CZ" smtClean="0"/>
              <a:t>15</a:t>
            </a:fld>
            <a:endParaRPr lang="cs-CZ"/>
          </a:p>
        </p:txBody>
      </p:sp>
    </p:spTree>
    <p:extLst>
      <p:ext uri="{BB962C8B-B14F-4D97-AF65-F5344CB8AC3E}">
        <p14:creationId xmlns:p14="http://schemas.microsoft.com/office/powerpoint/2010/main" val="19757480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8" name="Nadpis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cs-CZ" smtClean="0"/>
              <a:t>Kliknutím lze upravit styl.</a:t>
            </a:r>
            <a:endParaRPr kumimoji="0" lang="en-US"/>
          </a:p>
        </p:txBody>
      </p:sp>
      <p:sp>
        <p:nvSpPr>
          <p:cNvPr id="28" name="Zástupný symbol pro datum 27"/>
          <p:cNvSpPr>
            <a:spLocks noGrp="1"/>
          </p:cNvSpPr>
          <p:nvPr>
            <p:ph type="dt" sz="half" idx="10"/>
          </p:nvPr>
        </p:nvSpPr>
        <p:spPr/>
        <p:txBody>
          <a:bodyPr/>
          <a:lstStyle/>
          <a:p>
            <a:fld id="{D76E5C03-5FCA-4934-A79A-F39B63C8F30B}" type="datetimeFigureOut">
              <a:rPr lang="cs-CZ" smtClean="0"/>
              <a:t>30.5.2012</a:t>
            </a:fld>
            <a:endParaRPr lang="cs-CZ"/>
          </a:p>
        </p:txBody>
      </p:sp>
      <p:sp>
        <p:nvSpPr>
          <p:cNvPr id="17" name="Zástupný symbol pro zápatí 16"/>
          <p:cNvSpPr>
            <a:spLocks noGrp="1"/>
          </p:cNvSpPr>
          <p:nvPr>
            <p:ph type="ftr" sz="quarter" idx="11"/>
          </p:nvPr>
        </p:nvSpPr>
        <p:spPr/>
        <p:txBody>
          <a:bodyPr/>
          <a:lstStyle/>
          <a:p>
            <a:endParaRPr lang="cs-CZ"/>
          </a:p>
        </p:txBody>
      </p:sp>
      <p:sp>
        <p:nvSpPr>
          <p:cNvPr id="29" name="Zástupný symbol pro číslo snímku 28"/>
          <p:cNvSpPr>
            <a:spLocks noGrp="1"/>
          </p:cNvSpPr>
          <p:nvPr>
            <p:ph type="sldNum" sz="quarter" idx="12"/>
          </p:nvPr>
        </p:nvSpPr>
        <p:spPr/>
        <p:txBody>
          <a:bodyPr/>
          <a:lstStyle/>
          <a:p>
            <a:fld id="{33710E65-DAA2-482B-8A31-5A271E91CBC1}" type="slidenum">
              <a:rPr lang="cs-CZ" smtClean="0"/>
              <a:t>‹#›</a:t>
            </a:fld>
            <a:endParaRPr lang="cs-CZ"/>
          </a:p>
        </p:txBody>
      </p:sp>
      <p:sp>
        <p:nvSpPr>
          <p:cNvPr id="9" name="Podnadpis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Kliknutím lze upravit styl předlohy.</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D76E5C03-5FCA-4934-A79A-F39B63C8F30B}" type="datetimeFigureOut">
              <a:rPr lang="cs-CZ" smtClean="0"/>
              <a:t>30.5.2012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bg>
      <p:bgRef idx="1003">
        <a:schemeClr val="bg2"/>
      </p:bgRef>
    </p:bg>
    <p:spTree>
      <p:nvGrpSpPr>
        <p:cNvPr id="1" name=""/>
        <p:cNvGrpSpPr/>
        <p:nvPr/>
      </p:nvGrpSpPr>
      <p:grpSpPr>
        <a:xfrm>
          <a:off x="0" y="0"/>
          <a:ext cx="0" cy="0"/>
          <a:chOff x="0" y="0"/>
          <a:chExt cx="0" cy="0"/>
        </a:xfrm>
      </p:grpSpPr>
      <p:sp>
        <p:nvSpPr>
          <p:cNvPr id="2" name="Nadpis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p>
            <a:fld id="{D76E5C03-5FCA-4934-A79A-F39B63C8F30B}" type="datetimeFigureOut">
              <a:rPr lang="cs-CZ" smtClean="0"/>
              <a:t>30.5.2012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a:xfrm>
            <a:off x="7924800" y="6416675"/>
            <a:ext cx="762000" cy="365125"/>
          </a:xfrm>
        </p:spPr>
        <p:txBody>
          <a:bodyPr/>
          <a:lstStyle/>
          <a:p>
            <a:fld id="{33710E65-DAA2-482B-8A31-5A271E91CBC1}" type="slidenum">
              <a:rPr lang="cs-CZ" smtClean="0"/>
              <a:t>‹#›</a:t>
            </a:fld>
            <a:endParaRPr lang="cs-CZ"/>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obsah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D76E5C03-5FCA-4934-A79A-F39B63C8F30B}" type="datetimeFigureOut">
              <a:rPr lang="cs-CZ" smtClean="0"/>
              <a:t>30.5.2012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8229600" cy="1143000"/>
          </a:xfrm>
        </p:spPr>
        <p:txBody>
          <a:bodyPr anchor="ctr"/>
          <a:lstStyle>
            <a:lvl1pPr>
              <a:defRPr/>
            </a:lvl1pPr>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p>
            <a:fld id="{D76E5C03-5FCA-4934-A79A-F39B63C8F30B}" type="datetimeFigureOut">
              <a:rPr lang="cs-CZ" smtClean="0"/>
              <a:t>30.5.2012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p>
            <a:fld id="{D76E5C03-5FCA-4934-A79A-F39B63C8F30B}" type="datetimeFigureOut">
              <a:rPr lang="cs-CZ" smtClean="0"/>
              <a:t>30.5.2012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D76E5C03-5FCA-4934-A79A-F39B63C8F30B}" type="datetimeFigureOut">
              <a:rPr lang="cs-CZ" smtClean="0"/>
              <a:t>30.5.2012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p>
            <a:fld id="{D76E5C03-5FCA-4934-A79A-F39B63C8F30B}" type="datetimeFigureOut">
              <a:rPr lang="cs-CZ" smtClean="0"/>
              <a:t>30.5.2012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cs-CZ" smtClean="0"/>
              <a:t>Kliknutím lze upravit styl.</a:t>
            </a:r>
            <a:endParaRPr kumimoji="0" lang="en-US"/>
          </a:p>
        </p:txBody>
      </p:sp>
      <p:sp>
        <p:nvSpPr>
          <p:cNvPr id="3" name="Zástupný symbol pro obrázek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cs-CZ" smtClean="0">
                <a:solidFill>
                  <a:schemeClr val="lt1"/>
                </a:solidFill>
                <a:latin typeface="+mn-lt"/>
                <a:ea typeface="+mn-ea"/>
                <a:cs typeface="+mn-cs"/>
              </a:rPr>
              <a:t>Kliknutím na ikonu přidáte obrázek.</a:t>
            </a:r>
            <a:endParaRPr kumimoji="0" lang="en-US" dirty="0">
              <a:solidFill>
                <a:schemeClr val="lt1"/>
              </a:solidFill>
              <a:latin typeface="+mn-lt"/>
              <a:ea typeface="+mn-ea"/>
              <a:cs typeface="+mn-cs"/>
            </a:endParaRPr>
          </a:p>
        </p:txBody>
      </p:sp>
      <p:sp>
        <p:nvSpPr>
          <p:cNvPr id="4" name="Zástupný symbol pro text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cs-CZ" smtClean="0"/>
              <a:t>Kliknutím lze upravit styly předlohy textu.</a:t>
            </a:r>
          </a:p>
        </p:txBody>
      </p:sp>
      <p:sp>
        <p:nvSpPr>
          <p:cNvPr id="5" name="Zástupný symbol pro datum 4"/>
          <p:cNvSpPr>
            <a:spLocks noGrp="1"/>
          </p:cNvSpPr>
          <p:nvPr>
            <p:ph type="dt" sz="half" idx="10"/>
          </p:nvPr>
        </p:nvSpPr>
        <p:spPr/>
        <p:txBody>
          <a:bodyPr/>
          <a:lstStyle/>
          <a:p>
            <a:fld id="{D76E5C03-5FCA-4934-A79A-F39B63C8F30B}" type="datetimeFigureOut">
              <a:rPr lang="cs-CZ" smtClean="0"/>
              <a:t>30.5.2012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D76E5C03-5FCA-4934-A79A-F39B63C8F30B}" type="datetimeFigureOut">
              <a:rPr lang="cs-CZ" smtClean="0"/>
              <a:t>30.5.2012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D76E5C03-5FCA-4934-A79A-F39B63C8F30B}" type="datetimeFigureOut">
              <a:rPr lang="cs-CZ" smtClean="0"/>
              <a:t>30.5.2012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3710E65-DAA2-482B-8A31-5A271E91CBC1}"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Zástupný symbol pro nadpis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cs-CZ" smtClean="0"/>
              <a:t>Kliknutím lze upravit styl.</a:t>
            </a:r>
            <a:endParaRPr kumimoji="0" lang="en-US"/>
          </a:p>
        </p:txBody>
      </p:sp>
      <p:sp>
        <p:nvSpPr>
          <p:cNvPr id="13" name="Zástupný symbol pro text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4" name="Zástupný symbol pro datum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D76E5C03-5FCA-4934-A79A-F39B63C8F30B}" type="datetimeFigureOut">
              <a:rPr lang="cs-CZ" smtClean="0"/>
              <a:t>30.5.2012</a:t>
            </a:fld>
            <a:endParaRPr lang="cs-CZ"/>
          </a:p>
        </p:txBody>
      </p:sp>
      <p:sp>
        <p:nvSpPr>
          <p:cNvPr id="3" name="Zástupný symbol pro zápatí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cs-CZ"/>
          </a:p>
        </p:txBody>
      </p:sp>
      <p:sp>
        <p:nvSpPr>
          <p:cNvPr id="23" name="Zástupný symbol pro číslo snímku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3710E65-DAA2-482B-8A31-5A271E91CBC1}" type="slidenum">
              <a:rPr lang="cs-CZ" smtClean="0"/>
              <a:t>‹#›</a:t>
            </a:fld>
            <a:endParaRPr lang="cs-CZ"/>
          </a:p>
        </p:txBody>
      </p:sp>
    </p:spTree>
  </p:cSld>
  <p:clrMap bg1="dk1" tx1="lt1" bg2="dk2" tx2="lt2" accent1="accent1" accent2="accent2" accent3="accent3" accent4="accent4" accent5="accent5" accent6="accent6" hlink="hlink" folHlink="folHlink"/>
  <p:sldLayoutIdLst>
    <p:sldLayoutId id="2147483877" r:id="rId1"/>
    <p:sldLayoutId id="2147483878" r:id="rId2"/>
    <p:sldLayoutId id="2147483879" r:id="rId3"/>
    <p:sldLayoutId id="2147483880" r:id="rId4"/>
    <p:sldLayoutId id="2147483881" r:id="rId5"/>
    <p:sldLayoutId id="2147483882" r:id="rId6"/>
    <p:sldLayoutId id="2147483883" r:id="rId7"/>
    <p:sldLayoutId id="2147483884" r:id="rId8"/>
    <p:sldLayoutId id="2147483885" r:id="rId9"/>
    <p:sldLayoutId id="2147483886" r:id="rId10"/>
    <p:sldLayoutId id="214748388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image" Target="../media/image4.jpeg"/><Relationship Id="rId1" Type="http://schemas.openxmlformats.org/officeDocument/2006/relationships/slideLayout" Target="../slideLayouts/slideLayout2.xml"/><Relationship Id="rId6" Type="http://schemas.microsoft.com/office/2007/relationships/hdphoto" Target="../media/hdphoto2.wdp"/><Relationship Id="rId5" Type="http://schemas.openxmlformats.org/officeDocument/2006/relationships/image" Target="../media/image6.png"/><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331640" y="332656"/>
            <a:ext cx="6552728" cy="865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bdélník 2"/>
          <p:cNvSpPr/>
          <p:nvPr/>
        </p:nvSpPr>
        <p:spPr>
          <a:xfrm>
            <a:off x="395536" y="1197843"/>
            <a:ext cx="8496150" cy="5416868"/>
          </a:xfrm>
          <a:prstGeom prst="rect">
            <a:avLst/>
          </a:prstGeom>
        </p:spPr>
        <p:txBody>
          <a:bodyPr wrap="square">
            <a:spAutoFit/>
          </a:bodyPr>
          <a:lstStyle/>
          <a:p>
            <a:pPr algn="ctr"/>
            <a:r>
              <a:rPr lang="cs-CZ" sz="2000" b="1" dirty="0">
                <a:solidFill>
                  <a:srgbClr val="00B050"/>
                </a:solidFill>
              </a:rPr>
              <a:t>ZÁKLADNÍ ŠKOLA SLOVAN, KROMĚŘÍŽ, PŘÍSPĚVKOVÁ ORGANIZACE</a:t>
            </a:r>
          </a:p>
          <a:p>
            <a:pPr algn="ctr"/>
            <a:r>
              <a:rPr lang="cs-CZ" sz="2000" b="1" dirty="0">
                <a:solidFill>
                  <a:srgbClr val="00B050"/>
                </a:solidFill>
              </a:rPr>
              <a:t>ZEYEROVA 3354, 767 01 KROMĚŘÍŽ</a:t>
            </a:r>
          </a:p>
          <a:p>
            <a:endParaRPr lang="cs-CZ" sz="2000" b="1" dirty="0">
              <a:solidFill>
                <a:schemeClr val="bg1"/>
              </a:solidFill>
            </a:endParaRPr>
          </a:p>
          <a:p>
            <a:pPr algn="ctr"/>
            <a:r>
              <a:rPr lang="cs-CZ" sz="2000" b="1" dirty="0">
                <a:solidFill>
                  <a:schemeClr val="bg1"/>
                </a:solidFill>
              </a:rPr>
              <a:t>projekt v rámci vzdělávacího programu</a:t>
            </a:r>
          </a:p>
          <a:p>
            <a:pPr algn="ctr"/>
            <a:r>
              <a:rPr lang="cs-CZ" sz="2000" b="1" dirty="0">
                <a:solidFill>
                  <a:schemeClr val="bg1"/>
                </a:solidFill>
              </a:rPr>
              <a:t>VZDĚLÁNÍ PRO KONKURENCESCHOPNOST</a:t>
            </a:r>
          </a:p>
          <a:p>
            <a:pPr algn="ctr"/>
            <a:endParaRPr lang="cs-CZ" sz="2000" b="1" dirty="0">
              <a:solidFill>
                <a:schemeClr val="bg1"/>
              </a:solidFill>
            </a:endParaRPr>
          </a:p>
          <a:p>
            <a:pPr algn="ctr"/>
            <a:r>
              <a:rPr lang="cs-CZ" sz="2000" b="1" dirty="0" smtClean="0">
                <a:solidFill>
                  <a:schemeClr val="bg1"/>
                </a:solidFill>
              </a:rPr>
              <a:t>ŠABLONA </a:t>
            </a:r>
            <a:r>
              <a:rPr lang="cs-CZ" sz="2000" b="1" dirty="0">
                <a:solidFill>
                  <a:schemeClr val="bg1"/>
                </a:solidFill>
              </a:rPr>
              <a:t>ČÍSLO: III/2</a:t>
            </a:r>
          </a:p>
          <a:p>
            <a:pPr algn="ctr"/>
            <a:r>
              <a:rPr lang="cs-CZ" sz="2000" b="1" dirty="0">
                <a:solidFill>
                  <a:schemeClr val="bg1"/>
                </a:solidFill>
              </a:rPr>
              <a:t>NÁZEV:  </a:t>
            </a:r>
            <a:r>
              <a:rPr lang="cs-CZ" b="1" dirty="0">
                <a:solidFill>
                  <a:schemeClr val="bg1"/>
                </a:solidFill>
              </a:rPr>
              <a:t>INOVACE A ZKVALITNĚNÍ VÝUKY PROSTŘEDNICTVÍM </a:t>
            </a:r>
            <a:r>
              <a:rPr lang="cs-CZ" b="1" dirty="0" smtClean="0">
                <a:solidFill>
                  <a:schemeClr val="bg1"/>
                </a:solidFill>
              </a:rPr>
              <a:t>ICT</a:t>
            </a:r>
            <a:endParaRPr lang="cs-CZ" b="1" dirty="0">
              <a:solidFill>
                <a:schemeClr val="bg1"/>
              </a:solidFill>
            </a:endParaRPr>
          </a:p>
          <a:p>
            <a:endParaRPr lang="cs-CZ" sz="2000" b="1" dirty="0">
              <a:solidFill>
                <a:schemeClr val="bg1"/>
              </a:solidFill>
            </a:endParaRPr>
          </a:p>
          <a:p>
            <a:r>
              <a:rPr lang="cs-CZ" sz="2000" b="1" dirty="0">
                <a:solidFill>
                  <a:schemeClr val="bg1"/>
                </a:solidFill>
              </a:rPr>
              <a:t>PŘEDMĚT: </a:t>
            </a:r>
            <a:r>
              <a:rPr lang="cs-CZ" sz="2000" b="1" dirty="0" smtClean="0">
                <a:solidFill>
                  <a:schemeClr val="bg1"/>
                </a:solidFill>
              </a:rPr>
              <a:t>JAZYK ČESKÝ</a:t>
            </a:r>
            <a:endParaRPr lang="cs-CZ" sz="2000" b="1" dirty="0">
              <a:solidFill>
                <a:schemeClr val="bg1"/>
              </a:solidFill>
            </a:endParaRPr>
          </a:p>
          <a:p>
            <a:r>
              <a:rPr lang="cs-CZ" sz="2000" b="1" dirty="0">
                <a:solidFill>
                  <a:schemeClr val="bg1"/>
                </a:solidFill>
              </a:rPr>
              <a:t>ROČNÍK</a:t>
            </a:r>
            <a:r>
              <a:rPr lang="cs-CZ" sz="2000" b="1" dirty="0" smtClean="0">
                <a:solidFill>
                  <a:schemeClr val="bg1"/>
                </a:solidFill>
              </a:rPr>
              <a:t>: IX.</a:t>
            </a:r>
            <a:endParaRPr lang="cs-CZ" sz="2000" b="1" dirty="0">
              <a:solidFill>
                <a:schemeClr val="bg1"/>
              </a:solidFill>
            </a:endParaRPr>
          </a:p>
          <a:p>
            <a:r>
              <a:rPr lang="cs-CZ" sz="2000" b="1" dirty="0">
                <a:solidFill>
                  <a:schemeClr val="bg1"/>
                </a:solidFill>
              </a:rPr>
              <a:t>TÉMA</a:t>
            </a:r>
            <a:r>
              <a:rPr lang="cs-CZ" sz="2000" b="1" dirty="0" smtClean="0">
                <a:solidFill>
                  <a:schemeClr val="bg1"/>
                </a:solidFill>
              </a:rPr>
              <a:t>: SPISOVATEL OSCAR WILDE</a:t>
            </a:r>
            <a:endParaRPr lang="cs-CZ" sz="2000" b="1" dirty="0">
              <a:solidFill>
                <a:schemeClr val="bg1"/>
              </a:solidFill>
            </a:endParaRPr>
          </a:p>
          <a:p>
            <a:r>
              <a:rPr lang="cs-CZ" sz="2000" b="1" dirty="0">
                <a:solidFill>
                  <a:schemeClr val="bg1"/>
                </a:solidFill>
              </a:rPr>
              <a:t>AUTOR</a:t>
            </a:r>
            <a:r>
              <a:rPr lang="cs-CZ" sz="2000" b="1" dirty="0" smtClean="0">
                <a:solidFill>
                  <a:schemeClr val="bg1"/>
                </a:solidFill>
              </a:rPr>
              <a:t>: MGR. HANA GINTEROVÁ</a:t>
            </a:r>
            <a:endParaRPr lang="cs-CZ" sz="2000" b="1" dirty="0">
              <a:solidFill>
                <a:schemeClr val="bg1"/>
              </a:solidFill>
            </a:endParaRPr>
          </a:p>
          <a:p>
            <a:r>
              <a:rPr lang="cs-CZ" sz="2000" b="1" dirty="0">
                <a:solidFill>
                  <a:schemeClr val="bg1"/>
                </a:solidFill>
              </a:rPr>
              <a:t>DATUM VYTVOŘENÍ</a:t>
            </a:r>
            <a:r>
              <a:rPr lang="cs-CZ" sz="2000" b="1" dirty="0" smtClean="0">
                <a:solidFill>
                  <a:schemeClr val="bg1"/>
                </a:solidFill>
              </a:rPr>
              <a:t>: 20. 9. 2011</a:t>
            </a:r>
            <a:endParaRPr lang="cs-CZ" sz="2000" b="1" dirty="0">
              <a:solidFill>
                <a:schemeClr val="bg1"/>
              </a:solidFill>
            </a:endParaRPr>
          </a:p>
          <a:p>
            <a:endParaRPr lang="cs-CZ" dirty="0">
              <a:solidFill>
                <a:schemeClr val="bg1"/>
              </a:solidFill>
            </a:endParaRPr>
          </a:p>
          <a:p>
            <a:pPr algn="ctr"/>
            <a:r>
              <a:rPr lang="cs-CZ" sz="2800" b="1" dirty="0" smtClean="0">
                <a:solidFill>
                  <a:srgbClr val="C00000"/>
                </a:solidFill>
              </a:rPr>
              <a:t>VY_32_INOVACE_07_HG</a:t>
            </a:r>
            <a:endParaRPr lang="cs-CZ" sz="2800" b="1" dirty="0">
              <a:solidFill>
                <a:srgbClr val="C00000"/>
              </a:solidFill>
            </a:endParaRPr>
          </a:p>
        </p:txBody>
      </p:sp>
      <p:pic>
        <p:nvPicPr>
          <p:cNvPr id="5122" name="Picture 2"/>
          <p:cNvPicPr>
            <a:picLocks noChangeAspect="1" noChangeArrowheads="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001780" y="4347396"/>
            <a:ext cx="1765176" cy="1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74726477"/>
      </p:ext>
    </p:extLst>
  </p:cSld>
  <p:clrMapOvr>
    <a:masterClrMapping/>
  </p:clrMapOvr>
  <p:transition spd="slow">
    <p:wheel spokes="1"/>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0"/>
            <a:ext cx="8229600" cy="692696"/>
          </a:xfrm>
        </p:spPr>
        <p:txBody>
          <a:bodyPr>
            <a:normAutofit fontScale="90000"/>
          </a:bodyPr>
          <a:lstStyle/>
          <a:p>
            <a:r>
              <a:rPr lang="cs-CZ" dirty="0" smtClean="0">
                <a:solidFill>
                  <a:schemeClr val="bg1"/>
                </a:solidFill>
              </a:rPr>
              <a:t>ANOTACE</a:t>
            </a:r>
            <a:endParaRPr lang="cs-CZ" dirty="0">
              <a:solidFill>
                <a:schemeClr val="bg1"/>
              </a:solidFill>
            </a:endParaRPr>
          </a:p>
        </p:txBody>
      </p:sp>
      <p:sp>
        <p:nvSpPr>
          <p:cNvPr id="3" name="Zástupný symbol pro obsah 2"/>
          <p:cNvSpPr>
            <a:spLocks noGrp="1"/>
          </p:cNvSpPr>
          <p:nvPr>
            <p:ph idx="1"/>
          </p:nvPr>
        </p:nvSpPr>
        <p:spPr>
          <a:xfrm>
            <a:off x="179512" y="764704"/>
            <a:ext cx="8712968" cy="5904656"/>
          </a:xfrm>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buClrTx/>
            </a:pPr>
            <a:r>
              <a:rPr lang="cs-CZ" dirty="0" smtClean="0">
                <a:solidFill>
                  <a:schemeClr val="bg1"/>
                </a:solidFill>
              </a:rPr>
              <a:t>PREZENTACE VYTVOŘENA JAKO DOPROVOD K UČIVU 9. ROČNÍKU SVĚTOVÁ LITERÁRNÍ MODERNA – SPISOVATEL OSCAR WILDE</a:t>
            </a:r>
          </a:p>
          <a:p>
            <a:pPr>
              <a:buClrTx/>
            </a:pPr>
            <a:r>
              <a:rPr lang="cs-CZ" dirty="0" smtClean="0">
                <a:solidFill>
                  <a:schemeClr val="bg1"/>
                </a:solidFill>
              </a:rPr>
              <a:t>V RÁMCI PREZENTACE ŽÁCI </a:t>
            </a:r>
          </a:p>
          <a:p>
            <a:pPr marL="651510" indent="-514350">
              <a:buClrTx/>
              <a:buFont typeface="+mj-lt"/>
              <a:buAutoNum type="arabicPeriod"/>
            </a:pPr>
            <a:r>
              <a:rPr lang="cs-CZ" sz="2600" dirty="0" smtClean="0">
                <a:solidFill>
                  <a:schemeClr val="bg1"/>
                </a:solidFill>
              </a:rPr>
              <a:t>PRACUJÍ S TEXTEM – VYHLEDÁVAJÍ KLÍČOVÁ SLOVA</a:t>
            </a:r>
          </a:p>
          <a:p>
            <a:pPr marL="651510" indent="-514350">
              <a:buClrTx/>
              <a:buFont typeface="+mj-lt"/>
              <a:buAutoNum type="arabicPeriod"/>
            </a:pPr>
            <a:r>
              <a:rPr lang="cs-CZ" sz="2600" dirty="0" smtClean="0">
                <a:solidFill>
                  <a:schemeClr val="bg1"/>
                </a:solidFill>
              </a:rPr>
              <a:t>SEZNÁMÍ SE S DÍLEM OBRAZ DORIANA GRAYE</a:t>
            </a:r>
          </a:p>
          <a:p>
            <a:pPr marL="651510" indent="-514350">
              <a:buClrTx/>
              <a:buFont typeface="+mj-lt"/>
              <a:buAutoNum type="arabicPeriod"/>
            </a:pPr>
            <a:r>
              <a:rPr lang="cs-CZ" sz="2600" dirty="0" smtClean="0">
                <a:solidFill>
                  <a:schemeClr val="bg1"/>
                </a:solidFill>
              </a:rPr>
              <a:t>ZOPAKUJÍ SI PRAVIDLA TVORBY CHARAKTERISTIKY LITERÁRNÍ POSTAVY</a:t>
            </a:r>
          </a:p>
          <a:p>
            <a:pPr marL="651510" indent="-514350">
              <a:buClrTx/>
              <a:buFont typeface="+mj-lt"/>
              <a:buAutoNum type="arabicPeriod"/>
            </a:pPr>
            <a:r>
              <a:rPr lang="cs-CZ" sz="2600" dirty="0" smtClean="0">
                <a:solidFill>
                  <a:schemeClr val="bg1"/>
                </a:solidFill>
              </a:rPr>
              <a:t>ZOPAKUJÍ SI LITERÁRNÍ POJMY, SE KTERÝMI PRACOVALI.</a:t>
            </a:r>
          </a:p>
          <a:p>
            <a:pPr marL="137160" indent="0">
              <a:buClrTx/>
              <a:buNone/>
            </a:pPr>
            <a:r>
              <a:rPr lang="cs-CZ" sz="2600" dirty="0" smtClean="0">
                <a:solidFill>
                  <a:schemeClr val="bg1"/>
                </a:solidFill>
              </a:rPr>
              <a:t>Pilotáž: Prezentace pilotována ve třídách 9. ročníku. Dílo Obraz Doriana </a:t>
            </a:r>
            <a:r>
              <a:rPr lang="cs-CZ" sz="2600" dirty="0" err="1" smtClean="0">
                <a:solidFill>
                  <a:schemeClr val="bg1"/>
                </a:solidFill>
              </a:rPr>
              <a:t>Graye</a:t>
            </a:r>
            <a:r>
              <a:rPr lang="cs-CZ" sz="2600" dirty="0" smtClean="0">
                <a:solidFill>
                  <a:schemeClr val="bg1"/>
                </a:solidFill>
              </a:rPr>
              <a:t> žáky velmi oslovuje, doporučuji pustit alespoň část některé z posledních filmových zpracování díla (2004 nebo 2010) a využít hlavní postavy jako námětu pro charakteristiku literární postavy. Doporučte žákům knihu jako domácí četbu, sám námět je zaujme.</a:t>
            </a:r>
          </a:p>
          <a:p>
            <a:pPr marL="137160" indent="0">
              <a:buClrTx/>
              <a:buNone/>
            </a:pPr>
            <a:endParaRPr lang="cs-CZ" sz="2600" dirty="0" smtClean="0">
              <a:solidFill>
                <a:schemeClr val="bg1"/>
              </a:solidFill>
            </a:endParaRPr>
          </a:p>
          <a:p>
            <a:endParaRPr lang="cs-CZ" dirty="0" smtClean="0"/>
          </a:p>
          <a:p>
            <a:endParaRPr lang="cs-CZ" dirty="0" smtClean="0"/>
          </a:p>
          <a:p>
            <a:endParaRPr lang="cs-CZ" dirty="0" smtClean="0"/>
          </a:p>
          <a:p>
            <a:endParaRPr lang="cs-CZ" dirty="0"/>
          </a:p>
        </p:txBody>
      </p:sp>
    </p:spTree>
    <p:extLst>
      <p:ext uri="{BB962C8B-B14F-4D97-AF65-F5344CB8AC3E}">
        <p14:creationId xmlns:p14="http://schemas.microsoft.com/office/powerpoint/2010/main" val="2910315457"/>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457200" y="274638"/>
            <a:ext cx="8229600" cy="994122"/>
          </a:xfrm>
        </p:spPr>
        <p:txBody>
          <a:bodyPr>
            <a:normAutofit fontScale="90000"/>
          </a:bodyPr>
          <a:lstStyle/>
          <a:p>
            <a:r>
              <a:rPr lang="cs-CZ" b="0" dirty="0" smtClean="0">
                <a:solidFill>
                  <a:schemeClr val="bg1"/>
                </a:solidFill>
                <a:effectLst/>
                <a:latin typeface="Arial Black" pitchFamily="34" charset="0"/>
              </a:rPr>
              <a:t/>
            </a:r>
            <a:br>
              <a:rPr lang="cs-CZ" b="0" dirty="0" smtClean="0">
                <a:solidFill>
                  <a:schemeClr val="bg1"/>
                </a:solidFill>
                <a:effectLst/>
                <a:latin typeface="Arial Black" pitchFamily="34" charset="0"/>
              </a:rPr>
            </a:br>
            <a:r>
              <a:rPr lang="cs-CZ" b="0" dirty="0" smtClean="0">
                <a:solidFill>
                  <a:schemeClr val="bg1"/>
                </a:solidFill>
                <a:effectLst/>
                <a:latin typeface="Arial Black" pitchFamily="34" charset="0"/>
              </a:rPr>
              <a:t>KLÍČOVÁ SLOVA </a:t>
            </a:r>
            <a:br>
              <a:rPr lang="cs-CZ" b="0" dirty="0" smtClean="0">
                <a:solidFill>
                  <a:schemeClr val="bg1"/>
                </a:solidFill>
                <a:effectLst/>
                <a:latin typeface="Arial Black" pitchFamily="34" charset="0"/>
              </a:rPr>
            </a:br>
            <a:endParaRPr lang="cs-CZ" sz="3100" b="0" dirty="0">
              <a:solidFill>
                <a:srgbClr val="C00000"/>
              </a:solidFill>
              <a:effectLst/>
              <a:latin typeface="Arial Black" pitchFamily="34" charset="0"/>
            </a:endParaRPr>
          </a:p>
        </p:txBody>
      </p:sp>
      <p:sp>
        <p:nvSpPr>
          <p:cNvPr id="6" name="Zástupný symbol pro obsah 5"/>
          <p:cNvSpPr>
            <a:spLocks noGrp="1"/>
          </p:cNvSpPr>
          <p:nvPr>
            <p:ph idx="1"/>
          </p:nvPr>
        </p:nvSpPr>
        <p:spPr>
          <a:xfrm>
            <a:off x="1331640" y="1412776"/>
            <a:ext cx="6552728" cy="5184576"/>
          </a:xfrm>
        </p:spPr>
        <p:style>
          <a:lnRef idx="1">
            <a:schemeClr val="accent1"/>
          </a:lnRef>
          <a:fillRef idx="2">
            <a:schemeClr val="accent1"/>
          </a:fillRef>
          <a:effectRef idx="1">
            <a:schemeClr val="accent1"/>
          </a:effectRef>
          <a:fontRef idx="minor">
            <a:schemeClr val="dk1"/>
          </a:fontRef>
        </p:style>
        <p:txBody>
          <a:bodyPr>
            <a:normAutofit fontScale="92500" lnSpcReduction="10000"/>
          </a:bodyPr>
          <a:lstStyle/>
          <a:p>
            <a:pPr marL="137160" indent="0">
              <a:buNone/>
            </a:pPr>
            <a:endParaRPr lang="cs-CZ" dirty="0" smtClean="0"/>
          </a:p>
          <a:p>
            <a:pPr>
              <a:buClrTx/>
            </a:pPr>
            <a:r>
              <a:rPr lang="cs-CZ" sz="3200" b="1" dirty="0" smtClean="0">
                <a:solidFill>
                  <a:schemeClr val="bg1"/>
                </a:solidFill>
              </a:rPr>
              <a:t>Výpisek</a:t>
            </a:r>
          </a:p>
          <a:p>
            <a:pPr>
              <a:buClrTx/>
            </a:pPr>
            <a:r>
              <a:rPr lang="cs-CZ" sz="3200" b="1" dirty="0" smtClean="0">
                <a:solidFill>
                  <a:schemeClr val="bg1"/>
                </a:solidFill>
              </a:rPr>
              <a:t>Výtah</a:t>
            </a:r>
            <a:endParaRPr lang="cs-CZ" sz="3200" b="1" dirty="0">
              <a:solidFill>
                <a:schemeClr val="bg1"/>
              </a:solidFill>
            </a:endParaRPr>
          </a:p>
          <a:p>
            <a:pPr>
              <a:buClrTx/>
            </a:pPr>
            <a:r>
              <a:rPr lang="cs-CZ" sz="3200" b="1" dirty="0" smtClean="0">
                <a:solidFill>
                  <a:schemeClr val="bg1"/>
                </a:solidFill>
              </a:rPr>
              <a:t>Citát</a:t>
            </a:r>
          </a:p>
          <a:p>
            <a:pPr>
              <a:buClrTx/>
            </a:pPr>
            <a:r>
              <a:rPr lang="cs-CZ" sz="3200" b="1" dirty="0" smtClean="0">
                <a:solidFill>
                  <a:schemeClr val="bg1"/>
                </a:solidFill>
              </a:rPr>
              <a:t>Portrét</a:t>
            </a:r>
          </a:p>
          <a:p>
            <a:pPr>
              <a:buClrTx/>
            </a:pPr>
            <a:r>
              <a:rPr lang="cs-CZ" sz="3200" b="1" dirty="0" smtClean="0">
                <a:solidFill>
                  <a:schemeClr val="bg1"/>
                </a:solidFill>
              </a:rPr>
              <a:t>Karikatura</a:t>
            </a:r>
          </a:p>
          <a:p>
            <a:pPr>
              <a:buClrTx/>
            </a:pPr>
            <a:r>
              <a:rPr lang="cs-CZ" sz="3200" b="1" dirty="0" smtClean="0">
                <a:solidFill>
                  <a:schemeClr val="bg1"/>
                </a:solidFill>
              </a:rPr>
              <a:t>Charakteristika</a:t>
            </a:r>
            <a:endParaRPr lang="cs-CZ" sz="3200" b="1" dirty="0">
              <a:solidFill>
                <a:schemeClr val="bg1"/>
              </a:solidFill>
            </a:endParaRPr>
          </a:p>
          <a:p>
            <a:pPr>
              <a:buClrTx/>
            </a:pPr>
            <a:r>
              <a:rPr lang="cs-CZ" sz="3200" b="1" dirty="0" smtClean="0">
                <a:solidFill>
                  <a:schemeClr val="bg1"/>
                </a:solidFill>
              </a:rPr>
              <a:t>Horor</a:t>
            </a:r>
          </a:p>
          <a:p>
            <a:pPr>
              <a:buClrTx/>
            </a:pPr>
            <a:r>
              <a:rPr lang="cs-CZ" sz="3200" b="1" dirty="0" smtClean="0">
                <a:solidFill>
                  <a:schemeClr val="bg1"/>
                </a:solidFill>
              </a:rPr>
              <a:t>Muzikál</a:t>
            </a:r>
          </a:p>
          <a:p>
            <a:pPr>
              <a:buClrTx/>
            </a:pPr>
            <a:r>
              <a:rPr lang="cs-CZ" sz="3200" b="1" dirty="0" smtClean="0">
                <a:solidFill>
                  <a:schemeClr val="bg1"/>
                </a:solidFill>
              </a:rPr>
              <a:t>Televizní inscenace</a:t>
            </a:r>
            <a:endParaRPr lang="cs-CZ" sz="3200" b="1" dirty="0">
              <a:solidFill>
                <a:schemeClr val="bg1"/>
              </a:solidFill>
            </a:endParaRPr>
          </a:p>
        </p:txBody>
      </p:sp>
    </p:spTree>
    <p:extLst>
      <p:ext uri="{BB962C8B-B14F-4D97-AF65-F5344CB8AC3E}">
        <p14:creationId xmlns:p14="http://schemas.microsoft.com/office/powerpoint/2010/main" val="170482572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rmAutofit fontScale="90000"/>
          </a:bodyPr>
          <a:lstStyle/>
          <a:p>
            <a:r>
              <a:rPr lang="cs-CZ" b="0" dirty="0" smtClean="0">
                <a:solidFill>
                  <a:schemeClr val="bg1"/>
                </a:solidFill>
                <a:effectLst/>
                <a:latin typeface="Arial Black" pitchFamily="34" charset="0"/>
              </a:rPr>
              <a:t/>
            </a:r>
            <a:br>
              <a:rPr lang="cs-CZ" b="0" dirty="0" smtClean="0">
                <a:solidFill>
                  <a:schemeClr val="bg1"/>
                </a:solidFill>
                <a:effectLst/>
                <a:latin typeface="Arial Black" pitchFamily="34" charset="0"/>
              </a:rPr>
            </a:br>
            <a:r>
              <a:rPr lang="cs-CZ" b="0" dirty="0">
                <a:solidFill>
                  <a:schemeClr val="bg1"/>
                </a:solidFill>
                <a:effectLst/>
                <a:latin typeface="Arial Black" pitchFamily="34" charset="0"/>
              </a:rPr>
              <a:t/>
            </a:r>
            <a:br>
              <a:rPr lang="cs-CZ" b="0" dirty="0">
                <a:solidFill>
                  <a:schemeClr val="bg1"/>
                </a:solidFill>
                <a:effectLst/>
                <a:latin typeface="Arial Black" pitchFamily="34" charset="0"/>
              </a:rPr>
            </a:br>
            <a:r>
              <a:rPr lang="cs-CZ" sz="6700" b="0" dirty="0" smtClean="0">
                <a:solidFill>
                  <a:schemeClr val="bg1"/>
                </a:solidFill>
                <a:effectLst/>
                <a:latin typeface="Arial Black" pitchFamily="34" charset="0"/>
              </a:rPr>
              <a:t>Oscar Wilde</a:t>
            </a:r>
            <a:br>
              <a:rPr lang="cs-CZ" sz="6700" b="0" dirty="0" smtClean="0">
                <a:solidFill>
                  <a:schemeClr val="bg1"/>
                </a:solidFill>
                <a:effectLst/>
                <a:latin typeface="Arial Black" pitchFamily="34" charset="0"/>
              </a:rPr>
            </a:br>
            <a:r>
              <a:rPr lang="cs-CZ" b="0" dirty="0" smtClean="0">
                <a:solidFill>
                  <a:schemeClr val="bg1"/>
                </a:solidFill>
                <a:effectLst/>
                <a:latin typeface="Arial Black" pitchFamily="34" charset="0"/>
              </a:rPr>
              <a:t>(</a:t>
            </a:r>
            <a:r>
              <a:rPr lang="cs-CZ" b="0" dirty="0" err="1" smtClean="0">
                <a:solidFill>
                  <a:schemeClr val="bg1"/>
                </a:solidFill>
                <a:effectLst/>
                <a:latin typeface="Arial Black" pitchFamily="34" charset="0"/>
              </a:rPr>
              <a:t>oskar</a:t>
            </a:r>
            <a:r>
              <a:rPr lang="cs-CZ" b="0" dirty="0" smtClean="0">
                <a:solidFill>
                  <a:schemeClr val="bg1"/>
                </a:solidFill>
                <a:effectLst/>
                <a:latin typeface="Arial Black" pitchFamily="34" charset="0"/>
              </a:rPr>
              <a:t> </a:t>
            </a:r>
            <a:r>
              <a:rPr lang="cs-CZ" b="0" dirty="0" err="1" smtClean="0">
                <a:solidFill>
                  <a:schemeClr val="bg1"/>
                </a:solidFill>
                <a:effectLst/>
                <a:latin typeface="Arial Black" pitchFamily="34" charset="0"/>
              </a:rPr>
              <a:t>wajld</a:t>
            </a:r>
            <a:r>
              <a:rPr lang="cs-CZ" b="0" dirty="0" smtClean="0">
                <a:solidFill>
                  <a:schemeClr val="bg1"/>
                </a:solidFill>
                <a:effectLst/>
                <a:latin typeface="Arial Black" pitchFamily="34" charset="0"/>
              </a:rPr>
              <a:t>)</a:t>
            </a:r>
            <a:br>
              <a:rPr lang="cs-CZ" b="0" dirty="0" smtClean="0">
                <a:solidFill>
                  <a:schemeClr val="bg1"/>
                </a:solidFill>
                <a:effectLst/>
                <a:latin typeface="Arial Black" pitchFamily="34" charset="0"/>
              </a:rPr>
            </a:br>
            <a:r>
              <a:rPr lang="cs-CZ" b="0" dirty="0" smtClean="0">
                <a:solidFill>
                  <a:schemeClr val="bg1"/>
                </a:solidFill>
                <a:effectLst/>
                <a:latin typeface="Arial Black" pitchFamily="34" charset="0"/>
              </a:rPr>
              <a:t/>
            </a:r>
            <a:br>
              <a:rPr lang="cs-CZ" b="0" dirty="0" smtClean="0">
                <a:solidFill>
                  <a:schemeClr val="bg1"/>
                </a:solidFill>
                <a:effectLst/>
                <a:latin typeface="Arial Black" pitchFamily="34" charset="0"/>
              </a:rPr>
            </a:br>
            <a:endParaRPr lang="cs-CZ" b="0" dirty="0">
              <a:solidFill>
                <a:schemeClr val="bg1"/>
              </a:solidFill>
              <a:effectLst/>
              <a:latin typeface="Arial Black" pitchFamily="34" charset="0"/>
            </a:endParaRPr>
          </a:p>
        </p:txBody>
      </p:sp>
      <p:pic>
        <p:nvPicPr>
          <p:cNvPr id="1026" name="Picture 2" descr="C:\Users\t9c\Desktop\200px-Oscar_Wild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7784" y="1700808"/>
            <a:ext cx="4032448" cy="4853873"/>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Glass/>
                    </a14:imgEffect>
                  </a14:imgLayer>
                </a14:imgProps>
              </a:ext>
              <a:ext uri="{28A0092B-C50C-407E-A947-70E740481C1C}">
                <a14:useLocalDpi xmlns:a14="http://schemas.microsoft.com/office/drawing/2010/main" val="0"/>
              </a:ext>
            </a:extLst>
          </a:blip>
          <a:srcRect l="45880" r="5025" b="61546"/>
          <a:stretch/>
        </p:blipFill>
        <p:spPr bwMode="auto">
          <a:xfrm>
            <a:off x="374901" y="1779102"/>
            <a:ext cx="1981200" cy="1866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5">
            <a:extLst>
              <a:ext uri="{BEBA8EAE-BF5A-486C-A8C5-ECC9F3942E4B}">
                <a14:imgProps xmlns:a14="http://schemas.microsoft.com/office/drawing/2010/main">
                  <a14:imgLayer r:embed="rId6">
                    <a14:imgEffect>
                      <a14:artisticLightScreen/>
                    </a14:imgEffect>
                  </a14:imgLayer>
                </a14:imgProps>
              </a:ext>
              <a:ext uri="{28A0092B-C50C-407E-A947-70E740481C1C}">
                <a14:useLocalDpi xmlns:a14="http://schemas.microsoft.com/office/drawing/2010/main" val="0"/>
              </a:ext>
            </a:extLst>
          </a:blip>
          <a:srcRect/>
          <a:stretch>
            <a:fillRect/>
          </a:stretch>
        </p:blipFill>
        <p:spPr bwMode="auto">
          <a:xfrm>
            <a:off x="323528" y="4360863"/>
            <a:ext cx="1981200" cy="1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Grp="1" noChangeAspect="1" noChangeArrowheads="1"/>
          </p:cNvPicPr>
          <p:nvPr>
            <p:ph idx="1"/>
          </p:nvPr>
        </p:nvPicPr>
        <p:blipFill>
          <a:blip r:embed="rId7">
            <a:extLst>
              <a:ext uri="{BEBA8EAE-BF5A-486C-A8C5-ECC9F3942E4B}">
                <a14:imgProps xmlns:a14="http://schemas.microsoft.com/office/drawing/2010/main">
                  <a14:imgLayer r:embed="rId6">
                    <a14:imgEffect>
                      <a14:artisticPhotocopy/>
                    </a14:imgEffect>
                  </a14:imgLayer>
                </a14:imgProps>
              </a:ext>
              <a:ext uri="{28A0092B-C50C-407E-A947-70E740481C1C}">
                <a14:useLocalDpi xmlns:a14="http://schemas.microsoft.com/office/drawing/2010/main" val="0"/>
              </a:ext>
            </a:extLst>
          </a:blip>
          <a:srcRect/>
          <a:stretch>
            <a:fillRect/>
          </a:stretch>
        </p:blipFill>
        <p:spPr bwMode="auto">
          <a:xfrm>
            <a:off x="6948264" y="1779742"/>
            <a:ext cx="1981372" cy="1865538"/>
          </a:xfrm>
          <a:prstGeom prst="rect">
            <a:avLst/>
          </a:prstGeom>
          <a:noFill/>
          <a:ln>
            <a:noFill/>
          </a:ln>
          <a:effectLst/>
          <a:scene3d>
            <a:camera prst="orthographicFront">
              <a:rot lat="0" lon="600000" rev="0"/>
            </a:camera>
            <a:lightRig rig="threePt" dir="t"/>
          </a:scene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3" name="Picture 5"/>
          <p:cNvPicPr>
            <a:picLocks noChangeAspect="1" noChangeArrowheads="1"/>
          </p:cNvPicPr>
          <p:nvPr/>
        </p:nvPicPr>
        <p:blipFill>
          <a:blip r:embed="rId8">
            <a:extLst>
              <a:ext uri="{BEBA8EAE-BF5A-486C-A8C5-ECC9F3942E4B}">
                <a14:imgProps xmlns:a14="http://schemas.microsoft.com/office/drawing/2010/main">
                  <a14:imgLayer r:embed="rId6">
                    <a14:imgEffect>
                      <a14:artisticCutout/>
                    </a14:imgEffect>
                  </a14:imgLayer>
                </a14:imgProps>
              </a:ext>
              <a:ext uri="{28A0092B-C50C-407E-A947-70E740481C1C}">
                <a14:useLocalDpi xmlns:a14="http://schemas.microsoft.com/office/drawing/2010/main" val="0"/>
              </a:ext>
            </a:extLst>
          </a:blip>
          <a:srcRect/>
          <a:stretch>
            <a:fillRect/>
          </a:stretch>
        </p:blipFill>
        <p:spPr bwMode="auto">
          <a:xfrm>
            <a:off x="6948264" y="4328962"/>
            <a:ext cx="1981200" cy="1865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2962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normAutofit fontScale="90000"/>
          </a:bodyPr>
          <a:lstStyle/>
          <a:p>
            <a:r>
              <a:rPr lang="cs-CZ" sz="5400" b="0" u="sng" dirty="0" smtClean="0">
                <a:solidFill>
                  <a:schemeClr val="bg1"/>
                </a:solidFill>
                <a:effectLst/>
                <a:latin typeface="Arial Black" pitchFamily="34" charset="0"/>
              </a:rPr>
              <a:t>Život </a:t>
            </a:r>
            <a:r>
              <a:rPr lang="cs-CZ" sz="3100" b="0" dirty="0" smtClean="0">
                <a:solidFill>
                  <a:srgbClr val="C00000"/>
                </a:solidFill>
                <a:effectLst>
                  <a:outerShdw blurRad="38100" dist="38100" dir="2700000" algn="tl">
                    <a:srgbClr val="000000">
                      <a:alpha val="43137"/>
                    </a:srgbClr>
                  </a:outerShdw>
                </a:effectLst>
                <a:latin typeface="Arial Black" pitchFamily="34" charset="0"/>
              </a:rPr>
              <a:t>vyber důležité údaje a vypiš</a:t>
            </a:r>
            <a:endParaRPr lang="cs-CZ" sz="3100" b="0" dirty="0">
              <a:solidFill>
                <a:srgbClr val="C00000"/>
              </a:solidFill>
              <a:effectLst>
                <a:outerShdw blurRad="38100" dist="38100" dir="2700000" algn="tl">
                  <a:srgbClr val="000000">
                    <a:alpha val="43137"/>
                  </a:srgbClr>
                </a:outerShdw>
              </a:effectLst>
              <a:latin typeface="Arial Black" pitchFamily="34" charset="0"/>
            </a:endParaRPr>
          </a:p>
        </p:txBody>
      </p:sp>
      <p:sp>
        <p:nvSpPr>
          <p:cNvPr id="5" name="Obdélník 4"/>
          <p:cNvSpPr/>
          <p:nvPr/>
        </p:nvSpPr>
        <p:spPr>
          <a:xfrm>
            <a:off x="107504" y="1412776"/>
            <a:ext cx="8712968" cy="5755422"/>
          </a:xfrm>
          <a:prstGeom prst="rect">
            <a:avLst/>
          </a:prstGeom>
        </p:spPr>
        <p:txBody>
          <a:bodyPr wrap="square">
            <a:spAutoFit/>
          </a:bodyPr>
          <a:lstStyle/>
          <a:p>
            <a:r>
              <a:rPr lang="cs-CZ" sz="3200" dirty="0" smtClean="0">
                <a:solidFill>
                  <a:schemeClr val="bg1"/>
                </a:solidFill>
                <a:latin typeface="Arial Black" pitchFamily="34" charset="0"/>
              </a:rPr>
              <a:t>Oscar</a:t>
            </a:r>
            <a:r>
              <a:rPr lang="cs-CZ" sz="2400" dirty="0" smtClean="0">
                <a:solidFill>
                  <a:schemeClr val="bg1"/>
                </a:solidFill>
                <a:latin typeface="Arial Black" pitchFamily="34" charset="0"/>
              </a:rPr>
              <a:t> </a:t>
            </a:r>
            <a:r>
              <a:rPr lang="cs-CZ" sz="2400" dirty="0" err="1" smtClean="0">
                <a:solidFill>
                  <a:schemeClr val="bg1"/>
                </a:solidFill>
                <a:latin typeface="Arial Black" pitchFamily="34" charset="0"/>
              </a:rPr>
              <a:t>Fingal</a:t>
            </a:r>
            <a:r>
              <a:rPr lang="cs-CZ" sz="2400" dirty="0" smtClean="0">
                <a:solidFill>
                  <a:schemeClr val="bg1"/>
                </a:solidFill>
                <a:latin typeface="Arial Black" pitchFamily="34" charset="0"/>
              </a:rPr>
              <a:t> </a:t>
            </a:r>
            <a:r>
              <a:rPr lang="cs-CZ" sz="2400" dirty="0" err="1" smtClean="0">
                <a:solidFill>
                  <a:schemeClr val="bg1"/>
                </a:solidFill>
                <a:latin typeface="Arial Black" pitchFamily="34" charset="0"/>
              </a:rPr>
              <a:t>O’Flahertie</a:t>
            </a:r>
            <a:r>
              <a:rPr lang="cs-CZ" sz="2400" dirty="0" smtClean="0">
                <a:solidFill>
                  <a:schemeClr val="bg1"/>
                </a:solidFill>
                <a:latin typeface="Arial Black" pitchFamily="34" charset="0"/>
              </a:rPr>
              <a:t> </a:t>
            </a:r>
            <a:r>
              <a:rPr lang="cs-CZ" sz="2400" dirty="0" err="1" smtClean="0">
                <a:solidFill>
                  <a:schemeClr val="bg1"/>
                </a:solidFill>
                <a:latin typeface="Arial Black" pitchFamily="34" charset="0"/>
              </a:rPr>
              <a:t>Wills</a:t>
            </a:r>
            <a:r>
              <a:rPr lang="cs-CZ" sz="2400" dirty="0" smtClean="0">
                <a:solidFill>
                  <a:schemeClr val="bg1"/>
                </a:solidFill>
                <a:latin typeface="Arial Black" pitchFamily="34" charset="0"/>
              </a:rPr>
              <a:t> </a:t>
            </a:r>
            <a:r>
              <a:rPr lang="cs-CZ" sz="3200" dirty="0" smtClean="0">
                <a:solidFill>
                  <a:schemeClr val="bg1"/>
                </a:solidFill>
                <a:latin typeface="Arial Black" pitchFamily="34" charset="0"/>
              </a:rPr>
              <a:t>Wilde</a:t>
            </a:r>
            <a:endParaRPr lang="cs-CZ" sz="3200" dirty="0">
              <a:solidFill>
                <a:schemeClr val="bg1"/>
              </a:solidFill>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1854, Dublin – 1900</a:t>
            </a:r>
            <a:r>
              <a:rPr lang="cs-CZ" sz="2400" dirty="0">
                <a:solidFill>
                  <a:schemeClr val="bg1"/>
                </a:solidFill>
                <a:latin typeface="Arial Black" pitchFamily="34" charset="0"/>
              </a:rPr>
              <a:t>,</a:t>
            </a:r>
            <a:r>
              <a:rPr lang="cs-CZ" sz="2400" dirty="0" smtClean="0">
                <a:solidFill>
                  <a:schemeClr val="bg1"/>
                </a:solidFill>
                <a:latin typeface="Arial Black" pitchFamily="34" charset="0"/>
              </a:rPr>
              <a:t> Paříž) </a:t>
            </a:r>
            <a:r>
              <a:rPr lang="cs-CZ" sz="2400" dirty="0">
                <a:solidFill>
                  <a:schemeClr val="bg1"/>
                </a:solidFill>
                <a:latin typeface="Arial Black" pitchFamily="34" charset="0"/>
              </a:rPr>
              <a:t> </a:t>
            </a:r>
            <a:r>
              <a:rPr lang="cs-CZ" sz="2400" dirty="0" smtClean="0">
                <a:solidFill>
                  <a:schemeClr val="bg1"/>
                </a:solidFill>
                <a:latin typeface="Arial Black" pitchFamily="34" charset="0"/>
              </a:rPr>
              <a:t>- 18. století</a:t>
            </a:r>
          </a:p>
          <a:p>
            <a:pPr marL="285750" indent="-285750">
              <a:buFont typeface="Wingdings" pitchFamily="2" charset="2"/>
              <a:buChar char="§"/>
            </a:pPr>
            <a:r>
              <a:rPr lang="cs-CZ" sz="2400" dirty="0" smtClean="0">
                <a:solidFill>
                  <a:schemeClr val="bg1"/>
                </a:solidFill>
                <a:latin typeface="Arial Black" pitchFamily="34" charset="0"/>
              </a:rPr>
              <a:t>v Anglii</a:t>
            </a:r>
            <a:r>
              <a:rPr lang="cs-CZ" sz="2400" dirty="0">
                <a:solidFill>
                  <a:schemeClr val="bg1"/>
                </a:solidFill>
                <a:latin typeface="Arial Black" pitchFamily="34" charset="0"/>
              </a:rPr>
              <a:t> </a:t>
            </a:r>
            <a:r>
              <a:rPr lang="cs-CZ" sz="2400" dirty="0" smtClean="0">
                <a:solidFill>
                  <a:schemeClr val="bg1"/>
                </a:solidFill>
                <a:latin typeface="Arial Black" pitchFamily="34" charset="0"/>
              </a:rPr>
              <a:t>působící dramatik, prozaik, básník a esejista irského</a:t>
            </a:r>
            <a:r>
              <a:rPr lang="cs-CZ" sz="2400" dirty="0">
                <a:solidFill>
                  <a:schemeClr val="bg1"/>
                </a:solidFill>
                <a:latin typeface="Arial Black" pitchFamily="34" charset="0"/>
              </a:rPr>
              <a:t> </a:t>
            </a:r>
            <a:r>
              <a:rPr lang="cs-CZ" sz="2400" dirty="0" smtClean="0">
                <a:solidFill>
                  <a:schemeClr val="bg1"/>
                </a:solidFill>
                <a:latin typeface="Arial Black" pitchFamily="34" charset="0"/>
              </a:rPr>
              <a:t>původu</a:t>
            </a:r>
            <a:endParaRPr lang="cs-CZ" sz="2400" dirty="0">
              <a:solidFill>
                <a:schemeClr val="bg1"/>
              </a:solidFill>
              <a:latin typeface="Arial Black" pitchFamily="34" charset="0"/>
            </a:endParaRPr>
          </a:p>
          <a:p>
            <a:pPr marL="285750" indent="-285750">
              <a:buFont typeface="Wingdings" pitchFamily="2" charset="2"/>
              <a:buChar char="§"/>
            </a:pPr>
            <a:r>
              <a:rPr lang="cs-CZ" sz="2400" dirty="0">
                <a:solidFill>
                  <a:schemeClr val="bg1"/>
                </a:solidFill>
                <a:latin typeface="Arial Black" pitchFamily="34" charset="0"/>
              </a:rPr>
              <a:t>u</a:t>
            </a:r>
            <a:r>
              <a:rPr lang="cs-CZ" sz="2400" dirty="0" smtClean="0">
                <a:solidFill>
                  <a:schemeClr val="bg1"/>
                </a:solidFill>
                <a:latin typeface="Arial Black" pitchFamily="34" charset="0"/>
              </a:rPr>
              <a:t>zavřel sňatek, který mu umožnil žít luxusu</a:t>
            </a:r>
          </a:p>
          <a:p>
            <a:pPr marL="285750" indent="-285750">
              <a:buFont typeface="Wingdings" pitchFamily="2" charset="2"/>
              <a:buChar char="§"/>
            </a:pPr>
            <a:r>
              <a:rPr lang="cs-CZ" sz="2400" dirty="0" smtClean="0">
                <a:solidFill>
                  <a:schemeClr val="bg1"/>
                </a:solidFill>
                <a:latin typeface="Arial Black" pitchFamily="34" charset="0"/>
              </a:rPr>
              <a:t>byl </a:t>
            </a:r>
            <a:r>
              <a:rPr lang="cs-CZ" sz="2400" dirty="0">
                <a:solidFill>
                  <a:schemeClr val="bg1"/>
                </a:solidFill>
                <a:latin typeface="Arial Black" pitchFamily="34" charset="0"/>
              </a:rPr>
              <a:t>citlivým a milujícím otcem dvou synů </a:t>
            </a:r>
          </a:p>
          <a:p>
            <a:pPr marL="285750" indent="-285750">
              <a:buFont typeface="Wingdings" pitchFamily="2" charset="2"/>
              <a:buChar char="§"/>
            </a:pPr>
            <a:r>
              <a:rPr lang="cs-CZ" sz="2400" dirty="0" smtClean="0">
                <a:solidFill>
                  <a:schemeClr val="bg1"/>
                </a:solidFill>
                <a:latin typeface="Arial Black" pitchFamily="34" charset="0"/>
              </a:rPr>
              <a:t>intimní </a:t>
            </a:r>
            <a:r>
              <a:rPr lang="cs-CZ" sz="2400" dirty="0">
                <a:solidFill>
                  <a:schemeClr val="bg1"/>
                </a:solidFill>
                <a:latin typeface="Arial Black" pitchFamily="34" charset="0"/>
              </a:rPr>
              <a:t>přátelství s lordem Alfredem </a:t>
            </a:r>
            <a:r>
              <a:rPr lang="cs-CZ" sz="2400" dirty="0" err="1" smtClean="0">
                <a:solidFill>
                  <a:schemeClr val="bg1"/>
                </a:solidFill>
                <a:latin typeface="Arial Black" pitchFamily="34" charset="0"/>
              </a:rPr>
              <a:t>Douglasem</a:t>
            </a:r>
            <a:endParaRPr lang="cs-CZ" sz="2400" dirty="0" smtClean="0">
              <a:solidFill>
                <a:schemeClr val="bg1"/>
              </a:solidFill>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byl </a:t>
            </a:r>
            <a:r>
              <a:rPr lang="cs-CZ" sz="2400" dirty="0">
                <a:solidFill>
                  <a:schemeClr val="bg1"/>
                </a:solidFill>
                <a:latin typeface="Arial Black" pitchFamily="34" charset="0"/>
              </a:rPr>
              <a:t>obžalován z homosexuality, která byla v Anglii </a:t>
            </a:r>
            <a:r>
              <a:rPr lang="cs-CZ" sz="2400" dirty="0" smtClean="0">
                <a:solidFill>
                  <a:schemeClr val="bg1"/>
                </a:solidFill>
                <a:latin typeface="Arial Black" pitchFamily="34" charset="0"/>
              </a:rPr>
              <a:t>ilegální</a:t>
            </a:r>
          </a:p>
          <a:p>
            <a:pPr marL="285750" indent="-285750">
              <a:buFont typeface="Wingdings" pitchFamily="2" charset="2"/>
              <a:buChar char="§"/>
            </a:pPr>
            <a:r>
              <a:rPr lang="cs-CZ" sz="2400" dirty="0" smtClean="0">
                <a:solidFill>
                  <a:schemeClr val="bg1"/>
                </a:solidFill>
                <a:latin typeface="Arial Black" pitchFamily="34" charset="0"/>
              </a:rPr>
              <a:t>byl </a:t>
            </a:r>
            <a:r>
              <a:rPr lang="cs-CZ" sz="2400" dirty="0">
                <a:solidFill>
                  <a:schemeClr val="bg1"/>
                </a:solidFill>
                <a:latin typeface="Arial Black" pitchFamily="34" charset="0"/>
              </a:rPr>
              <a:t>odsouzen na 2 roky </a:t>
            </a:r>
            <a:r>
              <a:rPr lang="cs-CZ" sz="2400" dirty="0" smtClean="0">
                <a:solidFill>
                  <a:schemeClr val="bg1"/>
                </a:solidFill>
                <a:latin typeface="Arial Black" pitchFamily="34" charset="0"/>
              </a:rPr>
              <a:t>nucených </a:t>
            </a:r>
            <a:r>
              <a:rPr lang="cs-CZ" sz="2400" dirty="0">
                <a:solidFill>
                  <a:schemeClr val="bg1"/>
                </a:solidFill>
                <a:latin typeface="Arial Black" pitchFamily="34" charset="0"/>
              </a:rPr>
              <a:t>prací </a:t>
            </a:r>
          </a:p>
          <a:p>
            <a:pPr marL="285750" indent="-285750">
              <a:buFont typeface="Wingdings" pitchFamily="2" charset="2"/>
              <a:buChar char="§"/>
            </a:pPr>
            <a:r>
              <a:rPr lang="cs-CZ" sz="2400" dirty="0" smtClean="0">
                <a:solidFill>
                  <a:schemeClr val="bg1"/>
                </a:solidFill>
                <a:latin typeface="Arial Black" pitchFamily="34" charset="0"/>
              </a:rPr>
              <a:t>nechal se přejmenovat </a:t>
            </a:r>
            <a:r>
              <a:rPr lang="cs-CZ" sz="2400" dirty="0">
                <a:solidFill>
                  <a:schemeClr val="bg1"/>
                </a:solidFill>
                <a:latin typeface="Arial Black" pitchFamily="34" charset="0"/>
              </a:rPr>
              <a:t>na Sebastiana </a:t>
            </a:r>
            <a:r>
              <a:rPr lang="cs-CZ" sz="2400" dirty="0" err="1" smtClean="0">
                <a:solidFill>
                  <a:schemeClr val="bg1"/>
                </a:solidFill>
                <a:latin typeface="Arial Black" pitchFamily="34" charset="0"/>
              </a:rPr>
              <a:t>Melmotha</a:t>
            </a:r>
            <a:endParaRPr lang="cs-CZ" sz="2400" dirty="0" smtClean="0">
              <a:solidFill>
                <a:schemeClr val="bg1"/>
              </a:solidFill>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po </a:t>
            </a:r>
            <a:r>
              <a:rPr lang="cs-CZ" sz="2400" dirty="0">
                <a:solidFill>
                  <a:schemeClr val="bg1"/>
                </a:solidFill>
                <a:latin typeface="Arial Black" pitchFamily="34" charset="0"/>
              </a:rPr>
              <a:t>návratu z vězení potuloval po </a:t>
            </a:r>
            <a:r>
              <a:rPr lang="cs-CZ" sz="2400" dirty="0" smtClean="0">
                <a:solidFill>
                  <a:schemeClr val="bg1"/>
                </a:solidFill>
                <a:latin typeface="Arial Black" pitchFamily="34" charset="0"/>
              </a:rPr>
              <a:t>Evropě</a:t>
            </a:r>
          </a:p>
          <a:p>
            <a:pPr marL="285750" indent="-285750">
              <a:buFont typeface="Wingdings" pitchFamily="2" charset="2"/>
              <a:buChar char="§"/>
            </a:pPr>
            <a:r>
              <a:rPr lang="cs-CZ" sz="2400" dirty="0">
                <a:solidFill>
                  <a:schemeClr val="bg1"/>
                </a:solidFill>
                <a:latin typeface="Arial Black" pitchFamily="34" charset="0"/>
              </a:rPr>
              <a:t>z</a:t>
            </a:r>
            <a:r>
              <a:rPr lang="cs-CZ" sz="2400" dirty="0" smtClean="0">
                <a:solidFill>
                  <a:schemeClr val="bg1"/>
                </a:solidFill>
                <a:latin typeface="Arial Black" pitchFamily="34" charset="0"/>
              </a:rPr>
              <a:t>emřel </a:t>
            </a:r>
            <a:r>
              <a:rPr lang="cs-CZ" sz="2400" dirty="0">
                <a:solidFill>
                  <a:schemeClr val="bg1"/>
                </a:solidFill>
                <a:latin typeface="Arial Black" pitchFamily="34" charset="0"/>
              </a:rPr>
              <a:t>v bídě s podlomeným zdravím na meningitidu </a:t>
            </a:r>
          </a:p>
          <a:p>
            <a:endParaRPr lang="cs-CZ" sz="2400" dirty="0">
              <a:solidFill>
                <a:schemeClr val="bg1"/>
              </a:solidFill>
              <a:latin typeface="Arial Black" pitchFamily="34" charset="0"/>
            </a:endParaRPr>
          </a:p>
        </p:txBody>
      </p:sp>
    </p:spTree>
    <p:extLst>
      <p:ext uri="{BB962C8B-B14F-4D97-AF65-F5344CB8AC3E}">
        <p14:creationId xmlns:p14="http://schemas.microsoft.com/office/powerpoint/2010/main" val="3268271962"/>
      </p:ext>
    </p:extLst>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850106"/>
          </a:xfrm>
        </p:spPr>
        <p:txBody>
          <a:bodyPr>
            <a:normAutofit fontScale="90000"/>
          </a:bodyPr>
          <a:lstStyle/>
          <a:p>
            <a:r>
              <a:rPr lang="cs-CZ" sz="5400" b="0" u="sng" dirty="0" smtClean="0">
                <a:solidFill>
                  <a:schemeClr val="bg1"/>
                </a:solidFill>
                <a:effectLst/>
                <a:latin typeface="Arial Black" pitchFamily="34" charset="0"/>
              </a:rPr>
              <a:t>Život</a:t>
            </a:r>
            <a:endParaRPr lang="cs-CZ" sz="5400" b="0" u="sng" dirty="0">
              <a:solidFill>
                <a:schemeClr val="bg1"/>
              </a:solidFill>
              <a:effectLst/>
              <a:latin typeface="Arial Black" pitchFamily="34" charset="0"/>
            </a:endParaRPr>
          </a:p>
        </p:txBody>
      </p:sp>
      <p:sp>
        <p:nvSpPr>
          <p:cNvPr id="5" name="Obdélník 4"/>
          <p:cNvSpPr/>
          <p:nvPr/>
        </p:nvSpPr>
        <p:spPr>
          <a:xfrm>
            <a:off x="107504" y="1412776"/>
            <a:ext cx="8856984" cy="5755422"/>
          </a:xfrm>
          <a:prstGeom prst="rect">
            <a:avLst/>
          </a:prstGeom>
        </p:spPr>
        <p:txBody>
          <a:bodyPr wrap="square">
            <a:spAutoFit/>
          </a:bodyPr>
          <a:lstStyle/>
          <a:p>
            <a:r>
              <a:rPr lang="cs-CZ" sz="3200" u="sng" dirty="0" smtClean="0">
                <a:solidFill>
                  <a:schemeClr val="bg1"/>
                </a:solidFill>
                <a:effectLst>
                  <a:outerShdw blurRad="38100" dist="38100" dir="2700000" algn="tl">
                    <a:srgbClr val="000000">
                      <a:alpha val="43137"/>
                    </a:srgbClr>
                  </a:outerShdw>
                </a:effectLst>
                <a:latin typeface="Arial Black" pitchFamily="34" charset="0"/>
              </a:rPr>
              <a:t>Oscar</a:t>
            </a:r>
            <a:r>
              <a:rPr lang="cs-CZ" sz="2400" u="sng" dirty="0" smtClean="0">
                <a:solidFill>
                  <a:schemeClr val="bg1"/>
                </a:solidFill>
                <a:effectLst>
                  <a:outerShdw blurRad="38100" dist="38100" dir="2700000" algn="tl">
                    <a:srgbClr val="000000">
                      <a:alpha val="43137"/>
                    </a:srgbClr>
                  </a:outerShdw>
                </a:effectLst>
                <a:latin typeface="Arial Black" pitchFamily="34" charset="0"/>
              </a:rPr>
              <a:t> </a:t>
            </a:r>
            <a:r>
              <a:rPr lang="cs-CZ" sz="2400" dirty="0" err="1" smtClean="0">
                <a:solidFill>
                  <a:schemeClr val="bg1"/>
                </a:solidFill>
                <a:latin typeface="Arial Black" pitchFamily="34" charset="0"/>
              </a:rPr>
              <a:t>Fingal</a:t>
            </a:r>
            <a:r>
              <a:rPr lang="cs-CZ" sz="2400" dirty="0" smtClean="0">
                <a:solidFill>
                  <a:schemeClr val="bg1"/>
                </a:solidFill>
                <a:latin typeface="Arial Black" pitchFamily="34" charset="0"/>
              </a:rPr>
              <a:t> </a:t>
            </a:r>
            <a:r>
              <a:rPr lang="cs-CZ" sz="2400" dirty="0" err="1" smtClean="0">
                <a:solidFill>
                  <a:schemeClr val="bg1"/>
                </a:solidFill>
                <a:latin typeface="Arial Black" pitchFamily="34" charset="0"/>
              </a:rPr>
              <a:t>O’Flahertie</a:t>
            </a:r>
            <a:r>
              <a:rPr lang="cs-CZ" sz="2400" dirty="0" smtClean="0">
                <a:solidFill>
                  <a:schemeClr val="bg1"/>
                </a:solidFill>
                <a:latin typeface="Arial Black" pitchFamily="34" charset="0"/>
              </a:rPr>
              <a:t> </a:t>
            </a:r>
            <a:r>
              <a:rPr lang="cs-CZ" sz="2400" dirty="0" err="1" smtClean="0">
                <a:solidFill>
                  <a:schemeClr val="bg1"/>
                </a:solidFill>
                <a:latin typeface="Arial Black" pitchFamily="34" charset="0"/>
              </a:rPr>
              <a:t>Wills</a:t>
            </a:r>
            <a:r>
              <a:rPr lang="cs-CZ" sz="2400" dirty="0" smtClean="0">
                <a:solidFill>
                  <a:schemeClr val="bg1"/>
                </a:solidFill>
                <a:latin typeface="Arial Black" pitchFamily="34" charset="0"/>
              </a:rPr>
              <a:t> </a:t>
            </a:r>
            <a:r>
              <a:rPr lang="cs-CZ" sz="3200" u="sng" dirty="0" smtClean="0">
                <a:solidFill>
                  <a:schemeClr val="bg1"/>
                </a:solidFill>
                <a:effectLst>
                  <a:outerShdw blurRad="38100" dist="38100" dir="2700000" algn="tl">
                    <a:srgbClr val="000000">
                      <a:alpha val="43137"/>
                    </a:srgbClr>
                  </a:outerShdw>
                </a:effectLst>
                <a:latin typeface="Arial Black" pitchFamily="34" charset="0"/>
              </a:rPr>
              <a:t>Wilde</a:t>
            </a:r>
            <a:endParaRPr lang="cs-CZ" sz="3200" u="sng" dirty="0">
              <a:solidFill>
                <a:schemeClr val="bg1"/>
              </a:solidFill>
              <a:effectLst>
                <a:outerShdw blurRad="38100" dist="38100" dir="2700000" algn="tl">
                  <a:srgbClr val="000000">
                    <a:alpha val="43137"/>
                  </a:srgbClr>
                </a:outerShdw>
              </a:effectLst>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1854, Dublin – 1900</a:t>
            </a:r>
            <a:r>
              <a:rPr lang="cs-CZ" sz="2400" dirty="0">
                <a:solidFill>
                  <a:schemeClr val="bg1"/>
                </a:solidFill>
                <a:latin typeface="Arial Black" pitchFamily="34" charset="0"/>
              </a:rPr>
              <a:t>,</a:t>
            </a:r>
            <a:r>
              <a:rPr lang="cs-CZ" sz="2400" dirty="0" smtClean="0">
                <a:solidFill>
                  <a:schemeClr val="bg1"/>
                </a:solidFill>
                <a:latin typeface="Arial Black" pitchFamily="34" charset="0"/>
              </a:rPr>
              <a:t> Paříž) </a:t>
            </a:r>
            <a:r>
              <a:rPr lang="cs-CZ" sz="2400" dirty="0">
                <a:solidFill>
                  <a:schemeClr val="bg1"/>
                </a:solidFill>
                <a:latin typeface="Arial Black" pitchFamily="34" charset="0"/>
              </a:rPr>
              <a:t> </a:t>
            </a:r>
            <a:r>
              <a:rPr lang="cs-CZ" sz="2400" dirty="0" smtClean="0">
                <a:solidFill>
                  <a:schemeClr val="bg1"/>
                </a:solidFill>
                <a:latin typeface="Arial Black" pitchFamily="34" charset="0"/>
              </a:rPr>
              <a:t>- </a:t>
            </a:r>
            <a:r>
              <a:rPr lang="cs-CZ" sz="2400" u="sng" dirty="0" smtClean="0">
                <a:solidFill>
                  <a:schemeClr val="bg1"/>
                </a:solidFill>
                <a:effectLst>
                  <a:outerShdw blurRad="38100" dist="38100" dir="2700000" algn="tl">
                    <a:srgbClr val="000000">
                      <a:alpha val="43137"/>
                    </a:srgbClr>
                  </a:outerShdw>
                </a:effectLst>
                <a:latin typeface="Arial Black" pitchFamily="34" charset="0"/>
              </a:rPr>
              <a:t>18. století</a:t>
            </a:r>
          </a:p>
          <a:p>
            <a:pPr marL="285750" indent="-285750">
              <a:buFont typeface="Wingdings" pitchFamily="2" charset="2"/>
              <a:buChar char="§"/>
            </a:pPr>
            <a:r>
              <a:rPr lang="cs-CZ" sz="2400" dirty="0" smtClean="0">
                <a:solidFill>
                  <a:schemeClr val="bg1"/>
                </a:solidFill>
                <a:latin typeface="Arial Black" pitchFamily="34" charset="0"/>
              </a:rPr>
              <a:t>v Anglii</a:t>
            </a:r>
            <a:r>
              <a:rPr lang="cs-CZ" sz="2400" dirty="0">
                <a:solidFill>
                  <a:schemeClr val="bg1"/>
                </a:solidFill>
                <a:latin typeface="Arial Black" pitchFamily="34" charset="0"/>
              </a:rPr>
              <a:t> </a:t>
            </a:r>
            <a:r>
              <a:rPr lang="cs-CZ" sz="2400" dirty="0" smtClean="0">
                <a:solidFill>
                  <a:schemeClr val="bg1"/>
                </a:solidFill>
                <a:latin typeface="Arial Black" pitchFamily="34" charset="0"/>
              </a:rPr>
              <a:t>působící </a:t>
            </a:r>
            <a:r>
              <a:rPr lang="cs-CZ" sz="2400" u="sng" dirty="0" smtClean="0">
                <a:solidFill>
                  <a:schemeClr val="bg1"/>
                </a:solidFill>
                <a:effectLst>
                  <a:outerShdw blurRad="38100" dist="38100" dir="2700000" algn="tl">
                    <a:srgbClr val="000000">
                      <a:alpha val="43137"/>
                    </a:srgbClr>
                  </a:outerShdw>
                </a:effectLst>
                <a:latin typeface="Arial Black" pitchFamily="34" charset="0"/>
              </a:rPr>
              <a:t>dramatik, prozaik, básník a esejista irského</a:t>
            </a:r>
            <a:r>
              <a:rPr lang="cs-CZ" sz="2400" u="sng" dirty="0">
                <a:solidFill>
                  <a:schemeClr val="bg1"/>
                </a:solidFill>
                <a:effectLst>
                  <a:outerShdw blurRad="38100" dist="38100" dir="2700000" algn="tl">
                    <a:srgbClr val="000000">
                      <a:alpha val="43137"/>
                    </a:srgbClr>
                  </a:outerShdw>
                </a:effectLst>
                <a:latin typeface="Arial Black" pitchFamily="34" charset="0"/>
              </a:rPr>
              <a:t> </a:t>
            </a:r>
            <a:r>
              <a:rPr lang="cs-CZ" sz="2400" u="sng" dirty="0" smtClean="0">
                <a:solidFill>
                  <a:schemeClr val="bg1"/>
                </a:solidFill>
                <a:effectLst>
                  <a:outerShdw blurRad="38100" dist="38100" dir="2700000" algn="tl">
                    <a:srgbClr val="000000">
                      <a:alpha val="43137"/>
                    </a:srgbClr>
                  </a:outerShdw>
                </a:effectLst>
                <a:latin typeface="Arial Black" pitchFamily="34" charset="0"/>
              </a:rPr>
              <a:t>původu</a:t>
            </a:r>
            <a:endParaRPr lang="cs-CZ" sz="2400" u="sng" dirty="0">
              <a:solidFill>
                <a:schemeClr val="bg1"/>
              </a:solidFill>
              <a:effectLst>
                <a:outerShdw blurRad="38100" dist="38100" dir="2700000" algn="tl">
                  <a:srgbClr val="000000">
                    <a:alpha val="43137"/>
                  </a:srgbClr>
                </a:outerShdw>
              </a:effectLst>
              <a:latin typeface="Arial Black" pitchFamily="34" charset="0"/>
            </a:endParaRPr>
          </a:p>
          <a:p>
            <a:pPr marL="285750" indent="-285750">
              <a:buFont typeface="Wingdings" pitchFamily="2" charset="2"/>
              <a:buChar char="§"/>
            </a:pPr>
            <a:r>
              <a:rPr lang="cs-CZ" sz="2400" dirty="0">
                <a:solidFill>
                  <a:schemeClr val="bg1"/>
                </a:solidFill>
                <a:latin typeface="Arial Black" pitchFamily="34" charset="0"/>
              </a:rPr>
              <a:t>u</a:t>
            </a:r>
            <a:r>
              <a:rPr lang="cs-CZ" sz="2400" dirty="0" smtClean="0">
                <a:solidFill>
                  <a:schemeClr val="bg1"/>
                </a:solidFill>
                <a:latin typeface="Arial Black" pitchFamily="34" charset="0"/>
              </a:rPr>
              <a:t>zavřel sňatek, který mu umožnil žít luxusu</a:t>
            </a:r>
          </a:p>
          <a:p>
            <a:pPr marL="285750" indent="-285750">
              <a:buFont typeface="Wingdings" pitchFamily="2" charset="2"/>
              <a:buChar char="§"/>
            </a:pPr>
            <a:r>
              <a:rPr lang="cs-CZ" sz="2400" dirty="0" smtClean="0">
                <a:solidFill>
                  <a:schemeClr val="bg1"/>
                </a:solidFill>
                <a:latin typeface="Arial Black" pitchFamily="34" charset="0"/>
              </a:rPr>
              <a:t>byl </a:t>
            </a:r>
            <a:r>
              <a:rPr lang="cs-CZ" sz="2400" dirty="0">
                <a:solidFill>
                  <a:schemeClr val="bg1"/>
                </a:solidFill>
                <a:latin typeface="Arial Black" pitchFamily="34" charset="0"/>
              </a:rPr>
              <a:t>citlivým a milujícím </a:t>
            </a:r>
            <a:r>
              <a:rPr lang="cs-CZ" sz="2400" u="sng" dirty="0">
                <a:solidFill>
                  <a:schemeClr val="bg1"/>
                </a:solidFill>
                <a:effectLst>
                  <a:outerShdw blurRad="38100" dist="38100" dir="2700000" algn="tl">
                    <a:srgbClr val="000000">
                      <a:alpha val="43137"/>
                    </a:srgbClr>
                  </a:outerShdw>
                </a:effectLst>
                <a:latin typeface="Arial Black" pitchFamily="34" charset="0"/>
              </a:rPr>
              <a:t>otcem dvou synů </a:t>
            </a:r>
          </a:p>
          <a:p>
            <a:pPr marL="285750" indent="-285750">
              <a:buFont typeface="Wingdings" pitchFamily="2" charset="2"/>
              <a:buChar char="§"/>
            </a:pPr>
            <a:r>
              <a:rPr lang="cs-CZ" sz="2400" dirty="0" smtClean="0">
                <a:solidFill>
                  <a:schemeClr val="bg1"/>
                </a:solidFill>
                <a:latin typeface="Arial Black" pitchFamily="34" charset="0"/>
              </a:rPr>
              <a:t>intimní </a:t>
            </a:r>
            <a:r>
              <a:rPr lang="cs-CZ" sz="2400" dirty="0">
                <a:solidFill>
                  <a:schemeClr val="bg1"/>
                </a:solidFill>
                <a:latin typeface="Arial Black" pitchFamily="34" charset="0"/>
              </a:rPr>
              <a:t>přátelství s lordem Alfredem </a:t>
            </a:r>
            <a:r>
              <a:rPr lang="cs-CZ" sz="2400" dirty="0" err="1" smtClean="0">
                <a:solidFill>
                  <a:schemeClr val="bg1"/>
                </a:solidFill>
                <a:latin typeface="Arial Black" pitchFamily="34" charset="0"/>
              </a:rPr>
              <a:t>Douglasem</a:t>
            </a:r>
            <a:endParaRPr lang="cs-CZ" sz="2400" dirty="0" smtClean="0">
              <a:solidFill>
                <a:schemeClr val="bg1"/>
              </a:solidFill>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byl </a:t>
            </a:r>
            <a:r>
              <a:rPr lang="cs-CZ" sz="2400" u="sng" dirty="0">
                <a:solidFill>
                  <a:schemeClr val="bg1"/>
                </a:solidFill>
                <a:effectLst>
                  <a:outerShdw blurRad="38100" dist="38100" dir="2700000" algn="tl">
                    <a:srgbClr val="000000">
                      <a:alpha val="43137"/>
                    </a:srgbClr>
                  </a:outerShdw>
                </a:effectLst>
                <a:latin typeface="Arial Black" pitchFamily="34" charset="0"/>
              </a:rPr>
              <a:t>obžalován z homosexuality</a:t>
            </a:r>
            <a:r>
              <a:rPr lang="cs-CZ" sz="2400" dirty="0">
                <a:solidFill>
                  <a:schemeClr val="bg1"/>
                </a:solidFill>
                <a:latin typeface="Arial Black" pitchFamily="34" charset="0"/>
              </a:rPr>
              <a:t>, která byla v Anglii </a:t>
            </a:r>
            <a:r>
              <a:rPr lang="cs-CZ" sz="2400" dirty="0" smtClean="0">
                <a:solidFill>
                  <a:schemeClr val="bg1"/>
                </a:solidFill>
                <a:latin typeface="Arial Black" pitchFamily="34" charset="0"/>
              </a:rPr>
              <a:t>ilegální</a:t>
            </a:r>
          </a:p>
          <a:p>
            <a:pPr marL="285750" indent="-285750">
              <a:buFont typeface="Wingdings" pitchFamily="2" charset="2"/>
              <a:buChar char="§"/>
            </a:pPr>
            <a:r>
              <a:rPr lang="cs-CZ" sz="2400" dirty="0" smtClean="0">
                <a:solidFill>
                  <a:schemeClr val="bg1"/>
                </a:solidFill>
                <a:latin typeface="Arial Black" pitchFamily="34" charset="0"/>
              </a:rPr>
              <a:t>byl </a:t>
            </a:r>
            <a:r>
              <a:rPr lang="cs-CZ" sz="2400" dirty="0">
                <a:solidFill>
                  <a:schemeClr val="bg1"/>
                </a:solidFill>
                <a:latin typeface="Arial Black" pitchFamily="34" charset="0"/>
              </a:rPr>
              <a:t>odsouzen na </a:t>
            </a:r>
            <a:r>
              <a:rPr lang="cs-CZ" sz="2400" u="sng" dirty="0">
                <a:solidFill>
                  <a:schemeClr val="bg1"/>
                </a:solidFill>
                <a:effectLst>
                  <a:outerShdw blurRad="38100" dist="38100" dir="2700000" algn="tl">
                    <a:srgbClr val="000000">
                      <a:alpha val="43137"/>
                    </a:srgbClr>
                  </a:outerShdw>
                </a:effectLst>
                <a:latin typeface="Arial Black" pitchFamily="34" charset="0"/>
              </a:rPr>
              <a:t>2 roky </a:t>
            </a:r>
            <a:r>
              <a:rPr lang="cs-CZ" sz="2400" u="sng" dirty="0" smtClean="0">
                <a:solidFill>
                  <a:schemeClr val="bg1"/>
                </a:solidFill>
                <a:effectLst>
                  <a:outerShdw blurRad="38100" dist="38100" dir="2700000" algn="tl">
                    <a:srgbClr val="000000">
                      <a:alpha val="43137"/>
                    </a:srgbClr>
                  </a:outerShdw>
                </a:effectLst>
                <a:latin typeface="Arial Black" pitchFamily="34" charset="0"/>
              </a:rPr>
              <a:t>nucených </a:t>
            </a:r>
            <a:r>
              <a:rPr lang="cs-CZ" sz="2400" u="sng" dirty="0">
                <a:solidFill>
                  <a:schemeClr val="bg1"/>
                </a:solidFill>
                <a:effectLst>
                  <a:outerShdw blurRad="38100" dist="38100" dir="2700000" algn="tl">
                    <a:srgbClr val="000000">
                      <a:alpha val="43137"/>
                    </a:srgbClr>
                  </a:outerShdw>
                </a:effectLst>
                <a:latin typeface="Arial Black" pitchFamily="34" charset="0"/>
              </a:rPr>
              <a:t>prací </a:t>
            </a:r>
          </a:p>
          <a:p>
            <a:pPr marL="285750" indent="-285750">
              <a:buFont typeface="Wingdings" pitchFamily="2" charset="2"/>
              <a:buChar char="§"/>
            </a:pPr>
            <a:r>
              <a:rPr lang="cs-CZ" sz="2400" u="sng" dirty="0" smtClean="0">
                <a:solidFill>
                  <a:schemeClr val="bg1"/>
                </a:solidFill>
                <a:effectLst>
                  <a:outerShdw blurRad="38100" dist="38100" dir="2700000" algn="tl">
                    <a:srgbClr val="000000">
                      <a:alpha val="43137"/>
                    </a:srgbClr>
                  </a:outerShdw>
                </a:effectLst>
                <a:latin typeface="Arial Black" pitchFamily="34" charset="0"/>
              </a:rPr>
              <a:t>nechal se přejmenovat </a:t>
            </a:r>
            <a:r>
              <a:rPr lang="cs-CZ" sz="2400" dirty="0">
                <a:solidFill>
                  <a:schemeClr val="bg1"/>
                </a:solidFill>
                <a:latin typeface="Arial Black" pitchFamily="34" charset="0"/>
              </a:rPr>
              <a:t>na Sebastiana </a:t>
            </a:r>
            <a:r>
              <a:rPr lang="cs-CZ" sz="2400" dirty="0" err="1" smtClean="0">
                <a:solidFill>
                  <a:schemeClr val="bg1"/>
                </a:solidFill>
                <a:latin typeface="Arial Black" pitchFamily="34" charset="0"/>
              </a:rPr>
              <a:t>Melmotha</a:t>
            </a:r>
            <a:endParaRPr lang="cs-CZ" sz="2400" dirty="0" smtClean="0">
              <a:solidFill>
                <a:schemeClr val="bg1"/>
              </a:solidFill>
              <a:latin typeface="Arial Black" pitchFamily="34" charset="0"/>
            </a:endParaRPr>
          </a:p>
          <a:p>
            <a:pPr marL="285750" indent="-285750">
              <a:buFont typeface="Wingdings" pitchFamily="2" charset="2"/>
              <a:buChar char="§"/>
            </a:pPr>
            <a:r>
              <a:rPr lang="cs-CZ" sz="2400" dirty="0" smtClean="0">
                <a:solidFill>
                  <a:schemeClr val="bg1"/>
                </a:solidFill>
                <a:latin typeface="Arial Black" pitchFamily="34" charset="0"/>
              </a:rPr>
              <a:t>po </a:t>
            </a:r>
            <a:r>
              <a:rPr lang="cs-CZ" sz="2400" dirty="0">
                <a:solidFill>
                  <a:schemeClr val="bg1"/>
                </a:solidFill>
                <a:latin typeface="Arial Black" pitchFamily="34" charset="0"/>
              </a:rPr>
              <a:t>návratu z vězení potuloval po </a:t>
            </a:r>
            <a:r>
              <a:rPr lang="cs-CZ" sz="2400" dirty="0" smtClean="0">
                <a:solidFill>
                  <a:schemeClr val="bg1"/>
                </a:solidFill>
                <a:latin typeface="Arial Black" pitchFamily="34" charset="0"/>
              </a:rPr>
              <a:t>Evropě</a:t>
            </a:r>
          </a:p>
          <a:p>
            <a:pPr marL="285750" indent="-285750">
              <a:buFont typeface="Wingdings" pitchFamily="2" charset="2"/>
              <a:buChar char="§"/>
            </a:pPr>
            <a:r>
              <a:rPr lang="cs-CZ" sz="2400" u="sng" dirty="0">
                <a:solidFill>
                  <a:schemeClr val="bg1"/>
                </a:solidFill>
                <a:effectLst>
                  <a:outerShdw blurRad="38100" dist="38100" dir="2700000" algn="tl">
                    <a:srgbClr val="000000">
                      <a:alpha val="43137"/>
                    </a:srgbClr>
                  </a:outerShdw>
                </a:effectLst>
                <a:latin typeface="Arial Black" pitchFamily="34" charset="0"/>
              </a:rPr>
              <a:t>z</a:t>
            </a:r>
            <a:r>
              <a:rPr lang="cs-CZ" sz="2400" u="sng" dirty="0" smtClean="0">
                <a:solidFill>
                  <a:schemeClr val="bg1"/>
                </a:solidFill>
                <a:effectLst>
                  <a:outerShdw blurRad="38100" dist="38100" dir="2700000" algn="tl">
                    <a:srgbClr val="000000">
                      <a:alpha val="43137"/>
                    </a:srgbClr>
                  </a:outerShdw>
                </a:effectLst>
                <a:latin typeface="Arial Black" pitchFamily="34" charset="0"/>
              </a:rPr>
              <a:t>emřel </a:t>
            </a:r>
            <a:r>
              <a:rPr lang="cs-CZ" sz="2400" u="sng" dirty="0">
                <a:solidFill>
                  <a:schemeClr val="bg1"/>
                </a:solidFill>
                <a:effectLst>
                  <a:outerShdw blurRad="38100" dist="38100" dir="2700000" algn="tl">
                    <a:srgbClr val="000000">
                      <a:alpha val="43137"/>
                    </a:srgbClr>
                  </a:outerShdw>
                </a:effectLst>
                <a:latin typeface="Arial Black" pitchFamily="34" charset="0"/>
              </a:rPr>
              <a:t>v bídě </a:t>
            </a:r>
            <a:r>
              <a:rPr lang="cs-CZ" sz="2400" dirty="0">
                <a:solidFill>
                  <a:schemeClr val="bg1"/>
                </a:solidFill>
                <a:latin typeface="Arial Black" pitchFamily="34" charset="0"/>
              </a:rPr>
              <a:t>s podlomeným zdravím na meningitidu </a:t>
            </a:r>
          </a:p>
          <a:p>
            <a:endParaRPr lang="cs-CZ" sz="2400" dirty="0">
              <a:solidFill>
                <a:schemeClr val="bg1"/>
              </a:solidFill>
              <a:latin typeface="Arial Black" pitchFamily="34" charset="0"/>
            </a:endParaRPr>
          </a:p>
        </p:txBody>
      </p:sp>
    </p:spTree>
    <p:extLst>
      <p:ext uri="{BB962C8B-B14F-4D97-AF65-F5344CB8AC3E}">
        <p14:creationId xmlns:p14="http://schemas.microsoft.com/office/powerpoint/2010/main" val="3564199031"/>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Nadpis 7"/>
          <p:cNvSpPr>
            <a:spLocks noGrp="1"/>
          </p:cNvSpPr>
          <p:nvPr>
            <p:ph type="title"/>
          </p:nvPr>
        </p:nvSpPr>
        <p:spPr/>
        <p:txBody>
          <a:bodyPr>
            <a:noAutofit/>
          </a:bodyPr>
          <a:lstStyle/>
          <a:p>
            <a:r>
              <a:rPr lang="cs-CZ" sz="3600" dirty="0" smtClean="0">
                <a:solidFill>
                  <a:srgbClr val="C00000"/>
                </a:solidFill>
                <a:latin typeface="Arial Black" pitchFamily="34" charset="0"/>
              </a:rPr>
              <a:t>Co je to portrét a do jaké umělecké oblasti ho řadíme?</a:t>
            </a:r>
            <a:endParaRPr lang="cs-CZ" sz="3600" dirty="0">
              <a:solidFill>
                <a:srgbClr val="C00000"/>
              </a:solidFill>
              <a:latin typeface="Arial Black" pitchFamily="34" charset="0"/>
            </a:endParaRPr>
          </a:p>
        </p:txBody>
      </p:sp>
      <p:sp>
        <p:nvSpPr>
          <p:cNvPr id="9" name="Zástupný symbol pro obsah 8"/>
          <p:cNvSpPr>
            <a:spLocks noGrp="1"/>
          </p:cNvSpPr>
          <p:nvPr>
            <p:ph sz="half" idx="2"/>
          </p:nvPr>
        </p:nvSpPr>
        <p:spPr/>
        <p:txBody>
          <a:bodyPr/>
          <a:lstStyle/>
          <a:p>
            <a:endParaRPr lang="cs-CZ" dirty="0"/>
          </a:p>
        </p:txBody>
      </p:sp>
      <p:pic>
        <p:nvPicPr>
          <p:cNvPr id="4098" name="Picture 2"/>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611560" y="1706078"/>
            <a:ext cx="3764054"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2348880"/>
            <a:ext cx="4330081"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44535105"/>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idx="4294967295"/>
          </p:nvPr>
        </p:nvSpPr>
        <p:spPr>
          <a:xfrm>
            <a:off x="0" y="274638"/>
            <a:ext cx="8229600" cy="1143000"/>
          </a:xfrm>
        </p:spPr>
        <p:txBody>
          <a:bodyPr>
            <a:normAutofit/>
          </a:bodyPr>
          <a:lstStyle/>
          <a:p>
            <a:r>
              <a:rPr lang="cs-CZ" sz="3600" b="0" dirty="0" smtClean="0">
                <a:solidFill>
                  <a:srgbClr val="C00000"/>
                </a:solidFill>
                <a:effectLst/>
                <a:latin typeface="Arial Black" pitchFamily="34" charset="0"/>
              </a:rPr>
              <a:t>Který z obrázků je karikatura?</a:t>
            </a:r>
            <a:endParaRPr lang="cs-CZ" sz="3600" b="0" dirty="0">
              <a:solidFill>
                <a:srgbClr val="C00000"/>
              </a:solidFill>
              <a:effectLst/>
              <a:latin typeface="Arial Black" pitchFamily="34" charset="0"/>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196752"/>
            <a:ext cx="3093066" cy="5216034"/>
          </a:xfrm>
          <a:prstGeom prst="rect">
            <a:avLst/>
          </a:prstGeom>
          <a:ln/>
        </p:spPr>
        <p:style>
          <a:lnRef idx="2">
            <a:schemeClr val="accent1"/>
          </a:lnRef>
          <a:fillRef idx="1">
            <a:schemeClr val="lt1"/>
          </a:fillRef>
          <a:effectRef idx="0">
            <a:schemeClr val="accent1"/>
          </a:effectRef>
          <a:fontRef idx="minor">
            <a:schemeClr val="dk1"/>
          </a:fontRef>
        </p:style>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68779" y="1225027"/>
            <a:ext cx="3856062" cy="50479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0639749"/>
      </p:ext>
    </p:extLst>
  </p:cSld>
  <p:clrMapOvr>
    <a:masterClrMapping/>
  </p:clrMapOvr>
  <p:transition spd="slow">
    <p:pull/>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611560" y="836712"/>
            <a:ext cx="8136904" cy="3600986"/>
          </a:xfrm>
          <a:prstGeom prst="rect">
            <a:avLst/>
          </a:prstGeom>
          <a:noFill/>
        </p:spPr>
        <p:txBody>
          <a:bodyPr wrap="square" rtlCol="0">
            <a:spAutoFit/>
          </a:bodyPr>
          <a:lstStyle/>
          <a:p>
            <a:r>
              <a:rPr lang="cs-CZ" sz="2800" b="1" dirty="0" smtClean="0">
                <a:solidFill>
                  <a:schemeClr val="bg1"/>
                </a:solidFill>
                <a:latin typeface="Arial Black" pitchFamily="34" charset="0"/>
              </a:rPr>
              <a:t>Básně</a:t>
            </a:r>
          </a:p>
          <a:p>
            <a:r>
              <a:rPr lang="cs-CZ" i="1" u="sng" dirty="0" smtClean="0">
                <a:solidFill>
                  <a:schemeClr val="bg1"/>
                </a:solidFill>
                <a:latin typeface="Arial Black" pitchFamily="34" charset="0"/>
              </a:rPr>
              <a:t>Básně</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Poems</a:t>
            </a:r>
            <a:r>
              <a:rPr lang="cs-CZ" dirty="0" smtClean="0">
                <a:solidFill>
                  <a:schemeClr val="bg1"/>
                </a:solidFill>
                <a:latin typeface="Arial Black" pitchFamily="34" charset="0"/>
              </a:rPr>
              <a:t>) </a:t>
            </a:r>
          </a:p>
          <a:p>
            <a:r>
              <a:rPr lang="cs-CZ" sz="2800" b="1" dirty="0" smtClean="0">
                <a:solidFill>
                  <a:schemeClr val="bg1"/>
                </a:solidFill>
                <a:latin typeface="Arial Black" pitchFamily="34" charset="0"/>
              </a:rPr>
              <a:t>Divadelní hry</a:t>
            </a:r>
          </a:p>
          <a:p>
            <a:r>
              <a:rPr lang="cs-CZ" i="1" u="sng" dirty="0" smtClean="0">
                <a:solidFill>
                  <a:schemeClr val="bg1"/>
                </a:solidFill>
                <a:latin typeface="Arial Black" pitchFamily="34" charset="0"/>
              </a:rPr>
              <a:t>Jak je důležité míti Filipa</a:t>
            </a:r>
            <a:r>
              <a:rPr lang="cs-CZ" u="sng" dirty="0" smtClean="0">
                <a:solidFill>
                  <a:schemeClr val="bg1"/>
                </a:solidFill>
                <a:latin typeface="Arial Black" pitchFamily="34" charset="0"/>
              </a:rPr>
              <a:t> </a:t>
            </a:r>
          </a:p>
          <a:p>
            <a:r>
              <a:rPr lang="cs-CZ" dirty="0" smtClean="0">
                <a:solidFill>
                  <a:schemeClr val="bg1"/>
                </a:solidFill>
                <a:latin typeface="Arial Black" pitchFamily="34" charset="0"/>
              </a:rPr>
              <a:t>(</a:t>
            </a:r>
            <a:r>
              <a:rPr lang="cs-CZ" dirty="0" err="1" smtClean="0">
                <a:solidFill>
                  <a:schemeClr val="bg1"/>
                </a:solidFill>
                <a:latin typeface="Arial Black" pitchFamily="34" charset="0"/>
              </a:rPr>
              <a:t>The</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Importance</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of</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Being</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Earnest</a:t>
            </a:r>
            <a:r>
              <a:rPr lang="cs-CZ" dirty="0" smtClean="0">
                <a:solidFill>
                  <a:schemeClr val="bg1"/>
                </a:solidFill>
                <a:latin typeface="Arial Black" pitchFamily="34" charset="0"/>
              </a:rPr>
              <a:t>)</a:t>
            </a:r>
          </a:p>
          <a:p>
            <a:r>
              <a:rPr lang="cs-CZ" sz="2800" b="1" dirty="0" smtClean="0">
                <a:solidFill>
                  <a:schemeClr val="bg1"/>
                </a:solidFill>
                <a:latin typeface="Arial Black" pitchFamily="34" charset="0"/>
              </a:rPr>
              <a:t>Próza</a:t>
            </a:r>
          </a:p>
          <a:p>
            <a:r>
              <a:rPr lang="cs-CZ" i="1" u="sng" dirty="0" smtClean="0">
                <a:solidFill>
                  <a:schemeClr val="bg1"/>
                </a:solidFill>
                <a:latin typeface="Arial Black" pitchFamily="34" charset="0"/>
              </a:rPr>
              <a:t>Strašidlo </a:t>
            </a:r>
            <a:r>
              <a:rPr lang="cs-CZ" i="1" u="sng" dirty="0" err="1" smtClean="0">
                <a:solidFill>
                  <a:schemeClr val="bg1"/>
                </a:solidFill>
                <a:latin typeface="Arial Black" pitchFamily="34" charset="0"/>
              </a:rPr>
              <a:t>cantervillské</a:t>
            </a:r>
            <a:r>
              <a:rPr lang="cs-CZ" u="sng" dirty="0" smtClean="0">
                <a:solidFill>
                  <a:schemeClr val="bg1"/>
                </a:solidFill>
                <a:latin typeface="Arial Black" pitchFamily="34" charset="0"/>
              </a:rPr>
              <a:t> </a:t>
            </a:r>
            <a:r>
              <a:rPr lang="cs-CZ" dirty="0" smtClean="0">
                <a:solidFill>
                  <a:schemeClr val="bg1"/>
                </a:solidFill>
                <a:latin typeface="Arial Black" pitchFamily="34" charset="0"/>
              </a:rPr>
              <a:t>(</a:t>
            </a:r>
            <a:r>
              <a:rPr lang="cs-CZ" dirty="0" err="1" smtClean="0">
                <a:solidFill>
                  <a:schemeClr val="bg1"/>
                </a:solidFill>
                <a:latin typeface="Arial Black" pitchFamily="34" charset="0"/>
              </a:rPr>
              <a:t>The</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Canterville</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Ghost</a:t>
            </a:r>
            <a:r>
              <a:rPr lang="cs-CZ" dirty="0" smtClean="0">
                <a:solidFill>
                  <a:schemeClr val="bg1"/>
                </a:solidFill>
                <a:latin typeface="Arial Black" pitchFamily="34" charset="0"/>
              </a:rPr>
              <a:t>)</a:t>
            </a:r>
          </a:p>
          <a:p>
            <a:r>
              <a:rPr lang="cs-CZ" i="1" u="sng" dirty="0" smtClean="0">
                <a:solidFill>
                  <a:schemeClr val="bg1"/>
                </a:solidFill>
                <a:latin typeface="Arial Black" pitchFamily="34" charset="0"/>
              </a:rPr>
              <a:t>Šťastný princ a jiné pohádky</a:t>
            </a:r>
            <a:r>
              <a:rPr lang="cs-CZ" u="sng" dirty="0" smtClean="0">
                <a:solidFill>
                  <a:schemeClr val="bg1"/>
                </a:solidFill>
                <a:latin typeface="Arial Black" pitchFamily="34" charset="0"/>
              </a:rPr>
              <a:t> </a:t>
            </a:r>
          </a:p>
          <a:p>
            <a:r>
              <a:rPr lang="cs-CZ" dirty="0" smtClean="0">
                <a:solidFill>
                  <a:schemeClr val="bg1"/>
                </a:solidFill>
                <a:latin typeface="Arial Black" pitchFamily="34" charset="0"/>
              </a:rPr>
              <a:t>(</a:t>
            </a:r>
            <a:r>
              <a:rPr lang="cs-CZ" dirty="0" err="1" smtClean="0">
                <a:solidFill>
                  <a:schemeClr val="bg1"/>
                </a:solidFill>
                <a:latin typeface="Arial Black" pitchFamily="34" charset="0"/>
              </a:rPr>
              <a:t>The</a:t>
            </a:r>
            <a:r>
              <a:rPr lang="cs-CZ" dirty="0" smtClean="0">
                <a:solidFill>
                  <a:schemeClr val="bg1"/>
                </a:solidFill>
                <a:latin typeface="Arial Black" pitchFamily="34" charset="0"/>
              </a:rPr>
              <a:t> Happy Prince and </a:t>
            </a:r>
            <a:r>
              <a:rPr lang="cs-CZ" dirty="0" err="1" smtClean="0">
                <a:solidFill>
                  <a:schemeClr val="bg1"/>
                </a:solidFill>
                <a:latin typeface="Arial Black" pitchFamily="34" charset="0"/>
              </a:rPr>
              <a:t>Other</a:t>
            </a:r>
            <a:r>
              <a:rPr lang="cs-CZ" dirty="0" smtClean="0">
                <a:solidFill>
                  <a:schemeClr val="bg1"/>
                </a:solidFill>
                <a:latin typeface="Arial Black" pitchFamily="34" charset="0"/>
              </a:rPr>
              <a:t> </a:t>
            </a:r>
            <a:r>
              <a:rPr lang="cs-CZ" dirty="0" err="1" smtClean="0">
                <a:solidFill>
                  <a:schemeClr val="bg1"/>
                </a:solidFill>
                <a:latin typeface="Arial Black" pitchFamily="34" charset="0"/>
              </a:rPr>
              <a:t>Stories</a:t>
            </a:r>
            <a:r>
              <a:rPr lang="cs-CZ" dirty="0" smtClean="0">
                <a:solidFill>
                  <a:schemeClr val="bg1"/>
                </a:solidFill>
                <a:latin typeface="Arial Black" pitchFamily="34" charset="0"/>
              </a:rPr>
              <a:t>)</a:t>
            </a:r>
          </a:p>
          <a:p>
            <a:endParaRPr lang="cs-CZ" i="1" u="sng" dirty="0" smtClean="0">
              <a:solidFill>
                <a:schemeClr val="bg1"/>
              </a:solidFill>
              <a:latin typeface="Arial Black" pitchFamily="34" charset="0"/>
            </a:endParaRPr>
          </a:p>
          <a:p>
            <a:endParaRPr lang="cs-CZ" dirty="0" smtClean="0">
              <a:solidFill>
                <a:schemeClr val="bg1"/>
              </a:solidFill>
              <a:latin typeface="Arial Black" pitchFamily="34" charset="0"/>
            </a:endParaRPr>
          </a:p>
        </p:txBody>
      </p:sp>
      <p:sp>
        <p:nvSpPr>
          <p:cNvPr id="3" name="Nadpis 2"/>
          <p:cNvSpPr>
            <a:spLocks noGrp="1"/>
          </p:cNvSpPr>
          <p:nvPr>
            <p:ph type="title"/>
          </p:nvPr>
        </p:nvSpPr>
        <p:spPr>
          <a:xfrm>
            <a:off x="611560" y="274638"/>
            <a:ext cx="8075240" cy="562074"/>
          </a:xfrm>
        </p:spPr>
        <p:txBody>
          <a:bodyPr>
            <a:noAutofit/>
          </a:bodyPr>
          <a:lstStyle/>
          <a:p>
            <a:pPr algn="l"/>
            <a:r>
              <a:rPr lang="cs-CZ" sz="6600" b="0" dirty="0" smtClean="0">
                <a:solidFill>
                  <a:schemeClr val="bg1"/>
                </a:solidFill>
                <a:effectLst/>
                <a:latin typeface="Arial Black" pitchFamily="34" charset="0"/>
              </a:rPr>
              <a:t>     Díla  </a:t>
            </a:r>
            <a:r>
              <a:rPr lang="cs-CZ" sz="3200" b="0" dirty="0" smtClean="0">
                <a:solidFill>
                  <a:srgbClr val="C00000"/>
                </a:solidFill>
                <a:effectLst/>
                <a:latin typeface="Arial Black" pitchFamily="34" charset="0"/>
              </a:rPr>
              <a:t>VYPIŠ</a:t>
            </a:r>
            <a:endParaRPr lang="cs-CZ" sz="3200" b="0" dirty="0">
              <a:solidFill>
                <a:srgbClr val="C00000"/>
              </a:solidFill>
              <a:effectLst/>
              <a:latin typeface="Arial Black" pitchFamily="34" charset="0"/>
            </a:endParaRPr>
          </a:p>
        </p:txBody>
      </p:sp>
      <p:pic>
        <p:nvPicPr>
          <p:cNvPr id="4" name="Picture 3" descr="C:\Users\T9C\Desktop\jak-je-dulezite-miti-filipa-2-vydani-sma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404664"/>
            <a:ext cx="1512168" cy="2448273"/>
          </a:xfrm>
          <a:prstGeom prst="rect">
            <a:avLst/>
          </a:prstGeom>
          <a:noFill/>
          <a:extLst>
            <a:ext uri="{909E8E84-426E-40DD-AFC4-6F175D3DCCD1}">
              <a14:hiddenFill xmlns:a14="http://schemas.microsoft.com/office/drawing/2010/main">
                <a:solidFill>
                  <a:srgbClr val="FFFFFF"/>
                </a:solidFill>
              </a14:hiddenFill>
            </a:ext>
          </a:extLst>
        </p:spPr>
      </p:pic>
      <p:sp>
        <p:nvSpPr>
          <p:cNvPr id="5" name="TextovéPole 4"/>
          <p:cNvSpPr txBox="1"/>
          <p:nvPr/>
        </p:nvSpPr>
        <p:spPr>
          <a:xfrm>
            <a:off x="6984268" y="2060848"/>
            <a:ext cx="1764196" cy="923330"/>
          </a:xfrm>
          <a:prstGeom prst="rect">
            <a:avLst/>
          </a:prstGeom>
          <a:solidFill>
            <a:schemeClr val="accent2"/>
          </a:solidFill>
        </p:spPr>
        <p:txBody>
          <a:bodyPr wrap="square" rtlCol="0">
            <a:spAutoFit/>
          </a:bodyPr>
          <a:lstStyle/>
          <a:p>
            <a:r>
              <a:rPr lang="cs-CZ" i="1" u="sng" dirty="0">
                <a:solidFill>
                  <a:schemeClr val="bg1"/>
                </a:solidFill>
                <a:latin typeface="Arial Black" pitchFamily="34" charset="0"/>
              </a:rPr>
              <a:t>Jak je důležité míti Filipa</a:t>
            </a:r>
            <a:r>
              <a:rPr lang="cs-CZ" u="sng" dirty="0">
                <a:solidFill>
                  <a:schemeClr val="bg1"/>
                </a:solidFill>
                <a:latin typeface="Arial Black" pitchFamily="34" charset="0"/>
              </a:rPr>
              <a:t> </a:t>
            </a:r>
          </a:p>
        </p:txBody>
      </p:sp>
      <p:pic>
        <p:nvPicPr>
          <p:cNvPr id="6" name="Picture 2" descr="C:\Users\T9C\Desktop\Stastny-princ-a-jine-pohadk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4005064"/>
            <a:ext cx="1944216" cy="2664296"/>
          </a:xfrm>
          <a:prstGeom prst="rect">
            <a:avLst/>
          </a:prstGeom>
          <a:noFill/>
          <a:extLst>
            <a:ext uri="{909E8E84-426E-40DD-AFC4-6F175D3DCCD1}">
              <a14:hiddenFill xmlns:a14="http://schemas.microsoft.com/office/drawing/2010/main">
                <a:solidFill>
                  <a:srgbClr val="FFFFFF"/>
                </a:solidFill>
              </a14:hiddenFill>
            </a:ext>
          </a:extLst>
        </p:spPr>
      </p:pic>
      <p:sp>
        <p:nvSpPr>
          <p:cNvPr id="7" name="TextovéPole 6"/>
          <p:cNvSpPr txBox="1"/>
          <p:nvPr/>
        </p:nvSpPr>
        <p:spPr>
          <a:xfrm>
            <a:off x="2339752" y="5229200"/>
            <a:ext cx="1800200" cy="923330"/>
          </a:xfrm>
          <a:prstGeom prst="rect">
            <a:avLst/>
          </a:prstGeom>
          <a:solidFill>
            <a:schemeClr val="accent2"/>
          </a:solidFill>
        </p:spPr>
        <p:txBody>
          <a:bodyPr wrap="square" rtlCol="0">
            <a:spAutoFit/>
          </a:bodyPr>
          <a:lstStyle/>
          <a:p>
            <a:r>
              <a:rPr lang="cs-CZ" i="1" u="sng" dirty="0">
                <a:solidFill>
                  <a:schemeClr val="bg1"/>
                </a:solidFill>
                <a:latin typeface="Arial Black" pitchFamily="34" charset="0"/>
              </a:rPr>
              <a:t>Šťastný princ a jiné pohádky</a:t>
            </a:r>
            <a:r>
              <a:rPr lang="cs-CZ" u="sng" dirty="0">
                <a:solidFill>
                  <a:schemeClr val="bg1"/>
                </a:solidFill>
                <a:latin typeface="Arial Black" pitchFamily="34" charset="0"/>
              </a:rPr>
              <a:t> </a:t>
            </a:r>
          </a:p>
        </p:txBody>
      </p:sp>
      <p:pic>
        <p:nvPicPr>
          <p:cNvPr id="819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88024" y="4005064"/>
            <a:ext cx="1800200"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ovéPole 7"/>
          <p:cNvSpPr txBox="1"/>
          <p:nvPr/>
        </p:nvSpPr>
        <p:spPr>
          <a:xfrm flipH="1">
            <a:off x="6387049" y="5085184"/>
            <a:ext cx="1857358" cy="646331"/>
          </a:xfrm>
          <a:prstGeom prst="rect">
            <a:avLst/>
          </a:prstGeom>
          <a:solidFill>
            <a:schemeClr val="accent2"/>
          </a:solidFill>
        </p:spPr>
        <p:txBody>
          <a:bodyPr wrap="square" rtlCol="0">
            <a:spAutoFit/>
          </a:bodyPr>
          <a:lstStyle/>
          <a:p>
            <a:r>
              <a:rPr lang="cs-CZ" i="1" u="sng" dirty="0">
                <a:solidFill>
                  <a:schemeClr val="bg1"/>
                </a:solidFill>
                <a:latin typeface="Arial Black" pitchFamily="34" charset="0"/>
              </a:rPr>
              <a:t>Strašidlo </a:t>
            </a:r>
            <a:r>
              <a:rPr lang="cs-CZ" i="1" u="sng" dirty="0" err="1">
                <a:solidFill>
                  <a:schemeClr val="bg1"/>
                </a:solidFill>
                <a:latin typeface="Arial Black" pitchFamily="34" charset="0"/>
              </a:rPr>
              <a:t>cantervillské</a:t>
            </a:r>
            <a:r>
              <a:rPr lang="cs-CZ" u="sng" dirty="0">
                <a:solidFill>
                  <a:schemeClr val="bg1"/>
                </a:solidFill>
                <a:latin typeface="Arial Black" pitchFamily="34" charset="0"/>
              </a:rPr>
              <a:t> </a:t>
            </a:r>
            <a:endParaRPr lang="cs-CZ" dirty="0"/>
          </a:p>
        </p:txBody>
      </p:sp>
    </p:spTree>
    <p:extLst>
      <p:ext uri="{BB962C8B-B14F-4D97-AF65-F5344CB8AC3E}">
        <p14:creationId xmlns:p14="http://schemas.microsoft.com/office/powerpoint/2010/main" val="1955872196"/>
      </p:ext>
    </p:extLst>
  </p:cSld>
  <p:clrMapOvr>
    <a:masterClrMapping/>
  </p:clrMapOvr>
  <p:transition spd="slow">
    <p:cov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11560" y="260648"/>
            <a:ext cx="8229600" cy="1143000"/>
          </a:xfrm>
        </p:spPr>
        <p:txBody>
          <a:bodyPr>
            <a:normAutofit fontScale="90000"/>
          </a:bodyPr>
          <a:lstStyle/>
          <a:p>
            <a:r>
              <a:rPr lang="cs-CZ" b="0" dirty="0" smtClean="0">
                <a:solidFill>
                  <a:schemeClr val="bg1"/>
                </a:solidFill>
                <a:effectLst/>
                <a:latin typeface="Arial Black" pitchFamily="34" charset="0"/>
              </a:rPr>
              <a:t>POSLEDNÍ VYDÁNÍ </a:t>
            </a:r>
            <a:br>
              <a:rPr lang="cs-CZ" b="0" dirty="0" smtClean="0">
                <a:solidFill>
                  <a:schemeClr val="bg1"/>
                </a:solidFill>
                <a:effectLst/>
                <a:latin typeface="Arial Black" pitchFamily="34" charset="0"/>
              </a:rPr>
            </a:br>
            <a:r>
              <a:rPr lang="cs-CZ" sz="2400" b="0" dirty="0" smtClean="0">
                <a:solidFill>
                  <a:srgbClr val="C00000"/>
                </a:solidFill>
                <a:effectLst/>
                <a:latin typeface="Arial Black" pitchFamily="34" charset="0"/>
              </a:rPr>
              <a:t>JAK MŮŽEŠ ZÍSKAT KNIHU – KDE BUDEŠ HLEDAT?</a:t>
            </a:r>
            <a:endParaRPr lang="cs-CZ" sz="2400" b="0" dirty="0">
              <a:solidFill>
                <a:srgbClr val="C00000"/>
              </a:solidFill>
              <a:effectLst/>
              <a:latin typeface="Arial Black" pitchFamily="34" charset="0"/>
            </a:endParaRPr>
          </a:p>
        </p:txBody>
      </p:sp>
      <p:sp>
        <p:nvSpPr>
          <p:cNvPr id="3" name="Zástupný symbol pro obsah 2"/>
          <p:cNvSpPr>
            <a:spLocks noGrp="1"/>
          </p:cNvSpPr>
          <p:nvPr>
            <p:ph idx="1"/>
          </p:nvPr>
        </p:nvSpPr>
        <p:spPr/>
        <p:txBody>
          <a:bodyPr>
            <a:normAutofit fontScale="92500" lnSpcReduction="20000"/>
          </a:bodyPr>
          <a:lstStyle/>
          <a:p>
            <a:pPr marL="137160" indent="0">
              <a:buNone/>
            </a:pPr>
            <a:r>
              <a:rPr lang="cs-CZ" dirty="0">
                <a:solidFill>
                  <a:schemeClr val="bg1"/>
                </a:solidFill>
                <a:latin typeface="Arial Black" pitchFamily="34" charset="0"/>
              </a:rPr>
              <a:t>Obraz Doriana </a:t>
            </a:r>
            <a:r>
              <a:rPr lang="cs-CZ" dirty="0" err="1">
                <a:solidFill>
                  <a:schemeClr val="bg1"/>
                </a:solidFill>
                <a:latin typeface="Arial Black" pitchFamily="34" charset="0"/>
              </a:rPr>
              <a:t>Graye</a:t>
            </a:r>
            <a:r>
              <a:rPr lang="cs-CZ" dirty="0">
                <a:solidFill>
                  <a:schemeClr val="bg1"/>
                </a:solidFill>
                <a:latin typeface="Arial Black" pitchFamily="34" charset="0"/>
              </a:rPr>
              <a:t> </a:t>
            </a:r>
          </a:p>
          <a:p>
            <a:pPr marL="137160" indent="0">
              <a:buNone/>
            </a:pPr>
            <a:r>
              <a:rPr lang="cs-CZ" dirty="0">
                <a:solidFill>
                  <a:schemeClr val="bg1"/>
                </a:solidFill>
                <a:latin typeface="Arial Black" pitchFamily="34" charset="0"/>
              </a:rPr>
              <a:t>Oscar Wilde</a:t>
            </a:r>
          </a:p>
          <a:p>
            <a:pPr marL="137160" indent="0">
              <a:buNone/>
            </a:pPr>
            <a:r>
              <a:rPr lang="cs-CZ" dirty="0">
                <a:solidFill>
                  <a:schemeClr val="bg1"/>
                </a:solidFill>
                <a:latin typeface="Arial Black" pitchFamily="34" charset="0"/>
              </a:rPr>
              <a:t>--------------------------------------------------------------------------------</a:t>
            </a:r>
          </a:p>
          <a:p>
            <a:pPr marL="137160" indent="0">
              <a:buNone/>
            </a:pPr>
            <a:r>
              <a:rPr lang="cs-CZ" dirty="0">
                <a:solidFill>
                  <a:schemeClr val="bg1"/>
                </a:solidFill>
                <a:latin typeface="Arial Black" pitchFamily="34" charset="0"/>
              </a:rPr>
              <a:t>Typ zboží: Kniha </a:t>
            </a:r>
          </a:p>
          <a:p>
            <a:pPr marL="137160" indent="0">
              <a:buNone/>
            </a:pPr>
            <a:r>
              <a:rPr lang="cs-CZ" dirty="0">
                <a:solidFill>
                  <a:schemeClr val="bg1"/>
                </a:solidFill>
                <a:latin typeface="Arial Black" pitchFamily="34" charset="0"/>
              </a:rPr>
              <a:t>Nakladatelství: ODEON </a:t>
            </a:r>
          </a:p>
          <a:p>
            <a:pPr marL="137160" indent="0">
              <a:buNone/>
            </a:pPr>
            <a:r>
              <a:rPr lang="cs-CZ" dirty="0">
                <a:solidFill>
                  <a:schemeClr val="bg1"/>
                </a:solidFill>
                <a:latin typeface="Arial Black" pitchFamily="34" charset="0"/>
              </a:rPr>
              <a:t>Autor: Oscar Wilde </a:t>
            </a:r>
          </a:p>
          <a:p>
            <a:pPr marL="137160" indent="0">
              <a:buNone/>
            </a:pPr>
            <a:endParaRPr lang="cs-CZ" dirty="0">
              <a:solidFill>
                <a:schemeClr val="bg1"/>
              </a:solidFill>
              <a:latin typeface="Arial Black" pitchFamily="34" charset="0"/>
            </a:endParaRPr>
          </a:p>
          <a:p>
            <a:pPr marL="137160" indent="0">
              <a:buNone/>
            </a:pPr>
            <a:r>
              <a:rPr lang="cs-CZ" dirty="0">
                <a:solidFill>
                  <a:schemeClr val="bg1"/>
                </a:solidFill>
                <a:latin typeface="Arial Black" pitchFamily="34" charset="0"/>
              </a:rPr>
              <a:t> V prodeji od: červen 2011 </a:t>
            </a:r>
          </a:p>
          <a:p>
            <a:pPr marL="137160" indent="0">
              <a:buNone/>
            </a:pPr>
            <a:r>
              <a:rPr lang="cs-CZ" dirty="0">
                <a:solidFill>
                  <a:schemeClr val="bg1"/>
                </a:solidFill>
                <a:latin typeface="Arial Black" pitchFamily="34" charset="0"/>
              </a:rPr>
              <a:t>Číslo produktu: 346731 </a:t>
            </a:r>
          </a:p>
          <a:p>
            <a:pPr marL="137160" indent="0">
              <a:buNone/>
            </a:pPr>
            <a:r>
              <a:rPr lang="cs-CZ" dirty="0">
                <a:solidFill>
                  <a:schemeClr val="bg1"/>
                </a:solidFill>
                <a:latin typeface="Arial Black" pitchFamily="34" charset="0"/>
              </a:rPr>
              <a:t>Cena na Arara.cz:  237,- CZK  (s DPH)   </a:t>
            </a:r>
          </a:p>
          <a:p>
            <a:pPr marL="137160" indent="0">
              <a:buNone/>
            </a:pPr>
            <a:r>
              <a:rPr lang="cs-CZ" dirty="0">
                <a:solidFill>
                  <a:schemeClr val="bg1"/>
                </a:solidFill>
                <a:latin typeface="Arial Black" pitchFamily="34" charset="0"/>
              </a:rPr>
              <a:t>Běžná cena: 269,- CZK </a:t>
            </a:r>
          </a:p>
          <a:p>
            <a:endParaRPr lang="cs-CZ"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9967" y="1628799"/>
            <a:ext cx="2736304" cy="3627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610753"/>
      </p:ext>
    </p:extLst>
  </p:cSld>
  <p:clrMapOvr>
    <a:masterClrMapping/>
  </p:clrMapOvr>
  <p:transition spd="slow">
    <p:push dir="u"/>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noAutofit/>
          </a:bodyPr>
          <a:lstStyle/>
          <a:p>
            <a:r>
              <a:rPr lang="cs-CZ" sz="3600" b="0" dirty="0" smtClean="0">
                <a:solidFill>
                  <a:schemeClr val="bg1"/>
                </a:solidFill>
                <a:effectLst/>
                <a:latin typeface="Arial Black" pitchFamily="34" charset="0"/>
              </a:rPr>
              <a:t>Obsah známého díla:</a:t>
            </a:r>
            <a:br>
              <a:rPr lang="cs-CZ" sz="3600" b="0" dirty="0" smtClean="0">
                <a:solidFill>
                  <a:schemeClr val="bg1"/>
                </a:solidFill>
                <a:effectLst/>
                <a:latin typeface="Arial Black" pitchFamily="34" charset="0"/>
              </a:rPr>
            </a:br>
            <a:r>
              <a:rPr lang="cs-CZ" sz="3600" b="0" dirty="0" smtClean="0">
                <a:solidFill>
                  <a:schemeClr val="bg1"/>
                </a:solidFill>
                <a:effectLst/>
                <a:latin typeface="Arial Black" pitchFamily="34" charset="0"/>
              </a:rPr>
              <a:t>Obraz Doriana </a:t>
            </a:r>
            <a:r>
              <a:rPr lang="cs-CZ" sz="3600" b="0" dirty="0" err="1" smtClean="0">
                <a:solidFill>
                  <a:schemeClr val="bg1"/>
                </a:solidFill>
                <a:effectLst/>
                <a:latin typeface="Arial Black" pitchFamily="34" charset="0"/>
              </a:rPr>
              <a:t>Graye</a:t>
            </a:r>
            <a:endParaRPr lang="cs-CZ" sz="3600" b="0" dirty="0">
              <a:solidFill>
                <a:schemeClr val="bg1"/>
              </a:solidFill>
              <a:effectLst/>
              <a:latin typeface="Arial Black" pitchFamily="34" charset="0"/>
            </a:endParaRPr>
          </a:p>
        </p:txBody>
      </p:sp>
      <p:sp>
        <p:nvSpPr>
          <p:cNvPr id="3" name="Zástupný symbol pro obsah 2"/>
          <p:cNvSpPr>
            <a:spLocks noGrp="1"/>
          </p:cNvSpPr>
          <p:nvPr>
            <p:ph idx="1"/>
          </p:nvPr>
        </p:nvSpPr>
        <p:spPr>
          <a:xfrm>
            <a:off x="107504" y="1600200"/>
            <a:ext cx="8712968" cy="5141168"/>
          </a:xfrm>
        </p:spPr>
        <p:txBody>
          <a:bodyPr>
            <a:normAutofit fontScale="85000" lnSpcReduction="10000"/>
          </a:bodyPr>
          <a:lstStyle/>
          <a:p>
            <a:pPr marL="137160" indent="0">
              <a:buNone/>
            </a:pPr>
            <a:r>
              <a:rPr lang="cs-CZ" dirty="0">
                <a:solidFill>
                  <a:schemeClr val="bg1"/>
                </a:solidFill>
                <a:latin typeface="Arial Black" pitchFamily="34" charset="0"/>
              </a:rPr>
              <a:t>Příběh vypráví o mladém Dorianu </a:t>
            </a:r>
            <a:r>
              <a:rPr lang="cs-CZ" dirty="0" err="1">
                <a:solidFill>
                  <a:schemeClr val="bg1"/>
                </a:solidFill>
                <a:latin typeface="Arial Black" pitchFamily="34" charset="0"/>
              </a:rPr>
              <a:t>Grayovi</a:t>
            </a:r>
            <a:r>
              <a:rPr lang="cs-CZ" dirty="0">
                <a:solidFill>
                  <a:schemeClr val="bg1"/>
                </a:solidFill>
                <a:latin typeface="Arial Black" pitchFamily="34" charset="0"/>
              </a:rPr>
              <a:t>. Ten svou krásou učaruje malíři Basilovi </a:t>
            </a:r>
            <a:r>
              <a:rPr lang="cs-CZ" dirty="0" err="1">
                <a:solidFill>
                  <a:schemeClr val="bg1"/>
                </a:solidFill>
                <a:latin typeface="Arial Black" pitchFamily="34" charset="0"/>
              </a:rPr>
              <a:t>Hallwardovi</a:t>
            </a:r>
            <a:r>
              <a:rPr lang="cs-CZ" dirty="0">
                <a:solidFill>
                  <a:schemeClr val="bg1"/>
                </a:solidFill>
                <a:latin typeface="Arial Black" pitchFamily="34" charset="0"/>
              </a:rPr>
              <a:t>. Stává se jeho modelem a múzou. Jednou, když Dorian stojí opět Basilovi modelem, dá se do řeči s malířovým přítelem, lordem Henrym a nechá se oslnit jeho názory o fungování světa - to, co hýbe světem je prý krása a </a:t>
            </a:r>
            <a:r>
              <a:rPr lang="cs-CZ" dirty="0" smtClean="0">
                <a:solidFill>
                  <a:schemeClr val="bg1"/>
                </a:solidFill>
                <a:latin typeface="Arial Black" pitchFamily="34" charset="0"/>
              </a:rPr>
              <a:t>mládí</a:t>
            </a:r>
            <a:r>
              <a:rPr lang="cs-CZ" dirty="0">
                <a:solidFill>
                  <a:schemeClr val="bg1"/>
                </a:solidFill>
                <a:latin typeface="Arial Black" pitchFamily="34" charset="0"/>
              </a:rPr>
              <a:t>. Dorian si uvědomí, že portrét, který mu maluje Basil, bude za několik let nemilosrdně připomínat, jak byl krásný, zatímco on sám již bude zchátralý. Proto vysloví přání, aby známky úpadku nenesl on, ale ten portrét. Jeho přání je naplněno. Z portrétu se stává zrcadlo </a:t>
            </a:r>
            <a:r>
              <a:rPr lang="cs-CZ" dirty="0" err="1">
                <a:solidFill>
                  <a:schemeClr val="bg1"/>
                </a:solidFill>
                <a:latin typeface="Arial Black" pitchFamily="34" charset="0"/>
              </a:rPr>
              <a:t>Dorianovy</a:t>
            </a:r>
            <a:r>
              <a:rPr lang="cs-CZ" dirty="0">
                <a:solidFill>
                  <a:schemeClr val="bg1"/>
                </a:solidFill>
                <a:latin typeface="Arial Black" pitchFamily="34" charset="0"/>
              </a:rPr>
              <a:t> duše, obraz se mění a odráží hříchy, které Dorian </a:t>
            </a:r>
            <a:r>
              <a:rPr lang="cs-CZ" dirty="0" err="1">
                <a:solidFill>
                  <a:schemeClr val="bg1"/>
                </a:solidFill>
                <a:latin typeface="Arial Black" pitchFamily="34" charset="0"/>
              </a:rPr>
              <a:t>Gray</a:t>
            </a:r>
            <a:r>
              <a:rPr lang="cs-CZ" dirty="0">
                <a:solidFill>
                  <a:schemeClr val="bg1"/>
                </a:solidFill>
                <a:latin typeface="Arial Black" pitchFamily="34" charset="0"/>
              </a:rPr>
              <a:t> páchá. </a:t>
            </a:r>
            <a:r>
              <a:rPr lang="cs-CZ" dirty="0" err="1">
                <a:solidFill>
                  <a:schemeClr val="bg1"/>
                </a:solidFill>
                <a:latin typeface="Arial Black" pitchFamily="34" charset="0"/>
              </a:rPr>
              <a:t>Dorianova</a:t>
            </a:r>
            <a:r>
              <a:rPr lang="cs-CZ" dirty="0">
                <a:solidFill>
                  <a:schemeClr val="bg1"/>
                </a:solidFill>
                <a:latin typeface="Arial Black" pitchFamily="34" charset="0"/>
              </a:rPr>
              <a:t> tvář zůstává beze změny, stále mladá a krásná…</a:t>
            </a:r>
          </a:p>
          <a:p>
            <a:endParaRPr lang="cs-CZ" dirty="0"/>
          </a:p>
        </p:txBody>
      </p:sp>
    </p:spTree>
    <p:extLst>
      <p:ext uri="{BB962C8B-B14F-4D97-AF65-F5344CB8AC3E}">
        <p14:creationId xmlns:p14="http://schemas.microsoft.com/office/powerpoint/2010/main" val="427919028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Nadpis 7"/>
          <p:cNvSpPr>
            <a:spLocks noGrp="1"/>
          </p:cNvSpPr>
          <p:nvPr>
            <p:ph type="title"/>
          </p:nvPr>
        </p:nvSpPr>
        <p:spPr/>
        <p:txBody>
          <a:bodyPr>
            <a:normAutofit fontScale="90000"/>
          </a:bodyPr>
          <a:lstStyle/>
          <a:p>
            <a:r>
              <a:rPr lang="cs-CZ" sz="4400" i="1" u="sng" dirty="0">
                <a:solidFill>
                  <a:schemeClr val="bg1"/>
                </a:solidFill>
                <a:latin typeface="Arial Black" pitchFamily="34" charset="0"/>
              </a:rPr>
              <a:t/>
            </a:r>
            <a:br>
              <a:rPr lang="cs-CZ" sz="4400" i="1" u="sng" dirty="0">
                <a:solidFill>
                  <a:schemeClr val="bg1"/>
                </a:solidFill>
                <a:latin typeface="Arial Black" pitchFamily="34" charset="0"/>
              </a:rPr>
            </a:br>
            <a:r>
              <a:rPr lang="cs-CZ" sz="4400" i="1" u="sng" dirty="0" smtClean="0">
                <a:solidFill>
                  <a:schemeClr val="bg1"/>
                </a:solidFill>
                <a:latin typeface="Arial Black" pitchFamily="34" charset="0"/>
              </a:rPr>
              <a:t>Obraz </a:t>
            </a:r>
            <a:r>
              <a:rPr lang="cs-CZ" sz="4400" i="1" u="sng" dirty="0">
                <a:solidFill>
                  <a:schemeClr val="bg1"/>
                </a:solidFill>
                <a:latin typeface="Arial Black" pitchFamily="34" charset="0"/>
              </a:rPr>
              <a:t>Doriana </a:t>
            </a:r>
            <a:r>
              <a:rPr lang="cs-CZ" sz="4400" i="1" u="sng" dirty="0" err="1">
                <a:solidFill>
                  <a:schemeClr val="bg1"/>
                </a:solidFill>
                <a:latin typeface="Arial Black" pitchFamily="34" charset="0"/>
              </a:rPr>
              <a:t>Graye</a:t>
            </a:r>
            <a:r>
              <a:rPr lang="cs-CZ" sz="4400" u="sng" dirty="0">
                <a:solidFill>
                  <a:schemeClr val="bg1"/>
                </a:solidFill>
                <a:latin typeface="Arial Black" pitchFamily="34" charset="0"/>
              </a:rPr>
              <a:t> </a:t>
            </a:r>
            <a:r>
              <a:rPr lang="cs-CZ" sz="4400" u="sng" dirty="0" smtClean="0">
                <a:solidFill>
                  <a:schemeClr val="bg1"/>
                </a:solidFill>
                <a:latin typeface="Arial Black" pitchFamily="34" charset="0"/>
              </a:rPr>
              <a:t/>
            </a:r>
            <a:br>
              <a:rPr lang="cs-CZ" sz="4400" u="sng" dirty="0" smtClean="0">
                <a:solidFill>
                  <a:schemeClr val="bg1"/>
                </a:solidFill>
                <a:latin typeface="Arial Black" pitchFamily="34" charset="0"/>
              </a:rPr>
            </a:br>
            <a:r>
              <a:rPr lang="cs-CZ" sz="2700" dirty="0" smtClean="0">
                <a:solidFill>
                  <a:schemeClr val="bg1"/>
                </a:solidFill>
                <a:latin typeface="Arial Black" pitchFamily="34" charset="0"/>
              </a:rPr>
              <a:t>(</a:t>
            </a:r>
            <a:r>
              <a:rPr lang="cs-CZ" sz="2700" dirty="0" err="1" smtClean="0">
                <a:solidFill>
                  <a:schemeClr val="bg1"/>
                </a:solidFill>
                <a:latin typeface="Arial Black" pitchFamily="34" charset="0"/>
              </a:rPr>
              <a:t>The</a:t>
            </a:r>
            <a:r>
              <a:rPr lang="cs-CZ" sz="2700" dirty="0" smtClean="0">
                <a:solidFill>
                  <a:schemeClr val="bg1"/>
                </a:solidFill>
                <a:latin typeface="Arial Black" pitchFamily="34" charset="0"/>
              </a:rPr>
              <a:t> Picture </a:t>
            </a:r>
            <a:r>
              <a:rPr lang="cs-CZ" sz="2700" dirty="0" err="1" smtClean="0">
                <a:solidFill>
                  <a:schemeClr val="bg1"/>
                </a:solidFill>
                <a:latin typeface="Arial Black" pitchFamily="34" charset="0"/>
              </a:rPr>
              <a:t>of</a:t>
            </a:r>
            <a:r>
              <a:rPr lang="cs-CZ" sz="2700" dirty="0" smtClean="0">
                <a:solidFill>
                  <a:schemeClr val="bg1"/>
                </a:solidFill>
                <a:latin typeface="Arial Black" pitchFamily="34" charset="0"/>
              </a:rPr>
              <a:t> Dorian </a:t>
            </a:r>
            <a:r>
              <a:rPr lang="cs-CZ" sz="2700" dirty="0" err="1" smtClean="0">
                <a:solidFill>
                  <a:schemeClr val="bg1"/>
                </a:solidFill>
                <a:latin typeface="Arial Black" pitchFamily="34" charset="0"/>
              </a:rPr>
              <a:t>Gray</a:t>
            </a:r>
            <a:r>
              <a:rPr lang="cs-CZ" sz="2700" dirty="0" smtClean="0">
                <a:solidFill>
                  <a:schemeClr val="bg1"/>
                </a:solidFill>
                <a:latin typeface="Arial Black" pitchFamily="34" charset="0"/>
              </a:rPr>
              <a:t>) </a:t>
            </a:r>
            <a:r>
              <a:rPr lang="cs-CZ" sz="3100" b="0" dirty="0">
                <a:solidFill>
                  <a:schemeClr val="bg1"/>
                </a:solidFill>
                <a:effectLst/>
                <a:latin typeface="Arial Black" pitchFamily="34" charset="0"/>
              </a:rPr>
              <a:t/>
            </a:r>
            <a:br>
              <a:rPr lang="cs-CZ" sz="3100" b="0" dirty="0">
                <a:solidFill>
                  <a:schemeClr val="bg1"/>
                </a:solidFill>
                <a:effectLst/>
                <a:latin typeface="Arial Black" pitchFamily="34" charset="0"/>
              </a:rPr>
            </a:br>
            <a:endParaRPr lang="cs-CZ" b="0" dirty="0">
              <a:effectLst/>
            </a:endParaRPr>
          </a:p>
        </p:txBody>
      </p:sp>
      <p:sp>
        <p:nvSpPr>
          <p:cNvPr id="9" name="Zástupný symbol pro obsah 8"/>
          <p:cNvSpPr>
            <a:spLocks noGrp="1"/>
          </p:cNvSpPr>
          <p:nvPr>
            <p:ph sz="half" idx="1"/>
          </p:nvPr>
        </p:nvSpPr>
        <p:spPr>
          <a:xfrm>
            <a:off x="755576" y="1547018"/>
            <a:ext cx="4038600" cy="4525963"/>
          </a:xfrm>
        </p:spPr>
        <p:txBody>
          <a:bodyPr/>
          <a:lstStyle/>
          <a:p>
            <a:endParaRPr lang="cs-CZ" dirty="0"/>
          </a:p>
        </p:txBody>
      </p:sp>
      <p:sp>
        <p:nvSpPr>
          <p:cNvPr id="10" name="Zástupný symbol pro obsah 9"/>
          <p:cNvSpPr>
            <a:spLocks noGrp="1"/>
          </p:cNvSpPr>
          <p:nvPr>
            <p:ph sz="half" idx="2"/>
          </p:nvPr>
        </p:nvSpPr>
        <p:spPr/>
        <p:txBody>
          <a:bodyPr/>
          <a:lstStyle/>
          <a:p>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5656" y="1772816"/>
            <a:ext cx="646177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5251558"/>
      </p:ext>
    </p:extLst>
  </p:cSld>
  <p:clrMapOvr>
    <a:masterClrMapping/>
  </p:clrMapOvr>
  <p:transition spd="slow">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p:cNvSpPr>
            <a:spLocks noGrp="1"/>
          </p:cNvSpPr>
          <p:nvPr>
            <p:ph type="title"/>
          </p:nvPr>
        </p:nvSpPr>
        <p:spPr/>
        <p:txBody>
          <a:bodyPr>
            <a:normAutofit fontScale="90000"/>
          </a:bodyPr>
          <a:lstStyle/>
          <a:p>
            <a:r>
              <a:rPr lang="cs-CZ" b="0" dirty="0" smtClean="0">
                <a:solidFill>
                  <a:schemeClr val="bg1"/>
                </a:solidFill>
                <a:effectLst/>
                <a:latin typeface="Arial Black" pitchFamily="34" charset="0"/>
              </a:rPr>
              <a:t>CHARAKTERISTIKA LITERÁRNÍ POSTAVY</a:t>
            </a:r>
            <a:endParaRPr lang="cs-CZ" b="0" dirty="0">
              <a:solidFill>
                <a:schemeClr val="bg1"/>
              </a:solidFill>
              <a:effectLst/>
              <a:latin typeface="Arial Black" pitchFamily="34" charset="0"/>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56607143"/>
              </p:ext>
            </p:extLst>
          </p:nvPr>
        </p:nvGraphicFramePr>
        <p:xfrm>
          <a:off x="457200" y="1600200"/>
          <a:ext cx="8229600" cy="4997152"/>
        </p:xfrm>
        <a:graphic>
          <a:graphicData uri="http://schemas.openxmlformats.org/drawingml/2006/table">
            <a:tbl>
              <a:tblPr firstRow="1" bandRow="1">
                <a:tableStyleId>{5C22544A-7EE6-4342-B048-85BDC9FD1C3A}</a:tableStyleId>
              </a:tblPr>
              <a:tblGrid>
                <a:gridCol w="4114800"/>
                <a:gridCol w="4114800"/>
              </a:tblGrid>
              <a:tr h="471988">
                <a:tc>
                  <a:txBody>
                    <a:bodyPr/>
                    <a:lstStyle/>
                    <a:p>
                      <a:pPr algn="ctr"/>
                      <a:r>
                        <a:rPr lang="cs-CZ" sz="2000" dirty="0" smtClean="0">
                          <a:solidFill>
                            <a:schemeClr val="bg1"/>
                          </a:solidFill>
                        </a:rPr>
                        <a:t>CHARAKTERISTIKA VNĚJŠÍ</a:t>
                      </a:r>
                      <a:endParaRPr lang="cs-CZ" sz="2000" dirty="0">
                        <a:solidFill>
                          <a:schemeClr val="bg1"/>
                        </a:solidFill>
                      </a:endParaRPr>
                    </a:p>
                  </a:txBody>
                  <a:tcPr/>
                </a:tc>
                <a:tc>
                  <a:txBody>
                    <a:bodyPr/>
                    <a:lstStyle/>
                    <a:p>
                      <a:pPr algn="ctr"/>
                      <a:r>
                        <a:rPr lang="cs-CZ" sz="2000" dirty="0" smtClean="0">
                          <a:solidFill>
                            <a:schemeClr val="bg1"/>
                          </a:solidFill>
                        </a:rPr>
                        <a:t>CHARAKTERISTIKA VNITŘNÍ</a:t>
                      </a:r>
                      <a:endParaRPr lang="cs-CZ" sz="2000" dirty="0">
                        <a:solidFill>
                          <a:schemeClr val="bg1"/>
                        </a:solidFill>
                      </a:endParaRPr>
                    </a:p>
                  </a:txBody>
                  <a:tcPr/>
                </a:tc>
              </a:tr>
              <a:tr h="4525164">
                <a:tc>
                  <a:txBody>
                    <a:bodyPr/>
                    <a:lstStyle/>
                    <a:p>
                      <a:endParaRPr lang="cs-CZ" dirty="0" smtClean="0"/>
                    </a:p>
                    <a:p>
                      <a:r>
                        <a:rPr lang="cs-CZ" b="1" dirty="0" smtClean="0"/>
                        <a:t>Popisuje</a:t>
                      </a:r>
                      <a:r>
                        <a:rPr lang="cs-CZ" b="1" baseline="0" dirty="0" smtClean="0"/>
                        <a:t> vnější vzhled hrdiny</a:t>
                      </a:r>
                    </a:p>
                    <a:p>
                      <a:endParaRPr lang="cs-CZ" baseline="0" dirty="0" smtClean="0"/>
                    </a:p>
                    <a:p>
                      <a:r>
                        <a:rPr lang="cs-CZ" baseline="0" dirty="0" smtClean="0"/>
                        <a:t>Postupuje :</a:t>
                      </a:r>
                    </a:p>
                    <a:p>
                      <a:pPr marL="342900" indent="-342900">
                        <a:buFont typeface="+mj-lt"/>
                        <a:buAutoNum type="arabicPeriod"/>
                      </a:pPr>
                      <a:r>
                        <a:rPr lang="cs-CZ" baseline="0" dirty="0" smtClean="0"/>
                        <a:t>od celku k detailům</a:t>
                      </a:r>
                    </a:p>
                    <a:p>
                      <a:pPr marL="285750" indent="-285750">
                        <a:buFont typeface="Arial" pitchFamily="34" charset="0"/>
                        <a:buChar char="•"/>
                      </a:pPr>
                      <a:r>
                        <a:rPr lang="cs-CZ" baseline="0" dirty="0" smtClean="0"/>
                        <a:t>celkový vzhled </a:t>
                      </a:r>
                    </a:p>
                    <a:p>
                      <a:pPr marL="285750" indent="-285750">
                        <a:buFont typeface="Arial" pitchFamily="34" charset="0"/>
                        <a:buChar char="•"/>
                      </a:pPr>
                      <a:r>
                        <a:rPr lang="cs-CZ" baseline="0" dirty="0" smtClean="0"/>
                        <a:t>typ postavy</a:t>
                      </a:r>
                    </a:p>
                    <a:p>
                      <a:pPr marL="285750" indent="-285750">
                        <a:buFont typeface="Arial" pitchFamily="34" charset="0"/>
                        <a:buChar char="•"/>
                      </a:pPr>
                      <a:r>
                        <a:rPr lang="cs-CZ" baseline="0" dirty="0" smtClean="0"/>
                        <a:t>tělesná výška</a:t>
                      </a:r>
                    </a:p>
                    <a:p>
                      <a:pPr marL="285750" indent="-285750">
                        <a:buFont typeface="Arial" pitchFamily="34" charset="0"/>
                        <a:buChar char="•"/>
                      </a:pPr>
                      <a:r>
                        <a:rPr lang="cs-CZ" baseline="0" dirty="0" smtClean="0"/>
                        <a:t>výrazné rysy – držení těla, chůze….</a:t>
                      </a:r>
                    </a:p>
                    <a:p>
                      <a:pPr marL="342900" indent="-342900">
                        <a:buFont typeface="Arial" pitchFamily="34" charset="0"/>
                        <a:buAutoNum type="arabicPeriod" startAt="2"/>
                      </a:pPr>
                      <a:endParaRPr lang="cs-CZ" baseline="0" dirty="0" smtClean="0"/>
                    </a:p>
                    <a:p>
                      <a:pPr marL="342900" indent="-342900">
                        <a:buFont typeface="Arial" pitchFamily="34" charset="0"/>
                        <a:buAutoNum type="arabicPeriod" startAt="2"/>
                      </a:pPr>
                      <a:r>
                        <a:rPr lang="cs-CZ" baseline="0" dirty="0" smtClean="0"/>
                        <a:t>směrem dolů</a:t>
                      </a:r>
                    </a:p>
                    <a:p>
                      <a:pPr marL="285750" indent="-285750">
                        <a:buFont typeface="Arial" pitchFamily="34" charset="0"/>
                        <a:buChar char="•"/>
                      </a:pPr>
                      <a:r>
                        <a:rPr lang="cs-CZ" baseline="0" dirty="0" smtClean="0"/>
                        <a:t>hlava</a:t>
                      </a:r>
                    </a:p>
                    <a:p>
                      <a:pPr marL="285750" indent="-285750">
                        <a:buFont typeface="Arial" pitchFamily="34" charset="0"/>
                        <a:buChar char="•"/>
                      </a:pPr>
                      <a:r>
                        <a:rPr lang="cs-CZ" baseline="0" dirty="0" smtClean="0"/>
                        <a:t>končetiny a trup</a:t>
                      </a:r>
                    </a:p>
                    <a:p>
                      <a:pPr marL="0" indent="0">
                        <a:buFont typeface="Arial" pitchFamily="34" charset="0"/>
                        <a:buNone/>
                      </a:pPr>
                      <a:endParaRPr lang="cs-CZ" baseline="0" dirty="0" smtClean="0"/>
                    </a:p>
                    <a:p>
                      <a:pPr marL="0" indent="0">
                        <a:buFont typeface="Arial" pitchFamily="34" charset="0"/>
                        <a:buNone/>
                      </a:pPr>
                      <a:r>
                        <a:rPr lang="cs-CZ" baseline="0" dirty="0" smtClean="0"/>
                        <a:t>3.   oblékání apod.</a:t>
                      </a:r>
                    </a:p>
                    <a:p>
                      <a:pPr marL="0" indent="0">
                        <a:buFont typeface="+mj-lt"/>
                        <a:buNone/>
                      </a:pPr>
                      <a:endParaRPr lang="cs-CZ" dirty="0" smtClean="0"/>
                    </a:p>
                  </a:txBody>
                  <a:tcPr/>
                </a:tc>
                <a:tc>
                  <a:txBody>
                    <a:bodyPr/>
                    <a:lstStyle/>
                    <a:p>
                      <a:endParaRPr lang="cs-CZ" dirty="0" smtClean="0"/>
                    </a:p>
                    <a:p>
                      <a:r>
                        <a:rPr lang="cs-CZ" b="1" dirty="0" smtClean="0"/>
                        <a:t>Popisuje hrdinovy</a:t>
                      </a:r>
                      <a:r>
                        <a:rPr lang="cs-CZ" b="1" baseline="0" dirty="0" smtClean="0"/>
                        <a:t> </a:t>
                      </a:r>
                      <a:r>
                        <a:rPr lang="cs-CZ" b="1" dirty="0" smtClean="0"/>
                        <a:t>vlastnosti</a:t>
                      </a:r>
                    </a:p>
                    <a:p>
                      <a:endParaRPr lang="cs-CZ" dirty="0" smtClean="0"/>
                    </a:p>
                    <a:p>
                      <a:r>
                        <a:rPr lang="cs-CZ" dirty="0" smtClean="0"/>
                        <a:t>1.  Přímá:</a:t>
                      </a:r>
                      <a:r>
                        <a:rPr lang="cs-CZ" baseline="0" dirty="0" smtClean="0"/>
                        <a:t> </a:t>
                      </a:r>
                    </a:p>
                    <a:p>
                      <a:r>
                        <a:rPr lang="cs-CZ" baseline="0" dirty="0" smtClean="0"/>
                        <a:t>vyjmenováváme, používáme přirovnání, rčení, přísloví</a:t>
                      </a:r>
                    </a:p>
                    <a:p>
                      <a:endParaRPr lang="cs-CZ" baseline="0" dirty="0" smtClean="0"/>
                    </a:p>
                    <a:p>
                      <a:r>
                        <a:rPr lang="cs-CZ" baseline="0" dirty="0" smtClean="0"/>
                        <a:t>2.  Nepřímá:</a:t>
                      </a:r>
                    </a:p>
                    <a:p>
                      <a:r>
                        <a:rPr lang="cs-CZ" baseline="0" dirty="0" smtClean="0"/>
                        <a:t>využijeme část příběhu ukazující hrdinovo typické chování</a:t>
                      </a:r>
                    </a:p>
                    <a:p>
                      <a:r>
                        <a:rPr lang="cs-CZ" baseline="0" dirty="0" smtClean="0"/>
                        <a:t>/ pozor….příběh nesmí být delší než jedna třetina slohové práce /</a:t>
                      </a:r>
                      <a:endParaRPr lang="cs-CZ" dirty="0"/>
                    </a:p>
                  </a:txBody>
                  <a:tcPr/>
                </a:tc>
              </a:tr>
            </a:tbl>
          </a:graphicData>
        </a:graphic>
      </p:graphicFrame>
    </p:spTree>
    <p:extLst>
      <p:ext uri="{BB962C8B-B14F-4D97-AF65-F5344CB8AC3E}">
        <p14:creationId xmlns:p14="http://schemas.microsoft.com/office/powerpoint/2010/main" val="330309913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p:txBody>
          <a:bodyPr>
            <a:normAutofit fontScale="90000"/>
          </a:bodyPr>
          <a:lstStyle/>
          <a:p>
            <a:r>
              <a:rPr lang="cs-CZ" b="0" dirty="0" smtClean="0">
                <a:solidFill>
                  <a:schemeClr val="bg1"/>
                </a:solidFill>
                <a:effectLst/>
                <a:latin typeface="Arial Black" pitchFamily="34" charset="0"/>
              </a:rPr>
              <a:t>Literární termíny: </a:t>
            </a:r>
            <a:br>
              <a:rPr lang="cs-CZ" b="0" dirty="0" smtClean="0">
                <a:solidFill>
                  <a:schemeClr val="bg1"/>
                </a:solidFill>
                <a:effectLst/>
                <a:latin typeface="Arial Black" pitchFamily="34" charset="0"/>
              </a:rPr>
            </a:br>
            <a:r>
              <a:rPr lang="cs-CZ" sz="3100" b="0" dirty="0" smtClean="0">
                <a:solidFill>
                  <a:srgbClr val="C00000"/>
                </a:solidFill>
                <a:effectLst/>
                <a:latin typeface="Arial Black" pitchFamily="34" charset="0"/>
              </a:rPr>
              <a:t>zopakujte si, co jste se dnes naučili</a:t>
            </a:r>
            <a:endParaRPr lang="cs-CZ" sz="3100" b="0" dirty="0">
              <a:solidFill>
                <a:srgbClr val="C00000"/>
              </a:solidFill>
              <a:effectLst/>
              <a:latin typeface="Arial Black" pitchFamily="34" charset="0"/>
            </a:endParaRPr>
          </a:p>
        </p:txBody>
      </p:sp>
      <p:sp>
        <p:nvSpPr>
          <p:cNvPr id="6" name="Zástupný symbol pro obsah 5"/>
          <p:cNvSpPr>
            <a:spLocks noGrp="1"/>
          </p:cNvSpPr>
          <p:nvPr>
            <p:ph idx="1"/>
          </p:nvPr>
        </p:nvSpPr>
        <p:spPr/>
        <p:style>
          <a:lnRef idx="1">
            <a:schemeClr val="accent1"/>
          </a:lnRef>
          <a:fillRef idx="2">
            <a:schemeClr val="accent1"/>
          </a:fillRef>
          <a:effectRef idx="1">
            <a:schemeClr val="accent1"/>
          </a:effectRef>
          <a:fontRef idx="minor">
            <a:schemeClr val="dk1"/>
          </a:fontRef>
        </p:style>
        <p:txBody>
          <a:bodyPr>
            <a:normAutofit lnSpcReduction="10000"/>
          </a:bodyPr>
          <a:lstStyle/>
          <a:p>
            <a:pPr marL="137160" indent="0">
              <a:buNone/>
            </a:pPr>
            <a:endParaRPr lang="cs-CZ" dirty="0" smtClean="0"/>
          </a:p>
          <a:p>
            <a:pPr>
              <a:buClrTx/>
            </a:pPr>
            <a:r>
              <a:rPr lang="cs-CZ" b="1" dirty="0" smtClean="0">
                <a:solidFill>
                  <a:schemeClr val="bg1"/>
                </a:solidFill>
              </a:rPr>
              <a:t>Výpisek</a:t>
            </a:r>
          </a:p>
          <a:p>
            <a:pPr>
              <a:buClrTx/>
            </a:pPr>
            <a:r>
              <a:rPr lang="cs-CZ" b="1" dirty="0" smtClean="0">
                <a:solidFill>
                  <a:schemeClr val="bg1"/>
                </a:solidFill>
              </a:rPr>
              <a:t>Výtah</a:t>
            </a:r>
            <a:endParaRPr lang="cs-CZ" b="1" dirty="0">
              <a:solidFill>
                <a:schemeClr val="bg1"/>
              </a:solidFill>
            </a:endParaRPr>
          </a:p>
          <a:p>
            <a:pPr>
              <a:buClrTx/>
            </a:pPr>
            <a:r>
              <a:rPr lang="cs-CZ" b="1" dirty="0" smtClean="0">
                <a:solidFill>
                  <a:schemeClr val="bg1"/>
                </a:solidFill>
              </a:rPr>
              <a:t>Citát</a:t>
            </a:r>
          </a:p>
          <a:p>
            <a:pPr>
              <a:buClrTx/>
            </a:pPr>
            <a:r>
              <a:rPr lang="cs-CZ" b="1" dirty="0" smtClean="0">
                <a:solidFill>
                  <a:schemeClr val="bg1"/>
                </a:solidFill>
              </a:rPr>
              <a:t>Portrét</a:t>
            </a:r>
          </a:p>
          <a:p>
            <a:pPr>
              <a:buClrTx/>
            </a:pPr>
            <a:r>
              <a:rPr lang="cs-CZ" b="1" dirty="0" smtClean="0">
                <a:solidFill>
                  <a:schemeClr val="bg1"/>
                </a:solidFill>
              </a:rPr>
              <a:t>Karikatura</a:t>
            </a:r>
          </a:p>
          <a:p>
            <a:pPr>
              <a:buClrTx/>
            </a:pPr>
            <a:r>
              <a:rPr lang="cs-CZ" b="1" dirty="0" smtClean="0">
                <a:solidFill>
                  <a:schemeClr val="bg1"/>
                </a:solidFill>
              </a:rPr>
              <a:t>Charakteristika</a:t>
            </a:r>
            <a:endParaRPr lang="cs-CZ" b="1" dirty="0">
              <a:solidFill>
                <a:schemeClr val="bg1"/>
              </a:solidFill>
            </a:endParaRPr>
          </a:p>
          <a:p>
            <a:pPr>
              <a:buClrTx/>
            </a:pPr>
            <a:r>
              <a:rPr lang="cs-CZ" b="1" dirty="0" smtClean="0">
                <a:solidFill>
                  <a:schemeClr val="bg1"/>
                </a:solidFill>
              </a:rPr>
              <a:t>Horor</a:t>
            </a:r>
          </a:p>
          <a:p>
            <a:pPr>
              <a:buClrTx/>
            </a:pPr>
            <a:r>
              <a:rPr lang="cs-CZ" b="1" dirty="0" smtClean="0">
                <a:solidFill>
                  <a:schemeClr val="bg1"/>
                </a:solidFill>
              </a:rPr>
              <a:t>Muzikál</a:t>
            </a:r>
          </a:p>
          <a:p>
            <a:pPr>
              <a:buClrTx/>
            </a:pPr>
            <a:r>
              <a:rPr lang="cs-CZ" b="1" dirty="0" smtClean="0">
                <a:solidFill>
                  <a:schemeClr val="bg1"/>
                </a:solidFill>
              </a:rPr>
              <a:t>Televizní inscenace</a:t>
            </a:r>
            <a:endParaRPr lang="cs-CZ" b="1" dirty="0">
              <a:solidFill>
                <a:schemeClr val="bg1"/>
              </a:solidFill>
            </a:endParaRPr>
          </a:p>
        </p:txBody>
      </p:sp>
    </p:spTree>
    <p:extLst>
      <p:ext uri="{BB962C8B-B14F-4D97-AF65-F5344CB8AC3E}">
        <p14:creationId xmlns:p14="http://schemas.microsoft.com/office/powerpoint/2010/main" val="15246668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67544" y="116632"/>
            <a:ext cx="8229600" cy="792088"/>
          </a:xfrm>
        </p:spPr>
        <p:txBody>
          <a:bodyPr>
            <a:normAutofit/>
          </a:bodyPr>
          <a:lstStyle/>
          <a:p>
            <a:r>
              <a:rPr lang="cs-CZ" b="0" dirty="0" smtClean="0">
                <a:solidFill>
                  <a:schemeClr val="bg1"/>
                </a:solidFill>
                <a:effectLst/>
                <a:latin typeface="Arial Black" pitchFamily="34" charset="0"/>
              </a:rPr>
              <a:t>Citace: ilustrace, fotografie</a:t>
            </a:r>
            <a:endParaRPr lang="cs-CZ" b="0" dirty="0">
              <a:solidFill>
                <a:schemeClr val="bg1"/>
              </a:solidFill>
              <a:effectLst/>
              <a:latin typeface="Arial Black" pitchFamily="34" charset="0"/>
            </a:endParaRPr>
          </a:p>
        </p:txBody>
      </p:sp>
      <p:sp>
        <p:nvSpPr>
          <p:cNvPr id="3" name="Zástupný symbol pro obsah 2"/>
          <p:cNvSpPr>
            <a:spLocks noGrp="1"/>
          </p:cNvSpPr>
          <p:nvPr>
            <p:ph idx="1"/>
          </p:nvPr>
        </p:nvSpPr>
        <p:spPr>
          <a:xfrm>
            <a:off x="107504" y="1052736"/>
            <a:ext cx="8856984" cy="5688632"/>
          </a:xfrm>
        </p:spPr>
        <p:style>
          <a:lnRef idx="1">
            <a:schemeClr val="accent1"/>
          </a:lnRef>
          <a:fillRef idx="2">
            <a:schemeClr val="accent1"/>
          </a:fillRef>
          <a:effectRef idx="1">
            <a:schemeClr val="accent1"/>
          </a:effectRef>
          <a:fontRef idx="minor">
            <a:schemeClr val="dk1"/>
          </a:fontRef>
        </p:style>
        <p:txBody>
          <a:bodyPr>
            <a:noAutofit/>
          </a:bodyPr>
          <a:lstStyle/>
          <a:p>
            <a:pPr>
              <a:buClrTx/>
              <a:buFont typeface="Wingdings" pitchFamily="2" charset="2"/>
              <a:buChar char="q"/>
            </a:pPr>
            <a:r>
              <a:rPr lang="cs-CZ" sz="2000" dirty="0" smtClean="0">
                <a:solidFill>
                  <a:schemeClr val="bg1"/>
                </a:solidFill>
              </a:rPr>
              <a:t>SARONY, </a:t>
            </a:r>
            <a:r>
              <a:rPr lang="cs-CZ" sz="2000" dirty="0">
                <a:solidFill>
                  <a:schemeClr val="bg1"/>
                </a:solidFill>
              </a:rPr>
              <a:t>Napoleon. </a:t>
            </a:r>
            <a:r>
              <a:rPr lang="cs-CZ" sz="2000" i="1" dirty="0">
                <a:solidFill>
                  <a:schemeClr val="bg1"/>
                </a:solidFill>
              </a:rPr>
              <a:t>Http://en.wikipedia.org</a:t>
            </a:r>
            <a:r>
              <a:rPr lang="cs-CZ" sz="2000" dirty="0">
                <a:solidFill>
                  <a:schemeClr val="bg1"/>
                </a:solidFill>
              </a:rPr>
              <a:t> [online]. 16:16, 5 </a:t>
            </a:r>
            <a:r>
              <a:rPr lang="cs-CZ" sz="2000" dirty="0" err="1">
                <a:solidFill>
                  <a:schemeClr val="bg1"/>
                </a:solidFill>
              </a:rPr>
              <a:t>December</a:t>
            </a:r>
            <a:r>
              <a:rPr lang="cs-CZ" sz="2000" dirty="0">
                <a:solidFill>
                  <a:schemeClr val="bg1"/>
                </a:solidFill>
              </a:rPr>
              <a:t> 2008.  [cit. 2011-09-20]. File:Oscar Wilde portrait.jpg. Dostupné z WWW: &lt;http://en.wikipedia.org/wiki/</a:t>
            </a:r>
            <a:r>
              <a:rPr lang="cs-CZ" sz="2000" dirty="0" err="1">
                <a:solidFill>
                  <a:schemeClr val="bg1"/>
                </a:solidFill>
              </a:rPr>
              <a:t>File:Oscar_Wilde_portrait.jpg</a:t>
            </a:r>
            <a:r>
              <a:rPr lang="cs-CZ" sz="2000" dirty="0">
                <a:solidFill>
                  <a:schemeClr val="bg1"/>
                </a:solidFill>
              </a:rPr>
              <a:t>&gt;.</a:t>
            </a:r>
          </a:p>
          <a:p>
            <a:pPr>
              <a:buClrTx/>
              <a:buFont typeface="Wingdings" pitchFamily="2" charset="2"/>
              <a:buChar char="q"/>
            </a:pPr>
            <a:r>
              <a:rPr lang="cs-CZ" sz="2000" dirty="0" smtClean="0">
                <a:solidFill>
                  <a:schemeClr val="bg1"/>
                </a:solidFill>
              </a:rPr>
              <a:t>FILMOVÝ ZÁBĚR </a:t>
            </a:r>
            <a:r>
              <a:rPr lang="cs-CZ" sz="2000" dirty="0">
                <a:solidFill>
                  <a:schemeClr val="bg1"/>
                </a:solidFill>
              </a:rPr>
              <a:t>. </a:t>
            </a:r>
            <a:r>
              <a:rPr lang="cs-CZ" sz="2000" i="1" dirty="0">
                <a:solidFill>
                  <a:schemeClr val="bg1"/>
                </a:solidFill>
              </a:rPr>
              <a:t>Http</a:t>
            </a:r>
            <a:r>
              <a:rPr lang="cs-CZ" sz="2000" i="1" dirty="0" smtClean="0">
                <a:solidFill>
                  <a:schemeClr val="bg1"/>
                </a:solidFill>
              </a:rPr>
              <a:t>://en.wikipedia.org</a:t>
            </a:r>
            <a:r>
              <a:rPr lang="cs-CZ" sz="2000" dirty="0">
                <a:solidFill>
                  <a:schemeClr val="bg1"/>
                </a:solidFill>
              </a:rPr>
              <a:t> [online]. 11:18, 27 August </a:t>
            </a:r>
            <a:r>
              <a:rPr lang="cs-CZ" sz="2000" dirty="0" smtClean="0">
                <a:solidFill>
                  <a:schemeClr val="bg1"/>
                </a:solidFill>
              </a:rPr>
              <a:t>2006.  </a:t>
            </a:r>
            <a:r>
              <a:rPr lang="cs-CZ" sz="2000" dirty="0">
                <a:solidFill>
                  <a:schemeClr val="bg1"/>
                </a:solidFill>
              </a:rPr>
              <a:t>[cit. 2011-09-20]. File:Doriangray 1945.jpg. Dostupné z WWW: &lt;http://en.wikipedia.org/wiki/File:Doriangray_1945.jpg</a:t>
            </a:r>
            <a:r>
              <a:rPr lang="cs-CZ" sz="2000" dirty="0" smtClean="0">
                <a:solidFill>
                  <a:schemeClr val="bg1"/>
                </a:solidFill>
              </a:rPr>
              <a:t>&gt;.</a:t>
            </a:r>
          </a:p>
          <a:p>
            <a:pPr>
              <a:buClrTx/>
              <a:buFont typeface="Wingdings" pitchFamily="2" charset="2"/>
              <a:buChar char="q"/>
            </a:pPr>
            <a:r>
              <a:rPr lang="cs-CZ" sz="2000" dirty="0">
                <a:solidFill>
                  <a:schemeClr val="bg1"/>
                </a:solidFill>
              </a:rPr>
              <a:t>SARONY, Napoleon. </a:t>
            </a:r>
            <a:r>
              <a:rPr lang="cs-CZ" sz="2000" i="1" dirty="0">
                <a:solidFill>
                  <a:schemeClr val="bg1"/>
                </a:solidFill>
              </a:rPr>
              <a:t>Http://en.wikipedia.org</a:t>
            </a:r>
            <a:r>
              <a:rPr lang="cs-CZ" sz="2000" dirty="0">
                <a:solidFill>
                  <a:schemeClr val="bg1"/>
                </a:solidFill>
              </a:rPr>
              <a:t> [online]. 05:45, 13 </a:t>
            </a:r>
            <a:r>
              <a:rPr lang="cs-CZ" sz="2000" dirty="0" err="1">
                <a:solidFill>
                  <a:schemeClr val="bg1"/>
                </a:solidFill>
              </a:rPr>
              <a:t>December</a:t>
            </a:r>
            <a:r>
              <a:rPr lang="cs-CZ" sz="2000" dirty="0">
                <a:solidFill>
                  <a:schemeClr val="bg1"/>
                </a:solidFill>
              </a:rPr>
              <a:t> 2009.  [cit. 2011-09-20]. File:A Wilde </a:t>
            </a:r>
            <a:r>
              <a:rPr lang="cs-CZ" sz="2000" dirty="0" err="1">
                <a:solidFill>
                  <a:schemeClr val="bg1"/>
                </a:solidFill>
              </a:rPr>
              <a:t>time</a:t>
            </a:r>
            <a:r>
              <a:rPr lang="cs-CZ" sz="2000" dirty="0">
                <a:solidFill>
                  <a:schemeClr val="bg1"/>
                </a:solidFill>
              </a:rPr>
              <a:t> 3.jpg. Dostupné z WWW: &lt;http://en.wikipedia.org/wiki/File:A_Wilde_time_3.jpg&gt;.</a:t>
            </a:r>
          </a:p>
          <a:p>
            <a:pPr>
              <a:buClrTx/>
              <a:buFont typeface="Wingdings" pitchFamily="2" charset="2"/>
              <a:buChar char="q"/>
            </a:pPr>
            <a:r>
              <a:rPr lang="cs-CZ" sz="2000" dirty="0" smtClean="0"/>
              <a:t>SAMBOURNE, </a:t>
            </a:r>
            <a:r>
              <a:rPr lang="cs-CZ" sz="2000" dirty="0" err="1" smtClean="0"/>
              <a:t>Linley</a:t>
            </a:r>
            <a:r>
              <a:rPr lang="cs-CZ" sz="2000" dirty="0" smtClean="0">
                <a:solidFill>
                  <a:schemeClr val="bg1"/>
                </a:solidFill>
              </a:rPr>
              <a:t>.</a:t>
            </a:r>
            <a:r>
              <a:rPr lang="cs-CZ" sz="2000" dirty="0">
                <a:solidFill>
                  <a:schemeClr val="bg1"/>
                </a:solidFill>
              </a:rPr>
              <a:t> </a:t>
            </a:r>
            <a:r>
              <a:rPr lang="cs-CZ" sz="2000" i="1" dirty="0">
                <a:solidFill>
                  <a:schemeClr val="bg1"/>
                </a:solidFill>
              </a:rPr>
              <a:t>Http://en.wikipedia.org</a:t>
            </a:r>
            <a:r>
              <a:rPr lang="cs-CZ" sz="2000" dirty="0">
                <a:solidFill>
                  <a:schemeClr val="bg1"/>
                </a:solidFill>
              </a:rPr>
              <a:t> [online]. 03:33, 20 </a:t>
            </a:r>
            <a:r>
              <a:rPr lang="cs-CZ" sz="2000" dirty="0" err="1">
                <a:solidFill>
                  <a:schemeClr val="bg1"/>
                </a:solidFill>
              </a:rPr>
              <a:t>November</a:t>
            </a:r>
            <a:r>
              <a:rPr lang="cs-CZ" sz="2000" dirty="0">
                <a:solidFill>
                  <a:schemeClr val="bg1"/>
                </a:solidFill>
              </a:rPr>
              <a:t> 2007.  [cit. 2011-09-20]. File:Oscar Wilde portrait.jpg. Dostupné z WWW: &lt;http://en.wikipedia.org/wiki/</a:t>
            </a:r>
            <a:r>
              <a:rPr lang="cs-CZ" sz="2000" dirty="0" err="1">
                <a:solidFill>
                  <a:schemeClr val="bg1"/>
                </a:solidFill>
              </a:rPr>
              <a:t>File:Punch</a:t>
            </a:r>
            <a:r>
              <a:rPr lang="cs-CZ" sz="2000" dirty="0">
                <a:solidFill>
                  <a:schemeClr val="bg1"/>
                </a:solidFill>
              </a:rPr>
              <a:t>_-_Oscar_Wilde.png&gt;.</a:t>
            </a:r>
          </a:p>
          <a:p>
            <a:pPr>
              <a:buClrTx/>
              <a:buFont typeface="Wingdings" pitchFamily="2" charset="2"/>
              <a:buChar char="q"/>
            </a:pPr>
            <a:r>
              <a:rPr lang="cs-CZ" sz="2000" dirty="0">
                <a:solidFill>
                  <a:schemeClr val="bg1"/>
                </a:solidFill>
              </a:rPr>
              <a:t>FILMOVÝ ZÁBĚR . </a:t>
            </a:r>
            <a:r>
              <a:rPr lang="cs-CZ" sz="2000" i="1" dirty="0">
                <a:solidFill>
                  <a:schemeClr val="bg1"/>
                </a:solidFill>
              </a:rPr>
              <a:t>Http://en.wikipedia.org</a:t>
            </a:r>
            <a:r>
              <a:rPr lang="cs-CZ" sz="2000" dirty="0">
                <a:solidFill>
                  <a:schemeClr val="bg1"/>
                </a:solidFill>
              </a:rPr>
              <a:t> [online]. 11:18, 27 August 2006.  [cit. 2011-09-20]. File:Punch - Oscar Wilde.png. Dostupné z WWW: &lt;http://</a:t>
            </a:r>
            <a:r>
              <a:rPr lang="cs-CZ" sz="2000" dirty="0" smtClean="0">
                <a:solidFill>
                  <a:schemeClr val="bg1"/>
                </a:solidFill>
              </a:rPr>
              <a:t>en.wikipedia.org/wiki/</a:t>
            </a:r>
            <a:r>
              <a:rPr lang="cs-CZ" sz="2000" dirty="0" err="1" smtClean="0">
                <a:solidFill>
                  <a:schemeClr val="bg1"/>
                </a:solidFill>
              </a:rPr>
              <a:t>File:Oscar_Wilde_portrait.jpg</a:t>
            </a:r>
            <a:r>
              <a:rPr lang="cs-CZ" sz="2000" dirty="0" smtClean="0">
                <a:solidFill>
                  <a:schemeClr val="bg1"/>
                </a:solidFill>
              </a:rPr>
              <a:t>&gt;.</a:t>
            </a:r>
            <a:endParaRPr lang="cs-CZ" sz="2000" dirty="0">
              <a:solidFill>
                <a:schemeClr val="bg1"/>
              </a:solidFill>
            </a:endParaRPr>
          </a:p>
        </p:txBody>
      </p:sp>
    </p:spTree>
    <p:extLst>
      <p:ext uri="{BB962C8B-B14F-4D97-AF65-F5344CB8AC3E}">
        <p14:creationId xmlns:p14="http://schemas.microsoft.com/office/powerpoint/2010/main" val="99974999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rchol">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Vrchol">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rchol">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303</TotalTime>
  <Words>592</Words>
  <Application>Microsoft Office PowerPoint</Application>
  <PresentationFormat>Předvádění na obrazovce (4:3)</PresentationFormat>
  <Paragraphs>138</Paragraphs>
  <Slides>15</Slides>
  <Notes>1</Notes>
  <HiddenSlides>0</HiddenSlides>
  <MMClips>0</MMClips>
  <ScaleCrop>false</ScaleCrop>
  <HeadingPairs>
    <vt:vector size="4" baseType="variant">
      <vt:variant>
        <vt:lpstr>Motiv</vt:lpstr>
      </vt:variant>
      <vt:variant>
        <vt:i4>1</vt:i4>
      </vt:variant>
      <vt:variant>
        <vt:lpstr>Nadpisy snímků</vt:lpstr>
      </vt:variant>
      <vt:variant>
        <vt:i4>15</vt:i4>
      </vt:variant>
    </vt:vector>
  </HeadingPairs>
  <TitlesOfParts>
    <vt:vector size="16" baseType="lpstr">
      <vt:lpstr>Vrchol</vt:lpstr>
      <vt:lpstr>Prezentace aplikace PowerPoint</vt:lpstr>
      <vt:lpstr>ANOTACE</vt:lpstr>
      <vt:lpstr> KLÍČOVÁ SLOVA  </vt:lpstr>
      <vt:lpstr>  Oscar Wilde (oskar wajld)  </vt:lpstr>
      <vt:lpstr>Život vyber důležité údaje a vypiš</vt:lpstr>
      <vt:lpstr>Život</vt:lpstr>
      <vt:lpstr>Co je to portrét a do jaké umělecké oblasti ho řadíme?</vt:lpstr>
      <vt:lpstr>Který z obrázků je karikatura?</vt:lpstr>
      <vt:lpstr>     Díla  VYPIŠ</vt:lpstr>
      <vt:lpstr>POSLEDNÍ VYDÁNÍ  JAK MŮŽEŠ ZÍSKAT KNIHU – KDE BUDEŠ HLEDAT?</vt:lpstr>
      <vt:lpstr>Obsah známého díla: Obraz Doriana Graye</vt:lpstr>
      <vt:lpstr> Obraz Doriana Graye  (The Picture of Dorian Gray)  </vt:lpstr>
      <vt:lpstr>CHARAKTERISTIKA LITERÁRNÍ POSTAVY</vt:lpstr>
      <vt:lpstr>Literární termíny:  zopakujte si, co jste se dnes naučili</vt:lpstr>
      <vt:lpstr>Citace: ilustrace, fotografie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Oscar Wilde (oskar wajld)</dc:title>
  <dc:creator>EU12</dc:creator>
  <cp:lastModifiedBy>EU14</cp:lastModifiedBy>
  <cp:revision>36</cp:revision>
  <dcterms:created xsi:type="dcterms:W3CDTF">2011-04-29T08:44:22Z</dcterms:created>
  <dcterms:modified xsi:type="dcterms:W3CDTF">2012-05-30T08:25:45Z</dcterms:modified>
</cp:coreProperties>
</file>